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3"/>
  </p:notesMasterIdLst>
  <p:sldIdLst>
    <p:sldId id="259" r:id="rId2"/>
    <p:sldId id="303" r:id="rId3"/>
    <p:sldId id="334" r:id="rId4"/>
    <p:sldId id="335" r:id="rId5"/>
    <p:sldId id="456" r:id="rId6"/>
    <p:sldId id="336" r:id="rId7"/>
    <p:sldId id="341" r:id="rId8"/>
    <p:sldId id="468" r:id="rId9"/>
    <p:sldId id="366" r:id="rId10"/>
    <p:sldId id="338" r:id="rId11"/>
    <p:sldId id="339" r:id="rId12"/>
    <p:sldId id="340" r:id="rId13"/>
    <p:sldId id="342" r:id="rId14"/>
    <p:sldId id="467"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482" r:id="rId30"/>
    <p:sldId id="473" r:id="rId31"/>
    <p:sldId id="379" r:id="rId32"/>
    <p:sldId id="421" r:id="rId33"/>
    <p:sldId id="422" r:id="rId34"/>
    <p:sldId id="423" r:id="rId35"/>
    <p:sldId id="424" r:id="rId36"/>
    <p:sldId id="363" r:id="rId37"/>
    <p:sldId id="457" r:id="rId38"/>
    <p:sldId id="384" r:id="rId39"/>
    <p:sldId id="385" r:id="rId40"/>
    <p:sldId id="475" r:id="rId41"/>
    <p:sldId id="476" r:id="rId42"/>
    <p:sldId id="477" r:id="rId43"/>
    <p:sldId id="439" r:id="rId44"/>
    <p:sldId id="458" r:id="rId45"/>
    <p:sldId id="441" r:id="rId46"/>
    <p:sldId id="442" r:id="rId47"/>
    <p:sldId id="444" r:id="rId48"/>
    <p:sldId id="445" r:id="rId49"/>
    <p:sldId id="414" r:id="rId50"/>
    <p:sldId id="357" r:id="rId51"/>
    <p:sldId id="470" r:id="rId52"/>
    <p:sldId id="358" r:id="rId53"/>
    <p:sldId id="364" r:id="rId54"/>
    <p:sldId id="365" r:id="rId55"/>
    <p:sldId id="367" r:id="rId56"/>
    <p:sldId id="469" r:id="rId57"/>
    <p:sldId id="368" r:id="rId58"/>
    <p:sldId id="369" r:id="rId59"/>
    <p:sldId id="370" r:id="rId60"/>
    <p:sldId id="371" r:id="rId61"/>
    <p:sldId id="372" r:id="rId62"/>
    <p:sldId id="373" r:id="rId63"/>
    <p:sldId id="374" r:id="rId64"/>
    <p:sldId id="375" r:id="rId65"/>
    <p:sldId id="376" r:id="rId66"/>
    <p:sldId id="377" r:id="rId67"/>
    <p:sldId id="378" r:id="rId68"/>
    <p:sldId id="483" r:id="rId69"/>
    <p:sldId id="472" r:id="rId70"/>
    <p:sldId id="425" r:id="rId71"/>
    <p:sldId id="426" r:id="rId72"/>
    <p:sldId id="427" r:id="rId73"/>
    <p:sldId id="428" r:id="rId74"/>
    <p:sldId id="484" r:id="rId75"/>
    <p:sldId id="485" r:id="rId76"/>
    <p:sldId id="478" r:id="rId77"/>
    <p:sldId id="479" r:id="rId78"/>
    <p:sldId id="480" r:id="rId79"/>
    <p:sldId id="481" r:id="rId80"/>
    <p:sldId id="471" r:id="rId81"/>
    <p:sldId id="448" r:id="rId82"/>
    <p:sldId id="463" r:id="rId83"/>
    <p:sldId id="449" r:id="rId84"/>
    <p:sldId id="450" r:id="rId85"/>
    <p:sldId id="451" r:id="rId86"/>
    <p:sldId id="452" r:id="rId87"/>
    <p:sldId id="455" r:id="rId88"/>
    <p:sldId id="486" r:id="rId89"/>
    <p:sldId id="460" r:id="rId90"/>
    <p:sldId id="410" r:id="rId91"/>
    <p:sldId id="434" r:id="rId92"/>
    <p:sldId id="435" r:id="rId93"/>
    <p:sldId id="403" r:id="rId94"/>
    <p:sldId id="404" r:id="rId95"/>
    <p:sldId id="436" r:id="rId96"/>
    <p:sldId id="437" r:id="rId97"/>
    <p:sldId id="438" r:id="rId98"/>
    <p:sldId id="464" r:id="rId99"/>
    <p:sldId id="465" r:id="rId100"/>
    <p:sldId id="474" r:id="rId101"/>
    <p:sldId id="333" r:id="rId102"/>
  </p:sldIdLst>
  <p:sldSz cx="12192000" cy="6858000"/>
  <p:notesSz cx="6858000" cy="9144000"/>
  <p:embeddedFontLst>
    <p:embeddedFont>
      <p:font typeface="等线 Light" panose="02010600030101010101" pitchFamily="2" charset="-122"/>
      <p:regular r:id="rId104"/>
    </p:embeddedFont>
    <p:embeddedFont>
      <p:font typeface="LiXuKe" panose="02020500000000000000" charset="-122"/>
      <p:regular r:id="rId105"/>
    </p:embeddedFont>
    <p:embeddedFont>
      <p:font typeface="Calibri" panose="020F0502020204030204" pitchFamily="34" charset="0"/>
      <p:regular r:id="rId106"/>
      <p:bold r:id="rId107"/>
      <p:italic r:id="rId108"/>
      <p:boldItalic r:id="rId109"/>
    </p:embeddedFont>
    <p:embeddedFont>
      <p:font typeface="Calibri Light" panose="020F0302020204030204" pitchFamily="34" charset="0"/>
      <p:regular r:id="rId110"/>
      <p:italic r:id="rId111"/>
    </p:embeddedFont>
    <p:embeddedFont>
      <p:font typeface="DengXian" panose="02010600030101010101" pitchFamily="2" charset="-122"/>
      <p:regular r:id="rId112"/>
      <p:bold r:id="rId113"/>
    </p:embeddedFont>
    <p:embeddedFont>
      <p:font typeface="Microsoft YaHei" panose="020B0503020204020204" pitchFamily="34" charset="-122"/>
      <p:regular r:id="rId114"/>
      <p:bold r:id="rId115"/>
    </p:embeddedFont>
    <p:embeddedFont>
      <p:font typeface="Tahoma" panose="020B0604030504040204" pitchFamily="34" charset="0"/>
      <p:regular r:id="rId116"/>
      <p:bold r:id="rId117"/>
    </p:embeddedFont>
    <p:embeddedFont>
      <p:font typeface="Yu Mincho Demibold" panose="02020600000000000000" pitchFamily="18" charset="-128"/>
      <p:bold r:id="rId118"/>
    </p:embeddedFont>
    <p:embeddedFont>
      <p:font typeface="微軟正黑體" panose="020B0604030504040204" pitchFamily="34" charset="-120"/>
      <p:regular r:id="rId119"/>
      <p:bold r:id="rId120"/>
    </p:embeddedFont>
    <p:embeddedFont>
      <p:font typeface="標楷體" panose="03000509000000000000" pitchFamily="65" charset="-120"/>
      <p:regular r:id="rId121"/>
    </p:embeddedFont>
  </p:embeddedFontLst>
  <p:custDataLst>
    <p:tags r:id="rId1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AB"/>
    <a:srgbClr val="7E3F28"/>
    <a:srgbClr val="FEDECE"/>
    <a:srgbClr val="990000"/>
    <a:srgbClr val="F1EAE3"/>
    <a:srgbClr val="FCECCC"/>
    <a:srgbClr val="FFFFFF"/>
    <a:srgbClr val="FCDDC0"/>
    <a:srgbClr val="FDE7D3"/>
    <a:srgbClr val="511A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5" autoAdjust="0"/>
    <p:restoredTop sz="96314" autoAdjust="0"/>
  </p:normalViewPr>
  <p:slideViewPr>
    <p:cSldViewPr snapToGrid="0">
      <p:cViewPr varScale="1">
        <p:scale>
          <a:sx n="113" d="100"/>
          <a:sy n="113" d="100"/>
        </p:scale>
        <p:origin x="606" y="84"/>
      </p:cViewPr>
      <p:guideLst/>
    </p:cSldViewPr>
  </p:slideViewPr>
  <p:notesTextViewPr>
    <p:cViewPr>
      <p:scale>
        <a:sx n="1" d="1"/>
        <a:sy n="1" d="1"/>
      </p:scale>
      <p:origin x="0" y="0"/>
    </p:cViewPr>
  </p:notesTextViewPr>
  <p:sorterViewPr>
    <p:cViewPr>
      <p:scale>
        <a:sx n="120" d="100"/>
        <a:sy n="120" d="100"/>
      </p:scale>
      <p:origin x="0" y="-508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0.fntdata"/><Relationship Id="rId118" Type="http://schemas.openxmlformats.org/officeDocument/2006/relationships/font" Target="fonts/font1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font" Target="fonts/font5.fntdata"/><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1.fntdata"/><Relationship Id="rId119" Type="http://schemas.openxmlformats.org/officeDocument/2006/relationships/font" Target="fonts/font1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3DE5E-81BC-4D0F-B599-72C246E4AF96}" type="datetimeFigureOut">
              <a:rPr lang="zh-CN" altLang="en-US" smtClean="0"/>
              <a:t>2023/8/30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24815-1F17-4F10-9164-E02E3127FC05}" type="slidenum">
              <a:rPr lang="zh-CN" altLang="en-US" smtClean="0"/>
              <a:t>‹#›</a:t>
            </a:fld>
            <a:endParaRPr lang="zh-CN" altLang="en-US"/>
          </a:p>
        </p:txBody>
      </p:sp>
    </p:spTree>
    <p:extLst>
      <p:ext uri="{BB962C8B-B14F-4D97-AF65-F5344CB8AC3E}">
        <p14:creationId xmlns:p14="http://schemas.microsoft.com/office/powerpoint/2010/main" val="3510505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378479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11</a:t>
            </a:fld>
            <a:endParaRPr lang="zh-CN" altLang="en-US"/>
          </a:p>
        </p:txBody>
      </p:sp>
    </p:spTree>
    <p:extLst>
      <p:ext uri="{BB962C8B-B14F-4D97-AF65-F5344CB8AC3E}">
        <p14:creationId xmlns:p14="http://schemas.microsoft.com/office/powerpoint/2010/main" val="418520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12</a:t>
            </a:fld>
            <a:endParaRPr lang="zh-CN" altLang="en-US"/>
          </a:p>
        </p:txBody>
      </p:sp>
    </p:spTree>
    <p:extLst>
      <p:ext uri="{BB962C8B-B14F-4D97-AF65-F5344CB8AC3E}">
        <p14:creationId xmlns:p14="http://schemas.microsoft.com/office/powerpoint/2010/main" val="2702546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049164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15</a:t>
            </a:fld>
            <a:endParaRPr lang="zh-CN" altLang="en-US"/>
          </a:p>
        </p:txBody>
      </p:sp>
    </p:spTree>
    <p:extLst>
      <p:ext uri="{BB962C8B-B14F-4D97-AF65-F5344CB8AC3E}">
        <p14:creationId xmlns:p14="http://schemas.microsoft.com/office/powerpoint/2010/main" val="970530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16</a:t>
            </a:fld>
            <a:endParaRPr lang="zh-CN" altLang="en-US"/>
          </a:p>
        </p:txBody>
      </p:sp>
    </p:spTree>
    <p:extLst>
      <p:ext uri="{BB962C8B-B14F-4D97-AF65-F5344CB8AC3E}">
        <p14:creationId xmlns:p14="http://schemas.microsoft.com/office/powerpoint/2010/main" val="3518464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17</a:t>
            </a:fld>
            <a:endParaRPr lang="zh-CN" altLang="en-US"/>
          </a:p>
        </p:txBody>
      </p:sp>
    </p:spTree>
    <p:extLst>
      <p:ext uri="{BB962C8B-B14F-4D97-AF65-F5344CB8AC3E}">
        <p14:creationId xmlns:p14="http://schemas.microsoft.com/office/powerpoint/2010/main" val="468573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18</a:t>
            </a:fld>
            <a:endParaRPr lang="zh-CN" altLang="en-US"/>
          </a:p>
        </p:txBody>
      </p:sp>
    </p:spTree>
    <p:extLst>
      <p:ext uri="{BB962C8B-B14F-4D97-AF65-F5344CB8AC3E}">
        <p14:creationId xmlns:p14="http://schemas.microsoft.com/office/powerpoint/2010/main" val="2988196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19</a:t>
            </a:fld>
            <a:endParaRPr lang="zh-CN" altLang="en-US"/>
          </a:p>
        </p:txBody>
      </p:sp>
    </p:spTree>
    <p:extLst>
      <p:ext uri="{BB962C8B-B14F-4D97-AF65-F5344CB8AC3E}">
        <p14:creationId xmlns:p14="http://schemas.microsoft.com/office/powerpoint/2010/main" val="691493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20</a:t>
            </a:fld>
            <a:endParaRPr lang="zh-CN" altLang="en-US"/>
          </a:p>
        </p:txBody>
      </p:sp>
    </p:spTree>
    <p:extLst>
      <p:ext uri="{BB962C8B-B14F-4D97-AF65-F5344CB8AC3E}">
        <p14:creationId xmlns:p14="http://schemas.microsoft.com/office/powerpoint/2010/main" val="766522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21</a:t>
            </a:fld>
            <a:endParaRPr lang="zh-CN" altLang="en-US"/>
          </a:p>
        </p:txBody>
      </p:sp>
    </p:spTree>
    <p:extLst>
      <p:ext uri="{BB962C8B-B14F-4D97-AF65-F5344CB8AC3E}">
        <p14:creationId xmlns:p14="http://schemas.microsoft.com/office/powerpoint/2010/main" val="188086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a:t>
            </a:fld>
            <a:endParaRPr lang="zh-CN" altLang="en-US"/>
          </a:p>
        </p:txBody>
      </p:sp>
    </p:spTree>
    <p:extLst>
      <p:ext uri="{BB962C8B-B14F-4D97-AF65-F5344CB8AC3E}">
        <p14:creationId xmlns:p14="http://schemas.microsoft.com/office/powerpoint/2010/main" val="321023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22</a:t>
            </a:fld>
            <a:endParaRPr lang="zh-CN" altLang="en-US"/>
          </a:p>
        </p:txBody>
      </p:sp>
    </p:spTree>
    <p:extLst>
      <p:ext uri="{BB962C8B-B14F-4D97-AF65-F5344CB8AC3E}">
        <p14:creationId xmlns:p14="http://schemas.microsoft.com/office/powerpoint/2010/main" val="3623271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23</a:t>
            </a:fld>
            <a:endParaRPr lang="zh-CN" altLang="en-US"/>
          </a:p>
        </p:txBody>
      </p:sp>
    </p:spTree>
    <p:extLst>
      <p:ext uri="{BB962C8B-B14F-4D97-AF65-F5344CB8AC3E}">
        <p14:creationId xmlns:p14="http://schemas.microsoft.com/office/powerpoint/2010/main" val="1368431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24</a:t>
            </a:fld>
            <a:endParaRPr lang="zh-CN" altLang="en-US"/>
          </a:p>
        </p:txBody>
      </p:sp>
    </p:spTree>
    <p:extLst>
      <p:ext uri="{BB962C8B-B14F-4D97-AF65-F5344CB8AC3E}">
        <p14:creationId xmlns:p14="http://schemas.microsoft.com/office/powerpoint/2010/main" val="265239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25</a:t>
            </a:fld>
            <a:endParaRPr lang="zh-CN" altLang="en-US"/>
          </a:p>
        </p:txBody>
      </p:sp>
    </p:spTree>
    <p:extLst>
      <p:ext uri="{BB962C8B-B14F-4D97-AF65-F5344CB8AC3E}">
        <p14:creationId xmlns:p14="http://schemas.microsoft.com/office/powerpoint/2010/main" val="3636630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26</a:t>
            </a:fld>
            <a:endParaRPr lang="zh-CN" altLang="en-US"/>
          </a:p>
        </p:txBody>
      </p:sp>
    </p:spTree>
    <p:extLst>
      <p:ext uri="{BB962C8B-B14F-4D97-AF65-F5344CB8AC3E}">
        <p14:creationId xmlns:p14="http://schemas.microsoft.com/office/powerpoint/2010/main" val="154127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27</a:t>
            </a:fld>
            <a:endParaRPr lang="zh-CN" altLang="en-US"/>
          </a:p>
        </p:txBody>
      </p:sp>
    </p:spTree>
    <p:extLst>
      <p:ext uri="{BB962C8B-B14F-4D97-AF65-F5344CB8AC3E}">
        <p14:creationId xmlns:p14="http://schemas.microsoft.com/office/powerpoint/2010/main" val="15990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28</a:t>
            </a:fld>
            <a:endParaRPr lang="zh-CN" altLang="en-US"/>
          </a:p>
        </p:txBody>
      </p:sp>
    </p:spTree>
    <p:extLst>
      <p:ext uri="{BB962C8B-B14F-4D97-AF65-F5344CB8AC3E}">
        <p14:creationId xmlns:p14="http://schemas.microsoft.com/office/powerpoint/2010/main" val="2527060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861840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650881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530698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821329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945100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4057631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722899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36</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487557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37</a:t>
            </a:fld>
            <a:endParaRPr lang="zh-CN" altLang="en-US"/>
          </a:p>
        </p:txBody>
      </p:sp>
    </p:spTree>
    <p:extLst>
      <p:ext uri="{BB962C8B-B14F-4D97-AF65-F5344CB8AC3E}">
        <p14:creationId xmlns:p14="http://schemas.microsoft.com/office/powerpoint/2010/main" val="559971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38</a:t>
            </a:fld>
            <a:endParaRPr lang="zh-CN" altLang="en-US"/>
          </a:p>
        </p:txBody>
      </p:sp>
    </p:spTree>
    <p:extLst>
      <p:ext uri="{BB962C8B-B14F-4D97-AF65-F5344CB8AC3E}">
        <p14:creationId xmlns:p14="http://schemas.microsoft.com/office/powerpoint/2010/main" val="795649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39</a:t>
            </a:fld>
            <a:endParaRPr lang="zh-CN" altLang="en-US"/>
          </a:p>
        </p:txBody>
      </p:sp>
    </p:spTree>
    <p:extLst>
      <p:ext uri="{BB962C8B-B14F-4D97-AF65-F5344CB8AC3E}">
        <p14:creationId xmlns:p14="http://schemas.microsoft.com/office/powerpoint/2010/main" val="420318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40</a:t>
            </a:fld>
            <a:endParaRPr lang="zh-CN" altLang="en-US"/>
          </a:p>
        </p:txBody>
      </p:sp>
    </p:spTree>
    <p:extLst>
      <p:ext uri="{BB962C8B-B14F-4D97-AF65-F5344CB8AC3E}">
        <p14:creationId xmlns:p14="http://schemas.microsoft.com/office/powerpoint/2010/main" val="2789905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41</a:t>
            </a:fld>
            <a:endParaRPr lang="zh-CN" altLang="en-US"/>
          </a:p>
        </p:txBody>
      </p:sp>
    </p:spTree>
    <p:extLst>
      <p:ext uri="{BB962C8B-B14F-4D97-AF65-F5344CB8AC3E}">
        <p14:creationId xmlns:p14="http://schemas.microsoft.com/office/powerpoint/2010/main" val="2690511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42</a:t>
            </a:fld>
            <a:endParaRPr lang="zh-CN" altLang="en-US"/>
          </a:p>
        </p:txBody>
      </p:sp>
    </p:spTree>
    <p:extLst>
      <p:ext uri="{BB962C8B-B14F-4D97-AF65-F5344CB8AC3E}">
        <p14:creationId xmlns:p14="http://schemas.microsoft.com/office/powerpoint/2010/main" val="3262970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4248258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254060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29430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45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748374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49</a:t>
            </a:fld>
            <a:endParaRPr lang="zh-CN" altLang="en-US"/>
          </a:p>
        </p:txBody>
      </p:sp>
    </p:spTree>
    <p:extLst>
      <p:ext uri="{BB962C8B-B14F-4D97-AF65-F5344CB8AC3E}">
        <p14:creationId xmlns:p14="http://schemas.microsoft.com/office/powerpoint/2010/main" val="3882317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50</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348612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52</a:t>
            </a:fld>
            <a:endParaRPr lang="zh-CN" altLang="en-US"/>
          </a:p>
        </p:txBody>
      </p:sp>
    </p:spTree>
    <p:extLst>
      <p:ext uri="{BB962C8B-B14F-4D97-AF65-F5344CB8AC3E}">
        <p14:creationId xmlns:p14="http://schemas.microsoft.com/office/powerpoint/2010/main" val="3303888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53</a:t>
            </a:fld>
            <a:endParaRPr lang="zh-CN" altLang="en-US"/>
          </a:p>
        </p:txBody>
      </p:sp>
    </p:spTree>
    <p:extLst>
      <p:ext uri="{BB962C8B-B14F-4D97-AF65-F5344CB8AC3E}">
        <p14:creationId xmlns:p14="http://schemas.microsoft.com/office/powerpoint/2010/main" val="2037267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54</a:t>
            </a:fld>
            <a:endParaRPr lang="zh-CN" altLang="en-US"/>
          </a:p>
        </p:txBody>
      </p:sp>
    </p:spTree>
    <p:extLst>
      <p:ext uri="{BB962C8B-B14F-4D97-AF65-F5344CB8AC3E}">
        <p14:creationId xmlns:p14="http://schemas.microsoft.com/office/powerpoint/2010/main" val="9229398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55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687296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57</a:t>
            </a:fld>
            <a:endParaRPr lang="zh-CN" altLang="en-US"/>
          </a:p>
        </p:txBody>
      </p:sp>
    </p:spTree>
    <p:extLst>
      <p:ext uri="{BB962C8B-B14F-4D97-AF65-F5344CB8AC3E}">
        <p14:creationId xmlns:p14="http://schemas.microsoft.com/office/powerpoint/2010/main" val="1497762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845945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58</a:t>
            </a:fld>
            <a:endParaRPr lang="zh-CN" altLang="en-US"/>
          </a:p>
        </p:txBody>
      </p:sp>
    </p:spTree>
    <p:extLst>
      <p:ext uri="{BB962C8B-B14F-4D97-AF65-F5344CB8AC3E}">
        <p14:creationId xmlns:p14="http://schemas.microsoft.com/office/powerpoint/2010/main" val="3297017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59</a:t>
            </a:fld>
            <a:endParaRPr lang="zh-CN" altLang="en-US"/>
          </a:p>
        </p:txBody>
      </p:sp>
    </p:spTree>
    <p:extLst>
      <p:ext uri="{BB962C8B-B14F-4D97-AF65-F5344CB8AC3E}">
        <p14:creationId xmlns:p14="http://schemas.microsoft.com/office/powerpoint/2010/main" val="3578722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60</a:t>
            </a:fld>
            <a:endParaRPr lang="zh-CN" altLang="en-US"/>
          </a:p>
        </p:txBody>
      </p:sp>
    </p:spTree>
    <p:extLst>
      <p:ext uri="{BB962C8B-B14F-4D97-AF65-F5344CB8AC3E}">
        <p14:creationId xmlns:p14="http://schemas.microsoft.com/office/powerpoint/2010/main" val="38760381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61</a:t>
            </a:fld>
            <a:endParaRPr lang="zh-CN" altLang="en-US"/>
          </a:p>
        </p:txBody>
      </p:sp>
    </p:spTree>
    <p:extLst>
      <p:ext uri="{BB962C8B-B14F-4D97-AF65-F5344CB8AC3E}">
        <p14:creationId xmlns:p14="http://schemas.microsoft.com/office/powerpoint/2010/main" val="739189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62</a:t>
            </a:fld>
            <a:endParaRPr lang="zh-CN" altLang="en-US"/>
          </a:p>
        </p:txBody>
      </p:sp>
    </p:spTree>
    <p:extLst>
      <p:ext uri="{BB962C8B-B14F-4D97-AF65-F5344CB8AC3E}">
        <p14:creationId xmlns:p14="http://schemas.microsoft.com/office/powerpoint/2010/main" val="36301592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63</a:t>
            </a:fld>
            <a:endParaRPr lang="zh-CN" altLang="en-US"/>
          </a:p>
        </p:txBody>
      </p:sp>
    </p:spTree>
    <p:extLst>
      <p:ext uri="{BB962C8B-B14F-4D97-AF65-F5344CB8AC3E}">
        <p14:creationId xmlns:p14="http://schemas.microsoft.com/office/powerpoint/2010/main" val="3404325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64</a:t>
            </a:fld>
            <a:endParaRPr lang="zh-CN" altLang="en-US"/>
          </a:p>
        </p:txBody>
      </p:sp>
    </p:spTree>
    <p:extLst>
      <p:ext uri="{BB962C8B-B14F-4D97-AF65-F5344CB8AC3E}">
        <p14:creationId xmlns:p14="http://schemas.microsoft.com/office/powerpoint/2010/main" val="694107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65</a:t>
            </a:fld>
            <a:endParaRPr lang="zh-CN" altLang="en-US"/>
          </a:p>
        </p:txBody>
      </p:sp>
    </p:spTree>
    <p:extLst>
      <p:ext uri="{BB962C8B-B14F-4D97-AF65-F5344CB8AC3E}">
        <p14:creationId xmlns:p14="http://schemas.microsoft.com/office/powerpoint/2010/main" val="18159712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66</a:t>
            </a:fld>
            <a:endParaRPr lang="zh-CN" altLang="en-US"/>
          </a:p>
        </p:txBody>
      </p:sp>
    </p:spTree>
    <p:extLst>
      <p:ext uri="{BB962C8B-B14F-4D97-AF65-F5344CB8AC3E}">
        <p14:creationId xmlns:p14="http://schemas.microsoft.com/office/powerpoint/2010/main" val="36742569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67</a:t>
            </a:fld>
            <a:endParaRPr lang="zh-CN" altLang="en-US"/>
          </a:p>
        </p:txBody>
      </p:sp>
    </p:spTree>
    <p:extLst>
      <p:ext uri="{BB962C8B-B14F-4D97-AF65-F5344CB8AC3E}">
        <p14:creationId xmlns:p14="http://schemas.microsoft.com/office/powerpoint/2010/main" val="311899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6</a:t>
            </a:fld>
            <a:endParaRPr lang="zh-CN" altLang="en-US"/>
          </a:p>
        </p:txBody>
      </p:sp>
    </p:spTree>
    <p:extLst>
      <p:ext uri="{BB962C8B-B14F-4D97-AF65-F5344CB8AC3E}">
        <p14:creationId xmlns:p14="http://schemas.microsoft.com/office/powerpoint/2010/main" val="29993106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5304823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70</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4478093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71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4032548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72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234442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73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864254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74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2143892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75</a:t>
            </a:fld>
            <a:endParaRPr lang="zh-CN" altLang="en-US"/>
          </a:p>
        </p:txBody>
      </p:sp>
    </p:spTree>
    <p:extLst>
      <p:ext uri="{BB962C8B-B14F-4D97-AF65-F5344CB8AC3E}">
        <p14:creationId xmlns:p14="http://schemas.microsoft.com/office/powerpoint/2010/main" val="42351092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76</a:t>
            </a:fld>
            <a:endParaRPr lang="zh-CN" altLang="en-US"/>
          </a:p>
        </p:txBody>
      </p:sp>
    </p:spTree>
    <p:extLst>
      <p:ext uri="{BB962C8B-B14F-4D97-AF65-F5344CB8AC3E}">
        <p14:creationId xmlns:p14="http://schemas.microsoft.com/office/powerpoint/2010/main" val="1418000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77</a:t>
            </a:fld>
            <a:endParaRPr lang="zh-CN" altLang="en-US"/>
          </a:p>
        </p:txBody>
      </p:sp>
    </p:spTree>
    <p:extLst>
      <p:ext uri="{BB962C8B-B14F-4D97-AF65-F5344CB8AC3E}">
        <p14:creationId xmlns:p14="http://schemas.microsoft.com/office/powerpoint/2010/main" val="2284592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78</a:t>
            </a:fld>
            <a:endParaRPr lang="zh-CN" altLang="en-US"/>
          </a:p>
        </p:txBody>
      </p:sp>
    </p:spTree>
    <p:extLst>
      <p:ext uri="{BB962C8B-B14F-4D97-AF65-F5344CB8AC3E}">
        <p14:creationId xmlns:p14="http://schemas.microsoft.com/office/powerpoint/2010/main" val="4046875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6617419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79</a:t>
            </a:fld>
            <a:endParaRPr lang="zh-CN" altLang="en-US"/>
          </a:p>
        </p:txBody>
      </p:sp>
    </p:spTree>
    <p:extLst>
      <p:ext uri="{BB962C8B-B14F-4D97-AF65-F5344CB8AC3E}">
        <p14:creationId xmlns:p14="http://schemas.microsoft.com/office/powerpoint/2010/main" val="13248471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80</a:t>
            </a:fld>
            <a:endParaRPr lang="zh-CN" altLang="en-US"/>
          </a:p>
        </p:txBody>
      </p:sp>
    </p:spTree>
    <p:extLst>
      <p:ext uri="{BB962C8B-B14F-4D97-AF65-F5344CB8AC3E}">
        <p14:creationId xmlns:p14="http://schemas.microsoft.com/office/powerpoint/2010/main" val="28315153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81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7067222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82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4395724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83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6934152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6724815-1F17-4F10-9164-E02E3127FC05}" type="slidenum">
              <a:rPr lang="zh-CN" altLang="en-US" smtClean="0"/>
              <a:t>84</a:t>
            </a:fld>
            <a:endParaRPr lang="zh-CN" altLang="en-US"/>
          </a:p>
        </p:txBody>
      </p:sp>
    </p:spTree>
    <p:extLst>
      <p:ext uri="{BB962C8B-B14F-4D97-AF65-F5344CB8AC3E}">
        <p14:creationId xmlns:p14="http://schemas.microsoft.com/office/powerpoint/2010/main" val="24248786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88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2886441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90</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8172522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8869388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92</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906565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9</a:t>
            </a:fld>
            <a:endParaRPr lang="zh-CN" altLang="en-US"/>
          </a:p>
        </p:txBody>
      </p:sp>
    </p:spTree>
    <p:extLst>
      <p:ext uri="{BB962C8B-B14F-4D97-AF65-F5344CB8AC3E}">
        <p14:creationId xmlns:p14="http://schemas.microsoft.com/office/powerpoint/2010/main" val="10708266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93</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9581546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9719945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21501920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96</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40648499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97</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8504068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6099889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99</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16043542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BB5477-4175-4696-87E8-D67DF99CE51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t>100</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4778237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101</a:t>
            </a:fld>
            <a:endParaRPr lang="zh-CN" altLang="en-US"/>
          </a:p>
        </p:txBody>
      </p:sp>
    </p:spTree>
    <p:extLst>
      <p:ext uri="{BB962C8B-B14F-4D97-AF65-F5344CB8AC3E}">
        <p14:creationId xmlns:p14="http://schemas.microsoft.com/office/powerpoint/2010/main" val="3467824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24815-1F17-4F10-9164-E02E3127FC05}" type="slidenum">
              <a:rPr lang="zh-CN" altLang="en-US" smtClean="0"/>
              <a:t>10</a:t>
            </a:fld>
            <a:endParaRPr lang="zh-CN" altLang="en-US"/>
          </a:p>
        </p:txBody>
      </p:sp>
    </p:spTree>
    <p:extLst>
      <p:ext uri="{BB962C8B-B14F-4D97-AF65-F5344CB8AC3E}">
        <p14:creationId xmlns:p14="http://schemas.microsoft.com/office/powerpoint/2010/main" val="253394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AC90C1A1-95B3-4FF0-9627-0F43EECE3D5F}" type="datetimeFigureOut">
              <a:rPr lang="zh-CN" altLang="en-US" smtClean="0"/>
              <a:t>2023/8/30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DCDD1F66-5EF3-4A49-AD2E-99F4C27806D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gallery.twtainan.net/zh-tw/photo-list" TargetMode="External"/><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3" Type="http://schemas.openxmlformats.org/officeDocument/2006/relationships/slide" Target="slide15.xml"/><Relationship Id="rId7" Type="http://schemas.openxmlformats.org/officeDocument/2006/relationships/slide" Target="slide19.xml"/><Relationship Id="rId12" Type="http://schemas.openxmlformats.org/officeDocument/2006/relationships/slide" Target="slide24.xml"/><Relationship Id="rId2" Type="http://schemas.openxmlformats.org/officeDocument/2006/relationships/notesSlide" Target="../notesSlides/notesSlide12.xml"/><Relationship Id="rId16"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slide" Target="slide17.xml"/><Relationship Id="rId15" Type="http://schemas.openxmlformats.org/officeDocument/2006/relationships/slide" Target="slide27.xml"/><Relationship Id="rId10" Type="http://schemas.openxmlformats.org/officeDocument/2006/relationships/slide" Target="slide22.xml"/><Relationship Id="rId4" Type="http://schemas.openxmlformats.org/officeDocument/2006/relationships/slide" Target="slide16.xml"/><Relationship Id="rId9" Type="http://schemas.openxmlformats.org/officeDocument/2006/relationships/slide" Target="slide21.xml"/><Relationship Id="rId14" Type="http://schemas.openxmlformats.org/officeDocument/2006/relationships/slide" Target="slide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slide" Target="slide88.xml"/><Relationship Id="rId13" Type="http://schemas.openxmlformats.org/officeDocument/2006/relationships/slide" Target="slide29.xml"/><Relationship Id="rId18" Type="http://schemas.openxmlformats.org/officeDocument/2006/relationships/slide" Target="slide55.xml"/><Relationship Id="rId3" Type="http://schemas.openxmlformats.org/officeDocument/2006/relationships/image" Target="../media/image4.png"/><Relationship Id="rId21" Type="http://schemas.openxmlformats.org/officeDocument/2006/relationships/slide" Target="slide81.xml"/><Relationship Id="rId7" Type="http://schemas.openxmlformats.org/officeDocument/2006/relationships/slide" Target="slide90.xml"/><Relationship Id="rId12" Type="http://schemas.openxmlformats.org/officeDocument/2006/relationships/slide" Target="slide13.xml"/><Relationship Id="rId17" Type="http://schemas.openxmlformats.org/officeDocument/2006/relationships/slide" Target="slide49.xml"/><Relationship Id="rId2" Type="http://schemas.openxmlformats.org/officeDocument/2006/relationships/notesSlide" Target="../notesSlides/notesSlide2.xml"/><Relationship Id="rId16" Type="http://schemas.openxmlformats.org/officeDocument/2006/relationships/slide" Target="slide50.xml"/><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6.xml"/><Relationship Id="rId5" Type="http://schemas.openxmlformats.org/officeDocument/2006/relationships/slide" Target="slide4.xml"/><Relationship Id="rId15" Type="http://schemas.openxmlformats.org/officeDocument/2006/relationships/slide" Target="slide43.xml"/><Relationship Id="rId10" Type="http://schemas.openxmlformats.org/officeDocument/2006/relationships/slide" Target="slide7.xml"/><Relationship Id="rId19" Type="http://schemas.openxmlformats.org/officeDocument/2006/relationships/slide" Target="slide68.xml"/><Relationship Id="rId4" Type="http://schemas.openxmlformats.org/officeDocument/2006/relationships/image" Target="../media/image2.png"/><Relationship Id="rId9" Type="http://schemas.openxmlformats.org/officeDocument/2006/relationships/slide" Target="slide92.xml"/><Relationship Id="rId14" Type="http://schemas.openxmlformats.org/officeDocument/2006/relationships/slide" Target="slide3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slide" Target="slide13.xml"/><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slide" Target="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slide" Target="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slide" Target="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slide" Target="slide29.xml"/></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41.xml"/><Relationship Id="rId7" Type="http://schemas.openxmlformats.org/officeDocument/2006/relationships/slide" Target="slide38.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0.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slide" Target="slide48.xml"/><Relationship Id="rId5" Type="http://schemas.openxmlformats.org/officeDocument/2006/relationships/slide" Target="slide46.xml"/><Relationship Id="rId4" Type="http://schemas.openxmlformats.org/officeDocument/2006/relationships/slide" Target="slide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slide" Target="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slide" Target="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27.svg"/></Relationships>
</file>

<file path=ppt/slides/_rels/slide49.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image" Target="../media/image7.jpeg"/><Relationship Id="rId7" Type="http://schemas.openxmlformats.org/officeDocument/2006/relationships/slide" Target="slide7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slide" Target="slide68.xml"/><Relationship Id="rId5" Type="http://schemas.openxmlformats.org/officeDocument/2006/relationships/slide" Target="slide55.xml"/><Relationship Id="rId4" Type="http://schemas.openxmlformats.org/officeDocument/2006/relationships/slide" Target="slide50.xml"/><Relationship Id="rId9"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67.xml"/><Relationship Id="rId3" Type="http://schemas.openxmlformats.org/officeDocument/2006/relationships/slide" Target="slide57.xml"/><Relationship Id="rId7" Type="http://schemas.openxmlformats.org/officeDocument/2006/relationships/slide" Target="slide61.xml"/><Relationship Id="rId12" Type="http://schemas.openxmlformats.org/officeDocument/2006/relationships/slide" Target="slide66.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slide" Target="slide60.xml"/><Relationship Id="rId11" Type="http://schemas.openxmlformats.org/officeDocument/2006/relationships/slide" Target="slide65.xml"/><Relationship Id="rId5" Type="http://schemas.openxmlformats.org/officeDocument/2006/relationships/slide" Target="slide59.xml"/><Relationship Id="rId10" Type="http://schemas.openxmlformats.org/officeDocument/2006/relationships/slide" Target="slide64.xml"/><Relationship Id="rId4" Type="http://schemas.openxmlformats.org/officeDocument/2006/relationships/slide" Target="slide58.xml"/><Relationship Id="rId9" Type="http://schemas.openxmlformats.org/officeDocument/2006/relationships/slide" Target="slide6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jpg"/><Relationship Id="rId7" Type="http://schemas.openxmlformats.org/officeDocument/2006/relationships/slide" Target="slide2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7.xml"/><Relationship Id="rId10" Type="http://schemas.openxmlformats.org/officeDocument/2006/relationships/image" Target="../media/image3.jpg"/><Relationship Id="rId4" Type="http://schemas.openxmlformats.org/officeDocument/2006/relationships/image" Target="../media/image7.jpeg"/><Relationship Id="rId9" Type="http://schemas.openxmlformats.org/officeDocument/2006/relationships/slide" Target="slide4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9.m4a"/><Relationship Id="rId7" Type="http://schemas.openxmlformats.org/officeDocument/2006/relationships/slide" Target="slide55.xml"/><Relationship Id="rId2" Type="http://schemas.microsoft.com/office/2007/relationships/media" Target="../media/media19.m4a"/><Relationship Id="rId1" Type="http://schemas.openxmlformats.org/officeDocument/2006/relationships/themeOverride" Target="../theme/themeOverride2.xml"/><Relationship Id="rId6" Type="http://schemas.openxmlformats.org/officeDocument/2006/relationships/image" Target="../media/image1.jpg"/><Relationship Id="rId5" Type="http://schemas.openxmlformats.org/officeDocument/2006/relationships/notesSlide" Target="../notesSlides/notesSlide53.xml"/><Relationship Id="rId4"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4.png"/><Relationship Id="rId5" Type="http://schemas.openxmlformats.org/officeDocument/2006/relationships/slide" Target="slide55.xml"/><Relationship Id="rId4"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slide" Target="slide68.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slide" Target="slide68.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slide" Target="slide68.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slide" Target="slide68.xml"/></Relationships>
</file>

<file path=ppt/slides/_rels/slide7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41.xml"/><Relationship Id="rId7" Type="http://schemas.openxmlformats.org/officeDocument/2006/relationships/slide" Target="slide38.xm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0.xml"/><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slide" Target="slide86.xml"/><Relationship Id="rId4" Type="http://schemas.openxmlformats.org/officeDocument/2006/relationships/slide" Target="slide8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slide" Target="slide81.xml"/></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slide" Target="slide81.xml"/><Relationship Id="rId4" Type="http://schemas.openxmlformats.org/officeDocument/2006/relationships/image" Target="../media/image34.gif"/></Relationships>
</file>

<file path=ppt/slides/_rels/slide85.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slide" Target="slide81.xml"/><Relationship Id="rId4" Type="http://schemas.openxmlformats.org/officeDocument/2006/relationships/image" Target="../media/image39.svg"/></Relationships>
</file>

<file path=ppt/slides/_rels/slide8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81.xml"/></Relationships>
</file>

<file path=ppt/slides/_rels/slide88.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slide" Target="slide92.xml"/><Relationship Id="rId4" Type="http://schemas.openxmlformats.org/officeDocument/2006/relationships/image" Target="../media/image4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slide" Target="slide88.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slide" Target="slide88.xml"/></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slide" Target="slide8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hyperlink" Target="https://coct.naer.edu.tw/cqpweb/"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hyperlink" Target="https://coct.naer.edu.tw/sentedit/"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hyperlink" Target="https://coct.naer.edu.tw/standsys/#grammar_point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hyperlink" Target="https://coct.naer.edu.tw/download/tech_report/"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hyperlink" Target="https://toneoz.com/imez/"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hyperlink" Target="https://ponddy-reader.netlify.app/t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5021" y="0"/>
            <a:ext cx="6096000" cy="6858000"/>
          </a:xfrm>
          <a:prstGeom prst="rect">
            <a:avLst/>
          </a:prstGeom>
          <a:solidFill>
            <a:srgbClr val="F49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p:cNvSpPr/>
          <p:nvPr/>
        </p:nvSpPr>
        <p:spPr>
          <a:xfrm>
            <a:off x="6090979" y="0"/>
            <a:ext cx="6096000" cy="6858000"/>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2" name="图片 61"/>
          <p:cNvPicPr>
            <a:picLocks noChangeAspect="1"/>
          </p:cNvPicPr>
          <p:nvPr/>
        </p:nvPicPr>
        <p:blipFill>
          <a:blip r:embed="rId4">
            <a:extLst>
              <a:ext uri="{28A0092B-C50C-407E-A947-70E740481C1C}">
                <a14:useLocalDpi xmlns:a14="http://schemas.microsoft.com/office/drawing/2010/main" val="0"/>
              </a:ext>
            </a:extLst>
          </a:blip>
          <a:srcRect t="7767" b="7767"/>
          <a:stretch/>
        </p:blipFill>
        <p:spPr>
          <a:xfrm>
            <a:off x="1731616" y="1946078"/>
            <a:ext cx="8718726" cy="4911922"/>
          </a:xfrm>
          <a:prstGeom prst="rect">
            <a:avLst/>
          </a:prstGeom>
          <a:ln>
            <a:noFill/>
          </a:ln>
          <a:effectLst>
            <a:outerShdw blurRad="50800" dist="38100" dir="13500000" algn="br" rotWithShape="0">
              <a:prstClr val="black">
                <a:alpha val="40000"/>
              </a:prstClr>
            </a:outerShdw>
          </a:effectLst>
        </p:spPr>
      </p:pic>
      <p:sp>
        <p:nvSpPr>
          <p:cNvPr id="69" name="文本框 68"/>
          <p:cNvSpPr txBox="1"/>
          <p:nvPr/>
        </p:nvSpPr>
        <p:spPr>
          <a:xfrm>
            <a:off x="1914907" y="5230350"/>
            <a:ext cx="8362183" cy="193899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kumimoji="0" lang="en-US" altLang="zh-CN" sz="12000" b="1" i="0" u="none" strike="noStrike" kern="1200" cap="none" spc="0" normalizeH="0" baseline="0" noProof="0" dirty="0">
                <a:ln>
                  <a:noFill/>
                </a:ln>
                <a:solidFill>
                  <a:prstClr val="white">
                    <a:alpha val="58000"/>
                  </a:prstClr>
                </a:solidFill>
                <a:effectLst/>
                <a:uLnTx/>
                <a:uFillTx/>
                <a:latin typeface="字酷堂清楷体" panose="02010601030101010101" pitchFamily="2" charset="-122"/>
                <a:ea typeface="字酷堂清楷体" panose="02010601030101010101" pitchFamily="2" charset="-122"/>
                <a:cs typeface="+mn-cs"/>
              </a:rPr>
              <a:t>TAINAN</a:t>
            </a:r>
          </a:p>
        </p:txBody>
      </p:sp>
      <p:grpSp>
        <p:nvGrpSpPr>
          <p:cNvPr id="41" name="组合 40"/>
          <p:cNvGrpSpPr/>
          <p:nvPr/>
        </p:nvGrpSpPr>
        <p:grpSpPr>
          <a:xfrm>
            <a:off x="1833254" y="21046"/>
            <a:ext cx="10241681" cy="5711023"/>
            <a:chOff x="-5967502" y="591963"/>
            <a:chExt cx="9410146" cy="4590547"/>
          </a:xfrm>
        </p:grpSpPr>
        <p:grpSp>
          <p:nvGrpSpPr>
            <p:cNvPr id="31" name="组合 30"/>
            <p:cNvGrpSpPr/>
            <p:nvPr/>
          </p:nvGrpSpPr>
          <p:grpSpPr>
            <a:xfrm>
              <a:off x="-5967502" y="717561"/>
              <a:ext cx="9410146" cy="1296913"/>
              <a:chOff x="-5967502" y="717561"/>
              <a:chExt cx="9410146" cy="1296913"/>
            </a:xfrm>
          </p:grpSpPr>
          <p:sp>
            <p:nvSpPr>
              <p:cNvPr id="3" name="弧形 2"/>
              <p:cNvSpPr/>
              <p:nvPr/>
            </p:nvSpPr>
            <p:spPr>
              <a:xfrm rot="16507811">
                <a:off x="-5717447" y="467506"/>
                <a:ext cx="1296913" cy="1797024"/>
              </a:xfrm>
              <a:prstGeom prst="arc">
                <a:avLst>
                  <a:gd name="adj1" fmla="val 10864047"/>
                  <a:gd name="adj2" fmla="val 21305547"/>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22" name="椭圆 21"/>
              <p:cNvSpPr/>
              <p:nvPr/>
            </p:nvSpPr>
            <p:spPr>
              <a:xfrm>
                <a:off x="3326110" y="1421981"/>
                <a:ext cx="116534" cy="116534"/>
              </a:xfrm>
              <a:prstGeom prst="ellipse">
                <a:avLst/>
              </a:prstGeom>
              <a:noFill/>
              <a:ln w="28575">
                <a:solidFill>
                  <a:srgbClr val="DDB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3" name="组合 32"/>
            <p:cNvGrpSpPr/>
            <p:nvPr/>
          </p:nvGrpSpPr>
          <p:grpSpPr>
            <a:xfrm>
              <a:off x="-532482" y="711859"/>
              <a:ext cx="2212234" cy="4470651"/>
              <a:chOff x="-532482" y="711859"/>
              <a:chExt cx="2212234" cy="4470651"/>
            </a:xfrm>
          </p:grpSpPr>
          <p:sp>
            <p:nvSpPr>
              <p:cNvPr id="21" name="弧形 20"/>
              <p:cNvSpPr/>
              <p:nvPr/>
            </p:nvSpPr>
            <p:spPr>
              <a:xfrm rot="15913161" flipV="1">
                <a:off x="-172928" y="352305"/>
                <a:ext cx="1298998" cy="2018105"/>
              </a:xfrm>
              <a:prstGeom prst="arc">
                <a:avLst>
                  <a:gd name="adj1" fmla="val 10864047"/>
                  <a:gd name="adj2" fmla="val 2106053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cxnSp>
            <p:nvCxnSpPr>
              <p:cNvPr id="7" name="直接连接符 6"/>
              <p:cNvCxnSpPr/>
              <p:nvPr/>
            </p:nvCxnSpPr>
            <p:spPr>
              <a:xfrm flipV="1">
                <a:off x="1621635" y="4460744"/>
                <a:ext cx="0" cy="7217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1563218" y="4344209"/>
                <a:ext cx="116534" cy="116534"/>
              </a:xfrm>
              <a:prstGeom prst="ellipse">
                <a:avLst/>
              </a:prstGeom>
              <a:noFill/>
              <a:ln w="28575">
                <a:solidFill>
                  <a:srgbClr val="DDB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3" name="文本框 12"/>
            <p:cNvSpPr txBox="1"/>
            <p:nvPr/>
          </p:nvSpPr>
          <p:spPr>
            <a:xfrm rot="16200000">
              <a:off x="-3092768" y="-1427473"/>
              <a:ext cx="1570941" cy="5609814"/>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lang="zh-TW" altLang="en-US" sz="11500" dirty="0">
                  <a:ln>
                    <a:solidFill>
                      <a:schemeClr val="tx1">
                        <a:lumMod val="65000"/>
                        <a:lumOff val="35000"/>
                      </a:schemeClr>
                    </a:solidFill>
                  </a:ln>
                  <a:solidFill>
                    <a:schemeClr val="bg2"/>
                  </a:solidFill>
                  <a:effectLst>
                    <a:outerShdw blurRad="38100" dist="38100" dir="2700000" algn="tl">
                      <a:srgbClr val="000000">
                        <a:alpha val="43137"/>
                      </a:srgbClr>
                    </a:outerShdw>
                  </a:effectLst>
                  <a:latin typeface="LiXuKe" panose="02010600030101010101" pitchFamily="2" charset="-122"/>
                  <a:ea typeface="LiXuKe" panose="02010600030101010101" pitchFamily="2" charset="-122"/>
                </a:rPr>
                <a:t>安</a:t>
              </a:r>
              <a:r>
                <a:rPr kumimoji="0" lang="zh-TW" altLang="en-US" sz="11500" b="0" i="0" u="none" strike="noStrike" kern="1200" cap="none" spc="0" normalizeH="0" baseline="0" noProof="0" dirty="0">
                  <a:ln>
                    <a:solidFill>
                      <a:schemeClr val="tx1">
                        <a:lumMod val="65000"/>
                        <a:lumOff val="35000"/>
                      </a:schemeClr>
                    </a:solidFill>
                  </a:ln>
                  <a:solidFill>
                    <a:schemeClr val="bg2"/>
                  </a:solidFill>
                  <a:effectLst>
                    <a:outerShdw blurRad="38100" dist="38100" dir="2700000" algn="tl">
                      <a:srgbClr val="000000">
                        <a:alpha val="43137"/>
                      </a:srgbClr>
                    </a:outerShdw>
                  </a:effectLst>
                  <a:uLnTx/>
                  <a:uFillTx/>
                  <a:latin typeface="LiXuKe" panose="02010600030101010101" pitchFamily="2" charset="-122"/>
                  <a:ea typeface="LiXuKe" panose="02010600030101010101" pitchFamily="2" charset="-122"/>
                </a:rPr>
                <a:t>平古堡</a:t>
              </a:r>
              <a:endParaRPr kumimoji="0" lang="zh-CN" altLang="en-US" sz="11500" b="0" i="0" u="none" strike="noStrike" kern="1200" cap="none" spc="0" normalizeH="0" baseline="0" noProof="0" dirty="0">
                <a:ln>
                  <a:solidFill>
                    <a:schemeClr val="tx1">
                      <a:lumMod val="65000"/>
                      <a:lumOff val="35000"/>
                    </a:schemeClr>
                  </a:solidFill>
                </a:ln>
                <a:solidFill>
                  <a:schemeClr val="bg2"/>
                </a:solidFill>
                <a:effectLst>
                  <a:outerShdw blurRad="38100" dist="38100" dir="2700000" algn="tl">
                    <a:srgbClr val="000000">
                      <a:alpha val="43137"/>
                    </a:srgbClr>
                  </a:outerShdw>
                </a:effectLst>
                <a:uLnTx/>
                <a:uFillTx/>
                <a:latin typeface="LiXuKe" panose="02010600030101010101" pitchFamily="2" charset="-122"/>
                <a:ea typeface="LiXuKe" panose="02010600030101010101" pitchFamily="2"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12D83F4-66D4-DD8D-63B5-173D7E0CD3F3}"/>
              </a:ext>
            </a:extLst>
          </p:cNvPr>
          <p:cNvSpPr/>
          <p:nvPr/>
        </p:nvSpPr>
        <p:spPr>
          <a:xfrm>
            <a:off x="139959" y="111967"/>
            <a:ext cx="11943185" cy="6634066"/>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圖片 6">
            <a:extLst>
              <a:ext uri="{FF2B5EF4-FFF2-40B4-BE49-F238E27FC236}">
                <a16:creationId xmlns:a16="http://schemas.microsoft.com/office/drawing/2014/main" id="{6A9050C6-B44B-6555-5542-F21383CDC0A1}"/>
              </a:ext>
            </a:extLst>
          </p:cNvPr>
          <p:cNvPicPr>
            <a:picLocks noChangeAspect="1"/>
          </p:cNvPicPr>
          <p:nvPr/>
        </p:nvPicPr>
        <p:blipFill>
          <a:blip r:embed="rId3"/>
          <a:stretch>
            <a:fillRect/>
          </a:stretch>
        </p:blipFill>
        <p:spPr>
          <a:xfrm>
            <a:off x="188901" y="1433873"/>
            <a:ext cx="11814198" cy="5137106"/>
          </a:xfrm>
          <a:prstGeom prst="rect">
            <a:avLst/>
          </a:prstGeom>
        </p:spPr>
      </p:pic>
    </p:spTree>
    <p:extLst>
      <p:ext uri="{BB962C8B-B14F-4D97-AF65-F5344CB8AC3E}">
        <p14:creationId xmlns:p14="http://schemas.microsoft.com/office/powerpoint/2010/main" val="14199941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平行四边形 18"/>
          <p:cNvSpPr/>
          <p:nvPr/>
        </p:nvSpPr>
        <p:spPr>
          <a:xfrm>
            <a:off x="-493059" y="3030071"/>
            <a:ext cx="2813471" cy="1620587"/>
          </a:xfrm>
          <a:prstGeom prst="parallelogram">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平行四边形 16"/>
          <p:cNvSpPr/>
          <p:nvPr/>
        </p:nvSpPr>
        <p:spPr>
          <a:xfrm>
            <a:off x="8809421" y="0"/>
            <a:ext cx="3807231" cy="6858001"/>
          </a:xfrm>
          <a:prstGeom prst="parallelogram">
            <a:avLst>
              <a:gd name="adj" fmla="val 31617"/>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群組 4">
            <a:extLst>
              <a:ext uri="{FF2B5EF4-FFF2-40B4-BE49-F238E27FC236}">
                <a16:creationId xmlns:a16="http://schemas.microsoft.com/office/drawing/2014/main" id="{0B327838-7BC1-7C0D-A360-E3E1F0CE091B}"/>
              </a:ext>
            </a:extLst>
          </p:cNvPr>
          <p:cNvGrpSpPr/>
          <p:nvPr/>
        </p:nvGrpSpPr>
        <p:grpSpPr>
          <a:xfrm>
            <a:off x="2875952" y="150888"/>
            <a:ext cx="6391493" cy="769441"/>
            <a:chOff x="3440212" y="209880"/>
            <a:chExt cx="6391493" cy="769441"/>
          </a:xfrm>
        </p:grpSpPr>
        <p:cxnSp>
          <p:nvCxnSpPr>
            <p:cNvPr id="14" name="直接连接符 17">
              <a:extLst>
                <a:ext uri="{FF2B5EF4-FFF2-40B4-BE49-F238E27FC236}">
                  <a16:creationId xmlns:a16="http://schemas.microsoft.com/office/drawing/2014/main" id="{57243148-063E-F64D-1B9D-798150C2F241}"/>
                </a:ext>
              </a:extLst>
            </p:cNvPr>
            <p:cNvCxnSpPr>
              <a:cxnSpLocks/>
            </p:cNvCxnSpPr>
            <p:nvPr/>
          </p:nvCxnSpPr>
          <p:spPr>
            <a:xfrm flipH="1">
              <a:off x="3898760" y="979321"/>
              <a:ext cx="5474390" cy="0"/>
            </a:xfrm>
            <a:prstGeom prst="line">
              <a:avLst/>
            </a:prstGeom>
            <a:ln w="31750" cap="rnd" cmpd="sng">
              <a:solidFill>
                <a:srgbClr val="5C3818">
                  <a:alpha val="70000"/>
                </a:srgbClr>
              </a:solidFill>
              <a:prstDash val="sysDash"/>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3EB48A80-6A45-F1BB-4307-7F1EA3FBE563}"/>
                </a:ext>
              </a:extLst>
            </p:cNvPr>
            <p:cNvSpPr txBox="1"/>
            <p:nvPr/>
          </p:nvSpPr>
          <p:spPr>
            <a:xfrm>
              <a:off x="3440212" y="209880"/>
              <a:ext cx="6391493" cy="769441"/>
            </a:xfrm>
            <a:prstGeom prst="rect">
              <a:avLst/>
            </a:prstGeom>
            <a:noFill/>
          </p:spPr>
          <p:txBody>
            <a:bodyPr wrap="none" rtlCol="0">
              <a:spAutoFit/>
            </a:bodyPr>
            <a:lstStyle/>
            <a:p>
              <a:pPr algn="ctr"/>
              <a:r>
                <a:rPr lang="zh-TW" altLang="en-US" sz="4400" dirty="0">
                  <a:solidFill>
                    <a:srgbClr val="5C3818"/>
                  </a:solidFill>
                  <a:latin typeface="新細明體" panose="02020500000000000000" pitchFamily="18" charset="-120"/>
                  <a:ea typeface="新細明體" panose="02020500000000000000" pitchFamily="18" charset="-120"/>
                  <a:cs typeface="Times New Roman" panose="02020603050405020304" pitchFamily="18" charset="0"/>
                </a:rPr>
                <a:t>台南旅遊網圖庫管理系統</a:t>
              </a:r>
            </a:p>
          </p:txBody>
        </p:sp>
      </p:grpSp>
      <p:sp>
        <p:nvSpPr>
          <p:cNvPr id="10" name="文字方塊 9">
            <a:extLst>
              <a:ext uri="{FF2B5EF4-FFF2-40B4-BE49-F238E27FC236}">
                <a16:creationId xmlns:a16="http://schemas.microsoft.com/office/drawing/2014/main" id="{215D36B2-25C0-0A89-52B1-7E2E4A39BCE9}"/>
              </a:ext>
            </a:extLst>
          </p:cNvPr>
          <p:cNvSpPr txBox="1"/>
          <p:nvPr/>
        </p:nvSpPr>
        <p:spPr>
          <a:xfrm>
            <a:off x="4005942" y="6374689"/>
            <a:ext cx="4180114" cy="369332"/>
          </a:xfrm>
          <a:prstGeom prst="rect">
            <a:avLst/>
          </a:prstGeom>
          <a:noFill/>
        </p:spPr>
        <p:txBody>
          <a:bodyPr wrap="square">
            <a:spAutoFit/>
          </a:bodyPr>
          <a:lstStyle/>
          <a:p>
            <a:r>
              <a:rPr lang="zh-TW" altLang="en-US" dirty="0">
                <a:solidFill>
                  <a:schemeClr val="tx2">
                    <a:lumMod val="50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https://gallery.twtainan.net/zh-tw/photo-list</a:t>
            </a:r>
            <a:r>
              <a:rPr lang="zh-TW" altLang="en-US" dirty="0">
                <a:solidFill>
                  <a:schemeClr val="tx2">
                    <a:lumMod val="50000"/>
                  </a:schemeClr>
                </a:solidFill>
                <a:latin typeface="Times New Roman" panose="02020603050405020304" pitchFamily="18" charset="0"/>
                <a:cs typeface="Times New Roman" panose="02020603050405020304" pitchFamily="18" charset="0"/>
              </a:rPr>
              <a:t> </a:t>
            </a:r>
          </a:p>
        </p:txBody>
      </p:sp>
      <p:pic>
        <p:nvPicPr>
          <p:cNvPr id="2" name="圖片 1">
            <a:extLst>
              <a:ext uri="{FF2B5EF4-FFF2-40B4-BE49-F238E27FC236}">
                <a16:creationId xmlns:a16="http://schemas.microsoft.com/office/drawing/2014/main" id="{9C393EF5-27A0-4E60-AA77-24B994C26161}"/>
              </a:ext>
            </a:extLst>
          </p:cNvPr>
          <p:cNvPicPr>
            <a:picLocks noChangeAspect="1"/>
          </p:cNvPicPr>
          <p:nvPr/>
        </p:nvPicPr>
        <p:blipFill>
          <a:blip r:embed="rId4"/>
          <a:stretch>
            <a:fillRect/>
          </a:stretch>
        </p:blipFill>
        <p:spPr>
          <a:xfrm>
            <a:off x="425823" y="992893"/>
            <a:ext cx="11340353" cy="5267817"/>
          </a:xfrm>
          <a:prstGeom prst="rect">
            <a:avLst/>
          </a:prstGeom>
        </p:spPr>
      </p:pic>
      <p:sp>
        <p:nvSpPr>
          <p:cNvPr id="3" name="矩形 2">
            <a:extLst>
              <a:ext uri="{FF2B5EF4-FFF2-40B4-BE49-F238E27FC236}">
                <a16:creationId xmlns:a16="http://schemas.microsoft.com/office/drawing/2014/main" id="{0452F33E-B106-486B-B2E2-F15AB74BA200}"/>
              </a:ext>
            </a:extLst>
          </p:cNvPr>
          <p:cNvSpPr/>
          <p:nvPr/>
        </p:nvSpPr>
        <p:spPr>
          <a:xfrm>
            <a:off x="591671" y="3738282"/>
            <a:ext cx="2647623" cy="225014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4779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0862945" cy="6857999"/>
          </a:xfrm>
          <a:prstGeom prst="rect">
            <a:avLst/>
          </a:prstGeom>
          <a:blipFill rotWithShape="1">
            <a:blip r:embed="rId3">
              <a:alphaModFix amt="77000"/>
            </a:blip>
            <a:stretch>
              <a:fillRect l="-2000" t="-6000"/>
            </a:stretch>
          </a:blip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98580" y="466531"/>
            <a:ext cx="7760257" cy="6130211"/>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01599" y="2074333"/>
            <a:ext cx="7230534" cy="1907168"/>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9600" dirty="0">
                <a:solidFill>
                  <a:schemeClr val="accent1">
                    <a:lumMod val="50000"/>
                  </a:schemeClr>
                </a:solidFill>
                <a:latin typeface="新細明體" panose="02020500000000000000" pitchFamily="18" charset="-120"/>
                <a:ea typeface="新細明體" panose="02020500000000000000" pitchFamily="18" charset="-120"/>
              </a:rPr>
              <a:t>感謝閱讀</a:t>
            </a:r>
          </a:p>
        </p:txBody>
      </p:sp>
      <p:pic>
        <p:nvPicPr>
          <p:cNvPr id="12" name="圖片 11" descr="一張含有 戶外, 樹狀, 建築, 天空 的圖片&#10;&#10;自動產生的描述">
            <a:extLst>
              <a:ext uri="{FF2B5EF4-FFF2-40B4-BE49-F238E27FC236}">
                <a16:creationId xmlns:a16="http://schemas.microsoft.com/office/drawing/2014/main" id="{CF0945E3-7ABA-3BA8-D260-1523307C4DF6}"/>
              </a:ext>
            </a:extLst>
          </p:cNvPr>
          <p:cNvPicPr>
            <a:picLocks/>
          </p:cNvPicPr>
          <p:nvPr/>
        </p:nvPicPr>
        <p:blipFill rotWithShape="1">
          <a:blip r:embed="rId4">
            <a:extLst>
              <a:ext uri="{28A0092B-C50C-407E-A947-70E740481C1C}">
                <a14:useLocalDpi xmlns:a14="http://schemas.microsoft.com/office/drawing/2010/main" val="0"/>
              </a:ext>
            </a:extLst>
          </a:blip>
          <a:srcRect l="32253" r="21270"/>
          <a:stretch/>
        </p:blipFill>
        <p:spPr>
          <a:xfrm>
            <a:off x="7332133" y="0"/>
            <a:ext cx="4859232"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9959" y="111967"/>
            <a:ext cx="11943185" cy="6634066"/>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圖片 5">
            <a:extLst>
              <a:ext uri="{FF2B5EF4-FFF2-40B4-BE49-F238E27FC236}">
                <a16:creationId xmlns:a16="http://schemas.microsoft.com/office/drawing/2014/main" id="{BB0C050B-38D7-1508-1B73-372DAD4BE22C}"/>
              </a:ext>
            </a:extLst>
          </p:cNvPr>
          <p:cNvPicPr>
            <a:picLocks noChangeAspect="1"/>
          </p:cNvPicPr>
          <p:nvPr/>
        </p:nvPicPr>
        <p:blipFill>
          <a:blip r:embed="rId3"/>
          <a:stretch>
            <a:fillRect/>
          </a:stretch>
        </p:blipFill>
        <p:spPr>
          <a:xfrm>
            <a:off x="185434" y="1529472"/>
            <a:ext cx="11821132" cy="5009974"/>
          </a:xfrm>
          <a:prstGeom prst="rect">
            <a:avLst/>
          </a:prstGeom>
        </p:spPr>
      </p:pic>
    </p:spTree>
    <p:extLst>
      <p:ext uri="{BB962C8B-B14F-4D97-AF65-F5344CB8AC3E}">
        <p14:creationId xmlns:p14="http://schemas.microsoft.com/office/powerpoint/2010/main" val="366195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7765FDE-C962-0201-0C12-24CA6C9EF0B8}"/>
              </a:ext>
            </a:extLst>
          </p:cNvPr>
          <p:cNvSpPr/>
          <p:nvPr/>
        </p:nvSpPr>
        <p:spPr>
          <a:xfrm>
            <a:off x="139959" y="111967"/>
            <a:ext cx="11943185" cy="6634066"/>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圖片 5">
            <a:extLst>
              <a:ext uri="{FF2B5EF4-FFF2-40B4-BE49-F238E27FC236}">
                <a16:creationId xmlns:a16="http://schemas.microsoft.com/office/drawing/2014/main" id="{01EEB0A0-A8CD-6881-C575-E6786B5254F7}"/>
              </a:ext>
            </a:extLst>
          </p:cNvPr>
          <p:cNvPicPr>
            <a:picLocks noChangeAspect="1"/>
          </p:cNvPicPr>
          <p:nvPr/>
        </p:nvPicPr>
        <p:blipFill>
          <a:blip r:embed="rId3"/>
          <a:stretch>
            <a:fillRect/>
          </a:stretch>
        </p:blipFill>
        <p:spPr>
          <a:xfrm>
            <a:off x="240146" y="1782963"/>
            <a:ext cx="11811895" cy="4754660"/>
          </a:xfrm>
          <a:prstGeom prst="rect">
            <a:avLst/>
          </a:prstGeom>
        </p:spPr>
      </p:pic>
    </p:spTree>
    <p:extLst>
      <p:ext uri="{BB962C8B-B14F-4D97-AF65-F5344CB8AC3E}">
        <p14:creationId xmlns:p14="http://schemas.microsoft.com/office/powerpoint/2010/main" val="1391136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矩形 11"/>
          <p:cNvSpPr/>
          <p:nvPr/>
        </p:nvSpPr>
        <p:spPr>
          <a:xfrm>
            <a:off x="-6968" y="0"/>
            <a:ext cx="12192000" cy="6858000"/>
          </a:xfrm>
          <a:prstGeom prst="rect">
            <a:avLst/>
          </a:prstGeom>
          <a:solidFill>
            <a:srgbClr val="F49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3" name="群組 32">
            <a:extLst>
              <a:ext uri="{FF2B5EF4-FFF2-40B4-BE49-F238E27FC236}">
                <a16:creationId xmlns:a16="http://schemas.microsoft.com/office/drawing/2014/main" id="{8E8EF6D7-52CA-CBF1-6250-7800A73D38D0}"/>
              </a:ext>
            </a:extLst>
          </p:cNvPr>
          <p:cNvGrpSpPr/>
          <p:nvPr/>
        </p:nvGrpSpPr>
        <p:grpSpPr>
          <a:xfrm>
            <a:off x="3417875" y="737473"/>
            <a:ext cx="5315481" cy="3837955"/>
            <a:chOff x="3424832" y="1678750"/>
            <a:chExt cx="5315481" cy="4168089"/>
          </a:xfrm>
        </p:grpSpPr>
        <p:sp>
          <p:nvSpPr>
            <p:cNvPr id="9" name="文本框 5">
              <a:extLst>
                <a:ext uri="{FF2B5EF4-FFF2-40B4-BE49-F238E27FC236}">
                  <a16:creationId xmlns:a16="http://schemas.microsoft.com/office/drawing/2014/main" id="{B7A866FD-897D-0D7E-BEC2-7D58ACD8C2C4}"/>
                </a:ext>
              </a:extLst>
            </p:cNvPr>
            <p:cNvSpPr txBox="1"/>
            <p:nvPr/>
          </p:nvSpPr>
          <p:spPr>
            <a:xfrm>
              <a:off x="3451686" y="1749823"/>
              <a:ext cx="5288627" cy="3154710"/>
            </a:xfrm>
            <a:prstGeom prst="rect">
              <a:avLst/>
            </a:prstGeom>
            <a:noFill/>
            <a:ln>
              <a:noFill/>
            </a:ln>
          </p:spPr>
          <p:txBody>
            <a:bodyPr wrap="none" rtlCol="0">
              <a:spAutoFit/>
            </a:bodyPr>
            <a:lstStyle/>
            <a:p>
              <a:pPr algn="ctr"/>
              <a:r>
                <a:rPr lang="zh-TW" altLang="en-US" sz="19900" dirty="0">
                  <a:solidFill>
                    <a:schemeClr val="bg1"/>
                  </a:solidFill>
                  <a:latin typeface="Yu Mincho Demibold" panose="02020600000000000000" pitchFamily="18" charset="-128"/>
                  <a:ea typeface="Yu Mincho Demibold" panose="02020600000000000000" pitchFamily="18" charset="-128"/>
                </a:rPr>
                <a:t>生詞</a:t>
              </a:r>
              <a:endParaRPr lang="zh-CN" altLang="en-US" sz="19900" dirty="0">
                <a:solidFill>
                  <a:schemeClr val="bg1"/>
                </a:solidFill>
                <a:latin typeface="Yu Mincho Demibold" panose="02020600000000000000" pitchFamily="18" charset="-128"/>
                <a:ea typeface="Yu Mincho Demibold" panose="02020600000000000000" pitchFamily="18" charset="-128"/>
              </a:endParaRPr>
            </a:p>
          </p:txBody>
        </p:sp>
        <p:grpSp>
          <p:nvGrpSpPr>
            <p:cNvPr id="28" name="群組 27">
              <a:extLst>
                <a:ext uri="{FF2B5EF4-FFF2-40B4-BE49-F238E27FC236}">
                  <a16:creationId xmlns:a16="http://schemas.microsoft.com/office/drawing/2014/main" id="{7E2B38FB-C387-E3D1-69FD-10DD5EB09865}"/>
                </a:ext>
              </a:extLst>
            </p:cNvPr>
            <p:cNvGrpSpPr/>
            <p:nvPr/>
          </p:nvGrpSpPr>
          <p:grpSpPr>
            <a:xfrm>
              <a:off x="3424832" y="1678751"/>
              <a:ext cx="2678107" cy="4168088"/>
              <a:chOff x="3424832" y="1678751"/>
              <a:chExt cx="2678107" cy="4168088"/>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rgbClr val="F49F72"/>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424832" y="5108176"/>
                <a:ext cx="2671157"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群組 28">
              <a:extLst>
                <a:ext uri="{FF2B5EF4-FFF2-40B4-BE49-F238E27FC236}">
                  <a16:creationId xmlns:a16="http://schemas.microsoft.com/office/drawing/2014/main" id="{6C5413F0-C9A9-BF7C-CB6F-1A8B8FEED64D}"/>
                </a:ext>
              </a:extLst>
            </p:cNvPr>
            <p:cNvGrpSpPr/>
            <p:nvPr/>
          </p:nvGrpSpPr>
          <p:grpSpPr>
            <a:xfrm flipH="1">
              <a:off x="6062189" y="1678750"/>
              <a:ext cx="2678107" cy="3429425"/>
              <a:chOff x="3424832" y="1678751"/>
              <a:chExt cx="2678107"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grpSp>
      <p:graphicFrame>
        <p:nvGraphicFramePr>
          <p:cNvPr id="3" name="表格 3">
            <a:extLst>
              <a:ext uri="{FF2B5EF4-FFF2-40B4-BE49-F238E27FC236}">
                <a16:creationId xmlns:a16="http://schemas.microsoft.com/office/drawing/2014/main" id="{62AEF10B-F5BC-9F68-B362-BBBE2F54164A}"/>
              </a:ext>
            </a:extLst>
          </p:cNvPr>
          <p:cNvGraphicFramePr>
            <a:graphicFrameLocks noGrp="1"/>
          </p:cNvGraphicFramePr>
          <p:nvPr>
            <p:extLst>
              <p:ext uri="{D42A27DB-BD31-4B8C-83A1-F6EECF244321}">
                <p14:modId xmlns:p14="http://schemas.microsoft.com/office/powerpoint/2010/main" val="967560338"/>
              </p:ext>
            </p:extLst>
          </p:nvPr>
        </p:nvGraphicFramePr>
        <p:xfrm>
          <a:off x="551832" y="4510675"/>
          <a:ext cx="11074400" cy="1376208"/>
        </p:xfrm>
        <a:graphic>
          <a:graphicData uri="http://schemas.openxmlformats.org/drawingml/2006/table">
            <a:tbl>
              <a:tblPr firstRow="1" bandRow="1">
                <a:tableStyleId>{8A107856-5554-42FB-B03E-39F5DBC370BA}</a:tableStyleId>
              </a:tblPr>
              <a:tblGrid>
                <a:gridCol w="463629">
                  <a:extLst>
                    <a:ext uri="{9D8B030D-6E8A-4147-A177-3AD203B41FA5}">
                      <a16:colId xmlns:a16="http://schemas.microsoft.com/office/drawing/2014/main" val="27595227"/>
                    </a:ext>
                  </a:extLst>
                </a:gridCol>
                <a:gridCol w="1116923">
                  <a:extLst>
                    <a:ext uri="{9D8B030D-6E8A-4147-A177-3AD203B41FA5}">
                      <a16:colId xmlns:a16="http://schemas.microsoft.com/office/drawing/2014/main" val="1658426806"/>
                    </a:ext>
                  </a:extLst>
                </a:gridCol>
                <a:gridCol w="465385">
                  <a:extLst>
                    <a:ext uri="{9D8B030D-6E8A-4147-A177-3AD203B41FA5}">
                      <a16:colId xmlns:a16="http://schemas.microsoft.com/office/drawing/2014/main" val="4076453524"/>
                    </a:ext>
                  </a:extLst>
                </a:gridCol>
                <a:gridCol w="1116923">
                  <a:extLst>
                    <a:ext uri="{9D8B030D-6E8A-4147-A177-3AD203B41FA5}">
                      <a16:colId xmlns:a16="http://schemas.microsoft.com/office/drawing/2014/main" val="134683834"/>
                    </a:ext>
                  </a:extLst>
                </a:gridCol>
                <a:gridCol w="465385">
                  <a:extLst>
                    <a:ext uri="{9D8B030D-6E8A-4147-A177-3AD203B41FA5}">
                      <a16:colId xmlns:a16="http://schemas.microsoft.com/office/drawing/2014/main" val="148475836"/>
                    </a:ext>
                  </a:extLst>
                </a:gridCol>
                <a:gridCol w="1116923">
                  <a:extLst>
                    <a:ext uri="{9D8B030D-6E8A-4147-A177-3AD203B41FA5}">
                      <a16:colId xmlns:a16="http://schemas.microsoft.com/office/drawing/2014/main" val="3568422168"/>
                    </a:ext>
                  </a:extLst>
                </a:gridCol>
                <a:gridCol w="465385">
                  <a:extLst>
                    <a:ext uri="{9D8B030D-6E8A-4147-A177-3AD203B41FA5}">
                      <a16:colId xmlns:a16="http://schemas.microsoft.com/office/drawing/2014/main" val="1299477786"/>
                    </a:ext>
                  </a:extLst>
                </a:gridCol>
                <a:gridCol w="1116923">
                  <a:extLst>
                    <a:ext uri="{9D8B030D-6E8A-4147-A177-3AD203B41FA5}">
                      <a16:colId xmlns:a16="http://schemas.microsoft.com/office/drawing/2014/main" val="3559549850"/>
                    </a:ext>
                  </a:extLst>
                </a:gridCol>
                <a:gridCol w="465385">
                  <a:extLst>
                    <a:ext uri="{9D8B030D-6E8A-4147-A177-3AD203B41FA5}">
                      <a16:colId xmlns:a16="http://schemas.microsoft.com/office/drawing/2014/main" val="1085853240"/>
                    </a:ext>
                  </a:extLst>
                </a:gridCol>
                <a:gridCol w="1116923">
                  <a:extLst>
                    <a:ext uri="{9D8B030D-6E8A-4147-A177-3AD203B41FA5}">
                      <a16:colId xmlns:a16="http://schemas.microsoft.com/office/drawing/2014/main" val="1851010934"/>
                    </a:ext>
                  </a:extLst>
                </a:gridCol>
                <a:gridCol w="465385">
                  <a:extLst>
                    <a:ext uri="{9D8B030D-6E8A-4147-A177-3AD203B41FA5}">
                      <a16:colId xmlns:a16="http://schemas.microsoft.com/office/drawing/2014/main" val="1298504613"/>
                    </a:ext>
                  </a:extLst>
                </a:gridCol>
                <a:gridCol w="1116923">
                  <a:extLst>
                    <a:ext uri="{9D8B030D-6E8A-4147-A177-3AD203B41FA5}">
                      <a16:colId xmlns:a16="http://schemas.microsoft.com/office/drawing/2014/main" val="3452248410"/>
                    </a:ext>
                  </a:extLst>
                </a:gridCol>
                <a:gridCol w="465385">
                  <a:extLst>
                    <a:ext uri="{9D8B030D-6E8A-4147-A177-3AD203B41FA5}">
                      <a16:colId xmlns:a16="http://schemas.microsoft.com/office/drawing/2014/main" val="556339290"/>
                    </a:ext>
                  </a:extLst>
                </a:gridCol>
                <a:gridCol w="1116923">
                  <a:extLst>
                    <a:ext uri="{9D8B030D-6E8A-4147-A177-3AD203B41FA5}">
                      <a16:colId xmlns:a16="http://schemas.microsoft.com/office/drawing/2014/main" val="242606771"/>
                    </a:ext>
                  </a:extLst>
                </a:gridCol>
              </a:tblGrid>
              <a:tr h="688104">
                <a:tc>
                  <a:txBody>
                    <a:bodyPr/>
                    <a:lstStyle/>
                    <a:p>
                      <a:pPr algn="ctr"/>
                      <a:r>
                        <a:rPr lang="en-US" altLang="zh-TW" sz="20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1</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目前</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2</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暫時</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cs typeface="Times New Roman" panose="02020603050405020304" pitchFamily="18" charset="0"/>
                        </a:rPr>
                        <a:t>3</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參觀</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cs typeface="Times New Roman" panose="02020603050405020304" pitchFamily="18" charset="0"/>
                        </a:rPr>
                        <a:t>4</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古蹟</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cs typeface="Times New Roman" panose="02020603050405020304" pitchFamily="18" charset="0"/>
                        </a:rPr>
                        <a:t>5</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將近</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cs typeface="Times New Roman" panose="02020603050405020304" pitchFamily="18" charset="0"/>
                        </a:rPr>
                        <a:t>6</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知名</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7</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9" action="ppaction://hlinksldjump">
                            <a:extLst>
                              <a:ext uri="{A12FA001-AC4F-418D-AE19-62706E023703}">
                                <ahyp:hlinkClr xmlns:ahyp="http://schemas.microsoft.com/office/drawing/2018/hyperlinkcolor" val="tx"/>
                              </a:ext>
                            </a:extLst>
                          </a:hlinkClick>
                        </a:rPr>
                        <a:t>之前</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extLst>
                  <a:ext uri="{0D108BD9-81ED-4DB2-BD59-A6C34878D82A}">
                    <a16:rowId xmlns:a16="http://schemas.microsoft.com/office/drawing/2014/main" val="3137881399"/>
                  </a:ext>
                </a:extLst>
              </a:tr>
              <a:tr h="688104">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8</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周圍</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9</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攤販</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10</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2" action="ppaction://hlinksldjump">
                            <a:extLst>
                              <a:ext uri="{A12FA001-AC4F-418D-AE19-62706E023703}">
                                <ahyp:hlinkClr xmlns:ahyp="http://schemas.microsoft.com/office/drawing/2018/hyperlinkcolor" val="tx"/>
                              </a:ext>
                            </a:extLst>
                          </a:hlinkClick>
                        </a:rPr>
                        <a:t>包含</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11</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米粉</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12</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4" action="ppaction://hlinksldjump">
                            <a:extLst>
                              <a:ext uri="{A12FA001-AC4F-418D-AE19-62706E023703}">
                                <ahyp:hlinkClr xmlns:ahyp="http://schemas.microsoft.com/office/drawing/2018/hyperlinkcolor" val="tx"/>
                              </a:ext>
                            </a:extLst>
                          </a:hlinkClick>
                        </a:rPr>
                        <a:t>趟</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13</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5" action="ppaction://hlinksldjump">
                            <a:extLst>
                              <a:ext uri="{A12FA001-AC4F-418D-AE19-62706E023703}">
                                <ahyp:hlinkClr xmlns:ahyp="http://schemas.microsoft.com/office/drawing/2018/hyperlinkcolor" val="tx"/>
                              </a:ext>
                            </a:extLst>
                          </a:hlinkClick>
                        </a:rPr>
                        <a:t>收拾</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14</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6" action="ppaction://hlinksldjump">
                            <a:extLst>
                              <a:ext uri="{A12FA001-AC4F-418D-AE19-62706E023703}">
                                <ahyp:hlinkClr xmlns:ahyp="http://schemas.microsoft.com/office/drawing/2018/hyperlinkcolor" val="tx"/>
                              </a:ext>
                            </a:extLst>
                          </a:hlinkClick>
                        </a:rPr>
                        <a:t>出發</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extLst>
                  <a:ext uri="{0D108BD9-81ED-4DB2-BD59-A6C34878D82A}">
                    <a16:rowId xmlns:a16="http://schemas.microsoft.com/office/drawing/2014/main" val="3625437689"/>
                  </a:ext>
                </a:extLst>
              </a:tr>
            </a:tbl>
          </a:graphicData>
        </a:graphic>
      </p:graphicFrame>
      <p:cxnSp>
        <p:nvCxnSpPr>
          <p:cNvPr id="15" name="直接连接符 2">
            <a:extLst>
              <a:ext uri="{FF2B5EF4-FFF2-40B4-BE49-F238E27FC236}">
                <a16:creationId xmlns:a16="http://schemas.microsoft.com/office/drawing/2014/main" id="{6CDA6BD9-3078-494C-BA78-C32E1D69DC81}"/>
              </a:ext>
            </a:extLst>
          </p:cNvPr>
          <p:cNvCxnSpPr>
            <a:cxnSpLocks/>
          </p:cNvCxnSpPr>
          <p:nvPr/>
        </p:nvCxnSpPr>
        <p:spPr>
          <a:xfrm flipH="1">
            <a:off x="3445207" y="423436"/>
            <a:ext cx="0" cy="3429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50B09DD9-17EE-4C59-B397-E6618D910313}"/>
              </a:ext>
            </a:extLst>
          </p:cNvPr>
          <p:cNvSpPr txBox="1"/>
          <p:nvPr/>
        </p:nvSpPr>
        <p:spPr>
          <a:xfrm>
            <a:off x="4287732" y="6194883"/>
            <a:ext cx="3244799" cy="369332"/>
          </a:xfrm>
          <a:prstGeom prst="rect">
            <a:avLst/>
          </a:prstGeom>
          <a:noFill/>
        </p:spPr>
        <p:txBody>
          <a:bodyPr wrap="none" rtlCol="0">
            <a:spAutoFit/>
          </a:bodyPr>
          <a:lstStyle/>
          <a:p>
            <a:r>
              <a:rPr lang="en-US" altLang="zh-TW" dirty="0">
                <a:solidFill>
                  <a:schemeClr val="bg1"/>
                </a:solidFill>
                <a:latin typeface="+mn-ea"/>
              </a:rPr>
              <a:t>【 </a:t>
            </a:r>
            <a:r>
              <a:rPr lang="zh-TW" altLang="en-US" dirty="0">
                <a:solidFill>
                  <a:schemeClr val="bg1"/>
                </a:solidFill>
                <a:latin typeface="+mn-ea"/>
              </a:rPr>
              <a:t>點一下生詞快速到生詞頁</a:t>
            </a:r>
            <a:r>
              <a:rPr lang="en-US" altLang="zh-TW" dirty="0">
                <a:solidFill>
                  <a:schemeClr val="bg1"/>
                </a:solidFill>
                <a:latin typeface="+mn-ea"/>
              </a:rPr>
              <a:t>】</a:t>
            </a:r>
            <a:endParaRPr lang="zh-TW" altLang="en-US" dirty="0">
              <a:solidFill>
                <a:schemeClr val="bg1"/>
              </a:solidFill>
              <a:latin typeface="+mn-ea"/>
            </a:endParaRPr>
          </a:p>
        </p:txBody>
      </p:sp>
    </p:spTree>
    <p:extLst>
      <p:ext uri="{BB962C8B-B14F-4D97-AF65-F5344CB8AC3E}">
        <p14:creationId xmlns:p14="http://schemas.microsoft.com/office/powerpoint/2010/main" val="4110535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EC46325-6B9F-B218-BBF0-DFE6A9B89DD1}"/>
              </a:ext>
            </a:extLst>
          </p:cNvPr>
          <p:cNvSpPr/>
          <p:nvPr/>
        </p:nvSpPr>
        <p:spPr>
          <a:xfrm>
            <a:off x="729298" y="450355"/>
            <a:ext cx="10910392" cy="619326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42756FCD-E666-F761-80B1-27C43A05BEC6}"/>
              </a:ext>
            </a:extLst>
          </p:cNvPr>
          <p:cNvSpPr txBox="1"/>
          <p:nvPr/>
        </p:nvSpPr>
        <p:spPr>
          <a:xfrm>
            <a:off x="1045658" y="2180870"/>
            <a:ext cx="10277672" cy="4031873"/>
          </a:xfrm>
          <a:prstGeom prst="rect">
            <a:avLst/>
          </a:prstGeom>
          <a:noFill/>
        </p:spPr>
        <p:txBody>
          <a:bodyPr wrap="square" rtlCol="0">
            <a:spAutoFit/>
          </a:bodyPr>
          <a:lstStyle/>
          <a:p>
            <a:pPr indent="457200">
              <a:lnSpc>
                <a:spcPct val="200000"/>
              </a:lnSpc>
            </a:pPr>
            <a:r>
              <a:rPr lang="zh-TW" altLang="en-US" sz="3200" dirty="0">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我們透過國教院</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三等七級詞語表</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，檢視對話所包含的生詞是否都符合教材設定的等級，並利用詞語表所附之參考注音及參考拼音確認此教材所標注的語音是否正確。</a:t>
            </a:r>
          </a:p>
        </p:txBody>
      </p:sp>
      <p:sp>
        <p:nvSpPr>
          <p:cNvPr id="4" name="文字方塊 3">
            <a:extLst>
              <a:ext uri="{FF2B5EF4-FFF2-40B4-BE49-F238E27FC236}">
                <a16:creationId xmlns:a16="http://schemas.microsoft.com/office/drawing/2014/main" id="{28C28493-6653-C9E4-B3BD-B09726D5311A}"/>
              </a:ext>
            </a:extLst>
          </p:cNvPr>
          <p:cNvSpPr txBox="1"/>
          <p:nvPr/>
        </p:nvSpPr>
        <p:spPr>
          <a:xfrm>
            <a:off x="5031025" y="1002388"/>
            <a:ext cx="1723549" cy="1015663"/>
          </a:xfrm>
          <a:prstGeom prst="rect">
            <a:avLst/>
          </a:prstGeom>
          <a:noFill/>
        </p:spPr>
        <p:txBody>
          <a:bodyPr wrap="none" rtlCol="0">
            <a:spAutoFit/>
          </a:bodyPr>
          <a:lstStyle/>
          <a:p>
            <a:r>
              <a:rPr lang="zh-TW" altLang="en-US" sz="6000" dirty="0">
                <a:latin typeface="Yu Mincho Demibold" panose="02020600000000000000" pitchFamily="18" charset="-128"/>
                <a:ea typeface="Yu Mincho Demibold" panose="02020600000000000000" pitchFamily="18" charset="-128"/>
              </a:rPr>
              <a:t>說明</a:t>
            </a:r>
          </a:p>
        </p:txBody>
      </p:sp>
    </p:spTree>
    <p:extLst>
      <p:ext uri="{BB962C8B-B14F-4D97-AF65-F5344CB8AC3E}">
        <p14:creationId xmlns:p14="http://schemas.microsoft.com/office/powerpoint/2010/main" val="263048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目前</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000" dirty="0">
                  <a:solidFill>
                    <a:srgbClr val="C0504D"/>
                  </a:solidFill>
                  <a:latin typeface="華康魏碑體" panose="03000709000000000000" pitchFamily="65" charset="-120"/>
                  <a:ea typeface="華康魏碑體" panose="03000709000000000000" pitchFamily="65" charset="-120"/>
                </a:rPr>
                <a:t>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ㄇㄨˋ   ㄑㄧㄢˊ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TW" sz="2800" dirty="0" err="1">
                  <a:solidFill>
                    <a:srgbClr val="C0504D"/>
                  </a:solidFill>
                  <a:latin typeface="Times New Roman" panose="02020603050405020304" pitchFamily="18" charset="0"/>
                  <a:cs typeface="Times New Roman" panose="02020603050405020304" pitchFamily="18" charset="0"/>
                </a:rPr>
                <a:t>mù</a:t>
              </a:r>
              <a:r>
                <a:rPr lang="en-US" altLang="zh-TW"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qián</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30" name="箭號: 弧形上彎 29">
            <a:hlinkClick r:id="rId5" action="ppaction://hlinksldjump"/>
            <a:extLst>
              <a:ext uri="{FF2B5EF4-FFF2-40B4-BE49-F238E27FC236}">
                <a16:creationId xmlns:a16="http://schemas.microsoft.com/office/drawing/2014/main" id="{8763E176-4178-C582-1F76-CD0E672BB7A2}"/>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32" name="文字方塊 31">
            <a:hlinkClick r:id="rId5" action="ppaction://hlinksldjump"/>
            <a:extLst>
              <a:ext uri="{FF2B5EF4-FFF2-40B4-BE49-F238E27FC236}">
                <a16:creationId xmlns:a16="http://schemas.microsoft.com/office/drawing/2014/main" id="{BACF6FCD-991D-F6A3-CDA6-FDF202FD0A85}"/>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grpSp>
        <p:nvGrpSpPr>
          <p:cNvPr id="4" name="群組 3"/>
          <p:cNvGrpSpPr/>
          <p:nvPr/>
        </p:nvGrpSpPr>
        <p:grpSpPr>
          <a:xfrm>
            <a:off x="3993982" y="872399"/>
            <a:ext cx="7827975" cy="5691975"/>
            <a:chOff x="4284346" y="878250"/>
            <a:chExt cx="7827975" cy="5691975"/>
          </a:xfrm>
        </p:grpSpPr>
        <p:grpSp>
          <p:nvGrpSpPr>
            <p:cNvPr id="29" name="群組 28">
              <a:extLst>
                <a:ext uri="{FF2B5EF4-FFF2-40B4-BE49-F238E27FC236}">
                  <a16:creationId xmlns:a16="http://schemas.microsoft.com/office/drawing/2014/main" id="{B16B5DD9-297A-0D1F-E306-2D487C3476E4}"/>
                </a:ext>
              </a:extLst>
            </p:cNvPr>
            <p:cNvGrpSpPr/>
            <p:nvPr/>
          </p:nvGrpSpPr>
          <p:grpSpPr>
            <a:xfrm>
              <a:off x="4365483" y="1586655"/>
              <a:ext cx="7220479" cy="3948029"/>
              <a:chOff x="4528508" y="1348869"/>
              <a:chExt cx="7220479" cy="3948029"/>
            </a:xfrm>
          </p:grpSpPr>
          <p:grpSp>
            <p:nvGrpSpPr>
              <p:cNvPr id="22" name="群組 21">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14"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分</a:t>
                  </a:r>
                  <a:r>
                    <a:rPr lang="zh-TW" altLang="en-US" sz="3600" dirty="0">
                      <a:solidFill>
                        <a:srgbClr val="7E3F28"/>
                      </a:solidFill>
                      <a:latin typeface="新細明體" panose="02020500000000000000" pitchFamily="18" charset="-120"/>
                      <a:ea typeface="新細明體" panose="02020500000000000000" pitchFamily="18" charset="-120"/>
                    </a:rPr>
                    <a:t>級：</a:t>
                  </a:r>
                </a:p>
              </p:txBody>
            </p:sp>
            <p:sp>
              <p:nvSpPr>
                <p:cNvPr id="21" name="文字方塊 20">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24" name="群組 23">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16"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p>
              </p:txBody>
            </p:sp>
            <p:sp>
              <p:nvSpPr>
                <p:cNvPr id="23" name="文字方塊 22">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28" name="群組 27">
                <a:extLst>
                  <a:ext uri="{FF2B5EF4-FFF2-40B4-BE49-F238E27FC236}">
                    <a16:creationId xmlns:a16="http://schemas.microsoft.com/office/drawing/2014/main" id="{1608C265-39F4-CD20-7B84-1363B1422412}"/>
                  </a:ext>
                </a:extLst>
              </p:cNvPr>
              <p:cNvGrpSpPr/>
              <p:nvPr/>
            </p:nvGrpSpPr>
            <p:grpSpPr>
              <a:xfrm>
                <a:off x="4699782" y="2821207"/>
                <a:ext cx="6030690" cy="835163"/>
                <a:chOff x="4699782" y="2821207"/>
                <a:chExt cx="6030690" cy="835163"/>
              </a:xfrm>
            </p:grpSpPr>
            <p:sp>
              <p:nvSpPr>
                <p:cNvPr id="1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解釋：</a:t>
                  </a:r>
                </a:p>
              </p:txBody>
            </p:sp>
            <p:sp>
              <p:nvSpPr>
                <p:cNvPr id="25" name="文字方塊 24">
                  <a:extLst>
                    <a:ext uri="{FF2B5EF4-FFF2-40B4-BE49-F238E27FC236}">
                      <a16:creationId xmlns:a16="http://schemas.microsoft.com/office/drawing/2014/main" id="{AD8E6198-E9F5-DB34-D277-8CFE712DE1E8}"/>
                    </a:ext>
                  </a:extLst>
                </p:cNvPr>
                <p:cNvSpPr txBox="1"/>
                <p:nvPr/>
              </p:nvSpPr>
              <p:spPr>
                <a:xfrm>
                  <a:off x="6629021" y="2909312"/>
                  <a:ext cx="4101451"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at present / now</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27" name="群組 26">
                <a:extLst>
                  <a:ext uri="{FF2B5EF4-FFF2-40B4-BE49-F238E27FC236}">
                    <a16:creationId xmlns:a16="http://schemas.microsoft.com/office/drawing/2014/main" id="{181B9C75-5F38-1920-9872-509C6262BC67}"/>
                  </a:ext>
                </a:extLst>
              </p:cNvPr>
              <p:cNvGrpSpPr/>
              <p:nvPr/>
            </p:nvGrpSpPr>
            <p:grpSpPr>
              <a:xfrm>
                <a:off x="4528508" y="3941399"/>
                <a:ext cx="7220479" cy="1355499"/>
                <a:chOff x="4528508" y="3941399"/>
                <a:chExt cx="7220479" cy="1355499"/>
              </a:xfrm>
            </p:grpSpPr>
            <p:sp>
              <p:nvSpPr>
                <p:cNvPr id="18" name="矩形: 圓角 17">
                  <a:extLst>
                    <a:ext uri="{FF2B5EF4-FFF2-40B4-BE49-F238E27FC236}">
                      <a16:creationId xmlns:a16="http://schemas.microsoft.com/office/drawing/2014/main" id="{BB45258F-1BAD-B6C8-78B4-3391D71EA153}"/>
                    </a:ext>
                  </a:extLst>
                </p:cNvPr>
                <p:cNvSpPr/>
                <p:nvPr/>
              </p:nvSpPr>
              <p:spPr>
                <a:xfrm>
                  <a:off x="4528508" y="4067220"/>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4000"/>
                    </a:lnSpc>
                  </a:pP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26" name="文字方塊 25">
                  <a:extLst>
                    <a:ext uri="{FF2B5EF4-FFF2-40B4-BE49-F238E27FC236}">
                      <a16:creationId xmlns:a16="http://schemas.microsoft.com/office/drawing/2014/main" id="{3E73617A-813C-6F86-7BF3-F121777A7A2E}"/>
                    </a:ext>
                  </a:extLst>
                </p:cNvPr>
                <p:cNvSpPr txBox="1"/>
                <p:nvPr/>
              </p:nvSpPr>
              <p:spPr>
                <a:xfrm>
                  <a:off x="6489655" y="3941399"/>
                  <a:ext cx="525933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他</a:t>
                  </a:r>
                  <a:r>
                    <a:rPr lang="zh-TW" altLang="en-US" sz="3600" dirty="0">
                      <a:solidFill>
                        <a:srgbClr val="3792AB"/>
                      </a:solidFill>
                      <a:latin typeface="新細明體" panose="02020500000000000000" pitchFamily="18" charset="-120"/>
                    </a:rPr>
                    <a:t>目前</a:t>
                  </a:r>
                  <a:r>
                    <a:rPr lang="zh-TW" altLang="en-US" sz="3600" dirty="0">
                      <a:solidFill>
                        <a:schemeClr val="tx2">
                          <a:lumMod val="50000"/>
                        </a:schemeClr>
                      </a:solidFill>
                      <a:latin typeface="新細明體" panose="02020500000000000000" pitchFamily="18" charset="-120"/>
                      <a:ea typeface="新細明體" panose="02020500000000000000" pitchFamily="18" charset="-120"/>
                    </a:rPr>
                    <a:t>有很多工作，因此不能跟我們一起出去玩。</a:t>
                  </a:r>
                </a:p>
              </p:txBody>
            </p:sp>
          </p:grpSp>
        </p:grpSp>
        <p:sp>
          <p:nvSpPr>
            <p:cNvPr id="8" name="矩形 7">
              <a:extLst>
                <a:ext uri="{FF2B5EF4-FFF2-40B4-BE49-F238E27FC236}">
                  <a16:creationId xmlns:a16="http://schemas.microsoft.com/office/drawing/2014/main" id="{9A184C7E-B329-6627-5083-C4BDF4890A9D}"/>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1" name="目前">
            <a:hlinkClick r:id="" action="ppaction://media"/>
            <a:extLst>
              <a:ext uri="{FF2B5EF4-FFF2-40B4-BE49-F238E27FC236}">
                <a16:creationId xmlns:a16="http://schemas.microsoft.com/office/drawing/2014/main" id="{64EF06FC-D248-F521-E625-26CFA5CBD0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spTree>
    <p:extLst>
      <p:ext uri="{BB962C8B-B14F-4D97-AF65-F5344CB8AC3E}">
        <p14:creationId xmlns:p14="http://schemas.microsoft.com/office/powerpoint/2010/main" val="3743074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暫時</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ㄓㄢˋ</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 ㄕˊ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zhàn</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shí</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319ACD68-BC5C-206B-CAFF-BBBF285EC008}"/>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B3D6BC42-50A1-3338-E4BF-231D145E4A21}"/>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11" name="文字方塊 10">
            <a:extLst>
              <a:ext uri="{FF2B5EF4-FFF2-40B4-BE49-F238E27FC236}">
                <a16:creationId xmlns:a16="http://schemas.microsoft.com/office/drawing/2014/main" id="{869D10D4-F02E-480B-F2D9-C1A2F6F3FD32}"/>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級之間的詞彙</a:t>
            </a:r>
          </a:p>
        </p:txBody>
      </p:sp>
      <p:pic>
        <p:nvPicPr>
          <p:cNvPr id="12" name="暫時">
            <a:hlinkClick r:id="" action="ppaction://media"/>
            <a:extLst>
              <a:ext uri="{FF2B5EF4-FFF2-40B4-BE49-F238E27FC236}">
                <a16:creationId xmlns:a16="http://schemas.microsoft.com/office/drawing/2014/main" id="{70B7267B-ABC8-23A7-4294-94CB86EFB2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4" name="群組 3"/>
          <p:cNvGrpSpPr/>
          <p:nvPr/>
        </p:nvGrpSpPr>
        <p:grpSpPr>
          <a:xfrm>
            <a:off x="3993982" y="872399"/>
            <a:ext cx="7827975" cy="5691975"/>
            <a:chOff x="4284346" y="878250"/>
            <a:chExt cx="7827975" cy="5691975"/>
          </a:xfrm>
        </p:grpSpPr>
        <p:sp>
          <p:nvSpPr>
            <p:cNvPr id="13" name="矩形 12">
              <a:extLst>
                <a:ext uri="{FF2B5EF4-FFF2-40B4-BE49-F238E27FC236}">
                  <a16:creationId xmlns:a16="http://schemas.microsoft.com/office/drawing/2014/main" id="{A8450C81-6B49-C5F0-CEA5-22E132D0B79B}"/>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20479" cy="4218417"/>
              <a:chOff x="4699782" y="1348869"/>
              <a:chExt cx="7220479" cy="4218417"/>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651745" cy="835163"/>
                <a:chOff x="4699782" y="1348870"/>
                <a:chExt cx="3651745"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r>
                    <a:rPr lang="zh-TW" altLang="en-US" sz="4000" dirty="0">
                      <a:solidFill>
                        <a:srgbClr val="C0504D"/>
                      </a:solidFill>
                      <a:latin typeface="Times New Roman" panose="02020603050405020304" pitchFamily="18" charset="0"/>
                      <a:cs typeface="Times New Roman" panose="02020603050405020304" pitchFamily="18" charset="0"/>
                    </a:rPr>
                    <a:t>*</a:t>
                  </a: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889986" cy="835163"/>
                <a:chOff x="8579988" y="1348869"/>
                <a:chExt cx="2889986"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1020151"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adv.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6030690" cy="835163"/>
                <a:chOff x="4699782" y="2821207"/>
                <a:chExt cx="6030690"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4101451"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temporarily</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211787"/>
                <a:ext cx="7220479" cy="1355499"/>
                <a:chOff x="4699782" y="4211787"/>
                <a:chExt cx="7220479"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660929" y="4211787"/>
                  <a:ext cx="525933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這間商店正在整修，</a:t>
                  </a:r>
                  <a:endParaRPr lang="en-US" altLang="zh-TW" sz="3600" dirty="0">
                    <a:solidFill>
                      <a:schemeClr val="tx2">
                        <a:lumMod val="50000"/>
                      </a:schemeClr>
                    </a:solidFill>
                    <a:latin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rPr>
                    <a:t>所以</a:t>
                  </a:r>
                  <a:r>
                    <a:rPr lang="zh-TW" altLang="en-US" sz="3600" dirty="0">
                      <a:solidFill>
                        <a:srgbClr val="3792AB"/>
                      </a:solidFill>
                      <a:latin typeface="新細明體" panose="02020500000000000000" pitchFamily="18" charset="-120"/>
                    </a:rPr>
                    <a:t>暫時</a:t>
                  </a:r>
                  <a:r>
                    <a:rPr lang="zh-TW" altLang="en-US" sz="3600" dirty="0">
                      <a:solidFill>
                        <a:schemeClr val="tx2">
                          <a:lumMod val="50000"/>
                        </a:schemeClr>
                      </a:solidFill>
                      <a:latin typeface="新細明體" panose="02020500000000000000" pitchFamily="18" charset="-120"/>
                    </a:rPr>
                    <a:t>停止營業。</a:t>
                  </a:r>
                </a:p>
              </p:txBody>
            </p:sp>
          </p:grpSp>
        </p:grpSp>
      </p:grpSp>
    </p:spTree>
    <p:extLst>
      <p:ext uri="{BB962C8B-B14F-4D97-AF65-F5344CB8AC3E}">
        <p14:creationId xmlns:p14="http://schemas.microsoft.com/office/powerpoint/2010/main" val="3022247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參觀</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ㄘㄢ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ㄍㄨㄢ</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cān</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guān</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8242EE77-EEF2-8234-16C0-1BE6BE06AFAD}"/>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A0033C53-5181-D25B-6043-39AF7E4D8C34}"/>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4" name="文字方塊 3">
            <a:extLst>
              <a:ext uri="{FF2B5EF4-FFF2-40B4-BE49-F238E27FC236}">
                <a16:creationId xmlns:a16="http://schemas.microsoft.com/office/drawing/2014/main" id="{CF38D7AF-F0A7-14F2-1387-864C8417C8ED}"/>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級之間的詞彙</a:t>
            </a:r>
          </a:p>
        </p:txBody>
      </p:sp>
      <p:pic>
        <p:nvPicPr>
          <p:cNvPr id="13" name="參觀">
            <a:hlinkClick r:id="" action="ppaction://media"/>
            <a:extLst>
              <a:ext uri="{FF2B5EF4-FFF2-40B4-BE49-F238E27FC236}">
                <a16:creationId xmlns:a16="http://schemas.microsoft.com/office/drawing/2014/main" id="{0D79B1EA-C1CA-B654-B789-3C10EA72C7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804188"/>
            <a:ext cx="1000800" cy="1000800"/>
          </a:xfrm>
          <a:prstGeom prst="rect">
            <a:avLst/>
          </a:prstGeom>
        </p:spPr>
      </p:pic>
      <p:grpSp>
        <p:nvGrpSpPr>
          <p:cNvPr id="9" name="群組 8"/>
          <p:cNvGrpSpPr/>
          <p:nvPr/>
        </p:nvGrpSpPr>
        <p:grpSpPr>
          <a:xfrm>
            <a:off x="3993983" y="865119"/>
            <a:ext cx="7827975" cy="5691975"/>
            <a:chOff x="4284346" y="878250"/>
            <a:chExt cx="7827975" cy="5691975"/>
          </a:xfrm>
        </p:grpSpPr>
        <p:sp>
          <p:nvSpPr>
            <p:cNvPr id="12" name="矩形 11">
              <a:extLst>
                <a:ext uri="{FF2B5EF4-FFF2-40B4-BE49-F238E27FC236}">
                  <a16:creationId xmlns:a16="http://schemas.microsoft.com/office/drawing/2014/main" id="{C3C98AE9-3BDC-B85E-6E40-FF8A4568C346}"/>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01153" cy="3745579"/>
              <a:chOff x="4699782" y="1348869"/>
              <a:chExt cx="7201153" cy="3745579"/>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651745" cy="835163"/>
                <a:chOff x="4699782" y="1348870"/>
                <a:chExt cx="3651745"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3</a:t>
                  </a:r>
                  <a:r>
                    <a:rPr lang="zh-TW" altLang="en-US" sz="4000" dirty="0">
                      <a:solidFill>
                        <a:srgbClr val="C0504D"/>
                      </a:solidFill>
                      <a:latin typeface="Times New Roman" panose="02020603050405020304" pitchFamily="18" charset="0"/>
                      <a:cs typeface="Times New Roman" panose="02020603050405020304" pitchFamily="18" charset="0"/>
                    </a:rPr>
                    <a:t>*</a:t>
                  </a: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486927" cy="835163"/>
                <a:chOff x="8579988" y="1348869"/>
                <a:chExt cx="2486927"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617092"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6455708" cy="835163"/>
                <a:chOff x="4699782" y="2821207"/>
                <a:chExt cx="6455708"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4526469" cy="646331"/>
                </a:xfrm>
                <a:prstGeom prst="rect">
                  <a:avLst/>
                </a:prstGeom>
                <a:noFill/>
              </p:spPr>
              <p:txBody>
                <a:bodyPr wrap="square" rtlCol="0">
                  <a:spAutoFit/>
                </a:bodyPr>
                <a:lstStyle/>
                <a:p>
                  <a:r>
                    <a:rPr lang="en-US" altLang="zh-TW" sz="3600" dirty="0">
                      <a:latin typeface="Times New Roman" panose="02020603050405020304" pitchFamily="18" charset="0"/>
                      <a:cs typeface="Times New Roman" panose="02020603050405020304" pitchFamily="18" charset="0"/>
                    </a:rPr>
                    <a:t>to</a:t>
                  </a:r>
                  <a:r>
                    <a:rPr lang="zh-TW" altLang="en-US" sz="3600" dirty="0">
                      <a:latin typeface="Times New Roman" panose="02020603050405020304" pitchFamily="18" charset="0"/>
                      <a:cs typeface="Times New Roman" panose="02020603050405020304" pitchFamily="18" charset="0"/>
                    </a:rPr>
                    <a:t> </a:t>
                  </a:r>
                  <a:r>
                    <a:rPr lang="en-US" altLang="zh-TW" sz="3600" dirty="0">
                      <a:latin typeface="Times New Roman" panose="02020603050405020304" pitchFamily="18" charset="0"/>
                      <a:cs typeface="Times New Roman" panose="02020603050405020304" pitchFamily="18" charset="0"/>
                    </a:rPr>
                    <a:t>look around / to visit</a:t>
                  </a:r>
                  <a:endParaRPr lang="zh-TW" altLang="en-US" sz="3600" dirty="0">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259285"/>
                <a:ext cx="7201153" cy="835163"/>
                <a:chOff x="4699782" y="4259285"/>
                <a:chExt cx="7201153" cy="835163"/>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641603" y="4357249"/>
                  <a:ext cx="5259332" cy="723916"/>
                </a:xfrm>
                <a:prstGeom prst="rect">
                  <a:avLst/>
                </a:prstGeom>
                <a:noFill/>
              </p:spPr>
              <p:txBody>
                <a:bodyPr wrap="square" rtlCol="0">
                  <a:spAutoFit/>
                </a:bodyPr>
                <a:lstStyle/>
                <a:p>
                  <a:pPr>
                    <a:lnSpc>
                      <a:spcPct val="114000"/>
                    </a:lnSpc>
                  </a:pPr>
                  <a:r>
                    <a:rPr lang="zh-TW" altLang="en-US" sz="3600" dirty="0">
                      <a:latin typeface="新細明體" panose="02020500000000000000" pitchFamily="18" charset="-120"/>
                    </a:rPr>
                    <a:t>我們昨天去</a:t>
                  </a:r>
                  <a:r>
                    <a:rPr lang="zh-TW" altLang="en-US" sz="3600" dirty="0">
                      <a:solidFill>
                        <a:srgbClr val="3792AB"/>
                      </a:solidFill>
                      <a:latin typeface="新細明體" panose="02020500000000000000" pitchFamily="18" charset="-120"/>
                    </a:rPr>
                    <a:t>參觀</a:t>
                  </a:r>
                  <a:r>
                    <a:rPr lang="zh-TW" altLang="en-US" sz="3600" dirty="0">
                      <a:solidFill>
                        <a:schemeClr val="tx2">
                          <a:lumMod val="50000"/>
                        </a:schemeClr>
                      </a:solidFill>
                      <a:latin typeface="新細明體" panose="02020500000000000000" pitchFamily="18" charset="-120"/>
                    </a:rPr>
                    <a:t>了</a:t>
                  </a:r>
                  <a:r>
                    <a:rPr lang="zh-TW" altLang="en-US" sz="3600" dirty="0">
                      <a:latin typeface="新細明體" panose="02020500000000000000" pitchFamily="18" charset="-120"/>
                    </a:rPr>
                    <a:t>總統府。</a:t>
                  </a:r>
                </a:p>
              </p:txBody>
            </p:sp>
          </p:grpSp>
        </p:grpSp>
      </p:grpSp>
    </p:spTree>
    <p:extLst>
      <p:ext uri="{BB962C8B-B14F-4D97-AF65-F5344CB8AC3E}">
        <p14:creationId xmlns:p14="http://schemas.microsoft.com/office/powerpoint/2010/main" val="2612104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古蹟</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ㄍㄨˇ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ㄐㄧ</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gǔ</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jī</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51E9466A-89B8-FB9E-9874-1C3E1F191746}"/>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083918EE-274B-F32D-D8DA-0873EDED5299}"/>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古蹟">
            <a:hlinkClick r:id="" action="ppaction://media"/>
            <a:extLst>
              <a:ext uri="{FF2B5EF4-FFF2-40B4-BE49-F238E27FC236}">
                <a16:creationId xmlns:a16="http://schemas.microsoft.com/office/drawing/2014/main" id="{84C127E2-4E9B-13E8-CB59-9E7715D240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4" name="群組 3"/>
          <p:cNvGrpSpPr/>
          <p:nvPr/>
        </p:nvGrpSpPr>
        <p:grpSpPr>
          <a:xfrm>
            <a:off x="3993983" y="865120"/>
            <a:ext cx="7827975" cy="5691975"/>
            <a:chOff x="4284346" y="878250"/>
            <a:chExt cx="7827975" cy="5691975"/>
          </a:xfrm>
        </p:grpSpPr>
        <p:sp>
          <p:nvSpPr>
            <p:cNvPr id="11" name="矩形 10">
              <a:extLst>
                <a:ext uri="{FF2B5EF4-FFF2-40B4-BE49-F238E27FC236}">
                  <a16:creationId xmlns:a16="http://schemas.microsoft.com/office/drawing/2014/main" id="{0202B604-257E-3C70-4F22-D1421D4BB7E9}"/>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20480" cy="4225696"/>
              <a:chOff x="4699782" y="1348869"/>
              <a:chExt cx="7220480" cy="4225696"/>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6455708" cy="835163"/>
                <a:chOff x="4699782" y="2821207"/>
                <a:chExt cx="6455708"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4526469" cy="646331"/>
                </a:xfrm>
                <a:prstGeom prst="rect">
                  <a:avLst/>
                </a:prstGeom>
                <a:noFill/>
              </p:spPr>
              <p:txBody>
                <a:bodyPr wrap="square" rtlCol="0">
                  <a:spAutoFit/>
                </a:bodyPr>
                <a:lstStyle/>
                <a:p>
                  <a:r>
                    <a:rPr lang="en-US" altLang="zh-TW" sz="3600" dirty="0">
                      <a:latin typeface="Times New Roman" panose="02020603050405020304" pitchFamily="18" charset="0"/>
                      <a:cs typeface="Times New Roman" panose="02020603050405020304" pitchFamily="18" charset="0"/>
                    </a:rPr>
                    <a:t>historical monuments</a:t>
                  </a:r>
                  <a:endParaRPr lang="zh-TW" altLang="en-US" sz="3600" dirty="0">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219066"/>
                <a:ext cx="7220480" cy="1355499"/>
                <a:chOff x="4699782" y="4219066"/>
                <a:chExt cx="7220480"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660930" y="4219066"/>
                  <a:ext cx="5259332" cy="1355499"/>
                </a:xfrm>
                <a:prstGeom prst="rect">
                  <a:avLst/>
                </a:prstGeom>
                <a:noFill/>
              </p:spPr>
              <p:txBody>
                <a:bodyPr wrap="square" rtlCol="0">
                  <a:spAutoFit/>
                </a:bodyPr>
                <a:lstStyle/>
                <a:p>
                  <a:pPr>
                    <a:lnSpc>
                      <a:spcPct val="114000"/>
                    </a:lnSpc>
                  </a:pPr>
                  <a:r>
                    <a:rPr lang="zh-TW" altLang="en-US" sz="3600" dirty="0">
                      <a:latin typeface="新細明體" panose="02020500000000000000" pitchFamily="18" charset="-120"/>
                    </a:rPr>
                    <a:t>地方政府很用心保護</a:t>
                  </a:r>
                  <a:endParaRPr lang="en-US" altLang="zh-TW" sz="3600" dirty="0">
                    <a:latin typeface="新細明體" panose="02020500000000000000" pitchFamily="18" charset="-120"/>
                  </a:endParaRPr>
                </a:p>
                <a:p>
                  <a:pPr>
                    <a:lnSpc>
                      <a:spcPct val="114000"/>
                    </a:lnSpc>
                  </a:pPr>
                  <a:r>
                    <a:rPr lang="zh-TW" altLang="en-US" sz="3600" dirty="0">
                      <a:latin typeface="新細明體" panose="02020500000000000000" pitchFamily="18" charset="-120"/>
                    </a:rPr>
                    <a:t>這些</a:t>
                  </a:r>
                  <a:r>
                    <a:rPr lang="zh-TW" altLang="en-US" sz="3600" dirty="0">
                      <a:solidFill>
                        <a:srgbClr val="3792AB"/>
                      </a:solidFill>
                      <a:latin typeface="新細明體" panose="02020500000000000000" pitchFamily="18" charset="-120"/>
                    </a:rPr>
                    <a:t>古蹟</a:t>
                  </a:r>
                  <a:r>
                    <a:rPr lang="zh-TW" altLang="en-US" sz="3600" dirty="0">
                      <a:latin typeface="新細明體" panose="02020500000000000000" pitchFamily="18" charset="-120"/>
                    </a:rPr>
                    <a:t>。</a:t>
                  </a:r>
                </a:p>
              </p:txBody>
            </p:sp>
          </p:grpSp>
        </p:grpSp>
      </p:grpSp>
    </p:spTree>
    <p:extLst>
      <p:ext uri="{BB962C8B-B14F-4D97-AF65-F5344CB8AC3E}">
        <p14:creationId xmlns:p14="http://schemas.microsoft.com/office/powerpoint/2010/main" val="294360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將近</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ㄐㄧㄤ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ㄐㄧㄣˋ</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jiāng</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jìn</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904C35C7-122D-70BE-F478-4DBE06653317}"/>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BF808F22-3A87-38AB-D11A-32B4496CB40C}"/>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4" name="文字方塊 3">
            <a:extLst>
              <a:ext uri="{FF2B5EF4-FFF2-40B4-BE49-F238E27FC236}">
                <a16:creationId xmlns:a16="http://schemas.microsoft.com/office/drawing/2014/main" id="{52925489-3571-0648-7708-DC2848D05ADB}"/>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級之間的詞彙</a:t>
            </a:r>
          </a:p>
        </p:txBody>
      </p:sp>
      <p:pic>
        <p:nvPicPr>
          <p:cNvPr id="13" name="將近">
            <a:hlinkClick r:id="" action="ppaction://media"/>
            <a:extLst>
              <a:ext uri="{FF2B5EF4-FFF2-40B4-BE49-F238E27FC236}">
                <a16:creationId xmlns:a16="http://schemas.microsoft.com/office/drawing/2014/main" id="{C9475CE3-D2D5-945E-065D-23B0869665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9" name="群組 8"/>
          <p:cNvGrpSpPr/>
          <p:nvPr/>
        </p:nvGrpSpPr>
        <p:grpSpPr>
          <a:xfrm>
            <a:off x="3993983" y="865120"/>
            <a:ext cx="7827975" cy="5691975"/>
            <a:chOff x="4284346" y="878250"/>
            <a:chExt cx="7827975" cy="5691975"/>
          </a:xfrm>
        </p:grpSpPr>
        <p:sp>
          <p:nvSpPr>
            <p:cNvPr id="11" name="矩形 10">
              <a:extLst>
                <a:ext uri="{FF2B5EF4-FFF2-40B4-BE49-F238E27FC236}">
                  <a16:creationId xmlns:a16="http://schemas.microsoft.com/office/drawing/2014/main" id="{5A0659D3-68CF-BBE9-19AC-E3C6549B6829}"/>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01153" cy="3745579"/>
              <a:chOff x="4699782" y="1348869"/>
              <a:chExt cx="7201153" cy="3745579"/>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651745" cy="835163"/>
                <a:chOff x="4699782" y="1348870"/>
                <a:chExt cx="3651745"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r>
                    <a:rPr lang="zh-TW" altLang="en-US" sz="4000" dirty="0">
                      <a:solidFill>
                        <a:srgbClr val="C0504D"/>
                      </a:solidFill>
                      <a:latin typeface="Times New Roman" panose="02020603050405020304" pitchFamily="18" charset="0"/>
                      <a:cs typeface="Times New Roman" panose="02020603050405020304" pitchFamily="18" charset="0"/>
                    </a:rPr>
                    <a:t>*</a:t>
                  </a: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889986" cy="835163"/>
                <a:chOff x="8579988" y="1348869"/>
                <a:chExt cx="2889986"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1020151"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adv.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6455708" cy="835163"/>
                <a:chOff x="4699782" y="2821207"/>
                <a:chExt cx="6455708"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4526469"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nearly / almost</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259285"/>
                <a:ext cx="7201153" cy="835163"/>
                <a:chOff x="4699782" y="4259285"/>
                <a:chExt cx="7201153" cy="835163"/>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641603" y="4357249"/>
                  <a:ext cx="5259332" cy="723916"/>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我搬到臺灣</a:t>
                  </a:r>
                  <a:r>
                    <a:rPr lang="zh-TW" altLang="en-US" sz="3600" dirty="0">
                      <a:solidFill>
                        <a:srgbClr val="3792AB"/>
                      </a:solidFill>
                      <a:latin typeface="新細明體" panose="02020500000000000000" pitchFamily="18" charset="-120"/>
                    </a:rPr>
                    <a:t>將近</a:t>
                  </a:r>
                  <a:r>
                    <a:rPr lang="zh-TW" altLang="en-US" sz="3600" dirty="0">
                      <a:solidFill>
                        <a:schemeClr val="tx2">
                          <a:lumMod val="50000"/>
                        </a:schemeClr>
                      </a:solidFill>
                      <a:latin typeface="新細明體" panose="02020500000000000000" pitchFamily="18" charset="-120"/>
                    </a:rPr>
                    <a:t>二十年了。</a:t>
                  </a:r>
                </a:p>
              </p:txBody>
            </p:sp>
          </p:grpSp>
        </p:grpSp>
      </p:grpSp>
    </p:spTree>
    <p:extLst>
      <p:ext uri="{BB962C8B-B14F-4D97-AF65-F5344CB8AC3E}">
        <p14:creationId xmlns:p14="http://schemas.microsoft.com/office/powerpoint/2010/main" val="122712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261499"/>
            <a:ext cx="12192000" cy="508673"/>
          </a:xfrm>
          <a:prstGeom prst="rect">
            <a:avLst/>
          </a:prstGeom>
        </p:spPr>
      </p:pic>
      <p:sp>
        <p:nvSpPr>
          <p:cNvPr id="2" name="矩形 1"/>
          <p:cNvSpPr/>
          <p:nvPr/>
        </p:nvSpPr>
        <p:spPr>
          <a:xfrm>
            <a:off x="540169" y="1910600"/>
            <a:ext cx="11111023" cy="4238584"/>
          </a:xfrm>
          <a:prstGeom prst="rect">
            <a:avLst/>
          </a:prstGeom>
          <a:solidFill>
            <a:srgbClr val="FFFFFF"/>
          </a:solid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軟正黑體" panose="020B0604030504040204" pitchFamily="34" charset="-120"/>
              <a:ea typeface="微軟正黑體" panose="020B0604030504040204" pitchFamily="34" charset="-120"/>
            </a:endParaRPr>
          </a:p>
        </p:txBody>
      </p:sp>
      <p:grpSp>
        <p:nvGrpSpPr>
          <p:cNvPr id="9" name="组合 8"/>
          <p:cNvGrpSpPr/>
          <p:nvPr/>
        </p:nvGrpSpPr>
        <p:grpSpPr>
          <a:xfrm>
            <a:off x="-635" y="187325"/>
            <a:ext cx="12192635" cy="791845"/>
            <a:chOff x="-635" y="187325"/>
            <a:chExt cx="12192635" cy="791845"/>
          </a:xfrm>
        </p:grpSpPr>
        <p:sp>
          <p:nvSpPr>
            <p:cNvPr id="53" name="矩形 52"/>
            <p:cNvSpPr/>
            <p:nvPr/>
          </p:nvSpPr>
          <p:spPr>
            <a:xfrm>
              <a:off x="-635" y="187325"/>
              <a:ext cx="12192635" cy="791845"/>
            </a:xfrm>
            <a:prstGeom prst="rect">
              <a:avLst/>
            </a:prstGeom>
            <a:blipFill rotWithShape="1">
              <a:blip r:embed="rId4"/>
              <a:stretch>
                <a:fillRect l="-5000" t="-3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403"/>
              <a:ext cx="12192000" cy="508673"/>
            </a:xfrm>
            <a:prstGeom prst="rect">
              <a:avLst/>
            </a:prstGeom>
          </p:spPr>
        </p:pic>
      </p:grpSp>
      <p:sp>
        <p:nvSpPr>
          <p:cNvPr id="6" name="文本框 5"/>
          <p:cNvSpPr txBox="1"/>
          <p:nvPr/>
        </p:nvSpPr>
        <p:spPr>
          <a:xfrm>
            <a:off x="4913384" y="1107110"/>
            <a:ext cx="2236510" cy="1349041"/>
          </a:xfrm>
          <a:prstGeom prst="rect">
            <a:avLst/>
          </a:prstGeom>
          <a:solidFill>
            <a:srgbClr val="FFFFFF"/>
          </a:solidFill>
        </p:spPr>
        <p:txBody>
          <a:bodyPr wrap="none" rtlCol="0">
            <a:spAutoFit/>
          </a:bodyPr>
          <a:lstStyle/>
          <a:p>
            <a:pPr algn="ctr"/>
            <a:r>
              <a:rPr lang="zh-TW" altLang="en-US" sz="8000" dirty="0">
                <a:solidFill>
                  <a:srgbClr val="292929"/>
                </a:solidFill>
                <a:latin typeface="微軟正黑體" panose="020B0604030504040204" pitchFamily="34" charset="-120"/>
                <a:ea typeface="微軟正黑體" panose="020B0604030504040204" pitchFamily="34" charset="-120"/>
              </a:rPr>
              <a:t>目錄</a:t>
            </a:r>
            <a:endParaRPr lang="zh-CN" altLang="en-US" sz="8000" dirty="0">
              <a:solidFill>
                <a:srgbClr val="292929"/>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AC56BEC9-88AA-3161-34F4-D2C432E1F5E8}"/>
              </a:ext>
            </a:extLst>
          </p:cNvPr>
          <p:cNvSpPr txBox="1"/>
          <p:nvPr/>
        </p:nvSpPr>
        <p:spPr>
          <a:xfrm>
            <a:off x="4501039" y="5656749"/>
            <a:ext cx="3185487" cy="369332"/>
          </a:xfrm>
          <a:prstGeom prst="rect">
            <a:avLst/>
          </a:prstGeom>
          <a:noFill/>
        </p:spPr>
        <p:txBody>
          <a:bodyPr wrap="none" rtlCol="0">
            <a:spAutoFit/>
          </a:bodyPr>
          <a:lstStyle/>
          <a:p>
            <a:r>
              <a:rPr lang="en-US" altLang="zh-TW" dirty="0">
                <a:solidFill>
                  <a:srgbClr val="0070C0"/>
                </a:solidFill>
                <a:latin typeface="DFWeiBei-B5" panose="03000709000000000000" pitchFamily="65" charset="-120"/>
                <a:ea typeface="DFWeiBei-B5" panose="03000709000000000000" pitchFamily="65" charset="-120"/>
              </a:rPr>
              <a:t>【</a:t>
            </a:r>
            <a:r>
              <a:rPr lang="zh-TW" altLang="en-US" dirty="0">
                <a:solidFill>
                  <a:srgbClr val="0070C0"/>
                </a:solidFill>
                <a:latin typeface="微軟正黑體" panose="020B0604030504040204" pitchFamily="34" charset="-120"/>
                <a:ea typeface="微軟正黑體" panose="020B0604030504040204" pitchFamily="34" charset="-120"/>
              </a:rPr>
              <a:t>點一下文字快速到指定頁</a:t>
            </a:r>
            <a:r>
              <a:rPr lang="en-US" altLang="zh-TW" dirty="0">
                <a:solidFill>
                  <a:srgbClr val="0070C0"/>
                </a:solidFill>
                <a:latin typeface="DFWeiBei-B5" panose="03000709000000000000" pitchFamily="65" charset="-120"/>
                <a:ea typeface="DFWeiBei-B5" panose="03000709000000000000" pitchFamily="65" charset="-120"/>
              </a:rPr>
              <a:t>】</a:t>
            </a:r>
            <a:endParaRPr lang="zh-TW" altLang="en-US" dirty="0">
              <a:solidFill>
                <a:srgbClr val="0070C0"/>
              </a:solidFill>
              <a:latin typeface="DFWeiBei-B5" panose="03000709000000000000" pitchFamily="65" charset="-120"/>
              <a:ea typeface="DFWeiBei-B5" panose="03000709000000000000" pitchFamily="65" charset="-120"/>
            </a:endParaRPr>
          </a:p>
        </p:txBody>
      </p:sp>
      <p:grpSp>
        <p:nvGrpSpPr>
          <p:cNvPr id="3" name="群組 2"/>
          <p:cNvGrpSpPr/>
          <p:nvPr/>
        </p:nvGrpSpPr>
        <p:grpSpPr>
          <a:xfrm>
            <a:off x="771988" y="2635969"/>
            <a:ext cx="10959305" cy="2702064"/>
            <a:chOff x="771988" y="2635969"/>
            <a:chExt cx="10959305" cy="2702064"/>
          </a:xfrm>
        </p:grpSpPr>
        <p:sp>
          <p:nvSpPr>
            <p:cNvPr id="126" name="矩形 125">
              <a:extLst>
                <a:ext uri="{FF2B5EF4-FFF2-40B4-BE49-F238E27FC236}">
                  <a16:creationId xmlns:a16="http://schemas.microsoft.com/office/drawing/2014/main" id="{83919F7B-8DC7-C109-0423-115AA1F66155}"/>
                </a:ext>
              </a:extLst>
            </p:cNvPr>
            <p:cNvSpPr/>
            <p:nvPr/>
          </p:nvSpPr>
          <p:spPr>
            <a:xfrm>
              <a:off x="771988" y="3985743"/>
              <a:ext cx="2330218" cy="523220"/>
            </a:xfrm>
            <a:prstGeom prst="rect">
              <a:avLst/>
            </a:prstGeom>
          </p:spPr>
          <p:txBody>
            <a:bodyPr vert="horz"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TW" altLang="en-US" sz="2800" b="1" dirty="0">
                  <a:solidFill>
                    <a:schemeClr val="bg2">
                      <a:lumMod val="50000"/>
                    </a:schemeClr>
                  </a:solidFill>
                  <a:latin typeface="微軟正黑體" panose="020B0604030504040204" pitchFamily="34" charset="-120"/>
                  <a:ea typeface="微軟正黑體" panose="020B0604030504040204" pitchFamily="34" charset="-120"/>
                  <a:hlinkClick r:id="rId5" action="ppaction://hlinksldjump">
                    <a:extLst>
                      <a:ext uri="{A12FA001-AC4F-418D-AE19-62706E023703}">
                        <ahyp:hlinkClr xmlns:ahyp="http://schemas.microsoft.com/office/drawing/2018/hyperlinkcolor" val="tx"/>
                      </a:ext>
                    </a:extLst>
                  </a:hlinkClick>
                </a:rPr>
                <a:t>二、教學目標</a:t>
              </a:r>
              <a:endParaRPr kumimoji="0" lang="zh-CN" altLang="en-US" sz="2800" b="1"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132" name="矩形 131">
              <a:hlinkClick r:id="rId6" action="ppaction://hlinksldjump"/>
              <a:extLst>
                <a:ext uri="{FF2B5EF4-FFF2-40B4-BE49-F238E27FC236}">
                  <a16:creationId xmlns:a16="http://schemas.microsoft.com/office/drawing/2014/main" id="{C4621DDE-BAED-DB53-5612-8B16328163FE}"/>
                </a:ext>
              </a:extLst>
            </p:cNvPr>
            <p:cNvSpPr/>
            <p:nvPr/>
          </p:nvSpPr>
          <p:spPr>
            <a:xfrm>
              <a:off x="771988" y="2635969"/>
              <a:ext cx="2330218" cy="523220"/>
            </a:xfrm>
            <a:prstGeom prst="rect">
              <a:avLst/>
            </a:prstGeom>
          </p:spPr>
          <p:txBody>
            <a:bodyPr vert="horz"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TW" altLang="en-US" sz="2800" b="1"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6" action="ppaction://hlinksldjump">
                    <a:extLst>
                      <a:ext uri="{A12FA001-AC4F-418D-AE19-62706E023703}">
                        <ahyp:hlinkClr xmlns:ahyp="http://schemas.microsoft.com/office/drawing/2018/hyperlinkcolor" val="tx"/>
                      </a:ext>
                    </a:extLst>
                  </a:hlinkClick>
                </a:rPr>
                <a:t>一、編者的話</a:t>
              </a:r>
              <a:endParaRPr kumimoji="0" lang="zh-CN" altLang="en-US" sz="2800" b="1"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grpSp>
          <p:nvGrpSpPr>
            <p:cNvPr id="13" name="群組 12">
              <a:extLst>
                <a:ext uri="{FF2B5EF4-FFF2-40B4-BE49-F238E27FC236}">
                  <a16:creationId xmlns:a16="http://schemas.microsoft.com/office/drawing/2014/main" id="{B151F023-A086-3CB3-FF78-C2E5558139B9}"/>
                </a:ext>
              </a:extLst>
            </p:cNvPr>
            <p:cNvGrpSpPr/>
            <p:nvPr/>
          </p:nvGrpSpPr>
          <p:grpSpPr>
            <a:xfrm>
              <a:off x="8875132" y="2635969"/>
              <a:ext cx="2856161" cy="1386888"/>
              <a:chOff x="8690362" y="2619900"/>
              <a:chExt cx="2856161" cy="1386888"/>
            </a:xfrm>
          </p:grpSpPr>
          <p:sp>
            <p:nvSpPr>
              <p:cNvPr id="138" name="矩形 137">
                <a:extLst>
                  <a:ext uri="{FF2B5EF4-FFF2-40B4-BE49-F238E27FC236}">
                    <a16:creationId xmlns:a16="http://schemas.microsoft.com/office/drawing/2014/main" id="{035F3574-AF18-FEAE-C04D-AE30F446572F}"/>
                  </a:ext>
                </a:extLst>
              </p:cNvPr>
              <p:cNvSpPr/>
              <p:nvPr/>
            </p:nvSpPr>
            <p:spPr>
              <a:xfrm>
                <a:off x="9054934" y="3074166"/>
                <a:ext cx="1441489" cy="497444"/>
              </a:xfrm>
              <a:prstGeom prst="rect">
                <a:avLst/>
              </a:prstGeom>
            </p:spPr>
            <p:txBody>
              <a:bodyPr vert="horz" wrap="square">
                <a:spAutoFit/>
              </a:bodyPr>
              <a:lstStyle/>
              <a:p>
                <a:pPr lvl="0">
                  <a:lnSpc>
                    <a:spcPct val="150000"/>
                  </a:lnSpc>
                  <a:defRPr/>
                </a:pP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7"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7" action="ppaction://hlinksldjump">
                      <a:extLst>
                        <a:ext uri="{A12FA001-AC4F-418D-AE19-62706E023703}">
                          <ahyp:hlinkClr xmlns:ahyp="http://schemas.microsoft.com/office/drawing/2018/hyperlinkcolor" val="tx"/>
                        </a:ext>
                      </a:extLst>
                    </a:hlinkClick>
                  </a:rPr>
                  <a:t>一</a:t>
                </a: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7" action="ppaction://hlinksldjump">
                      <a:extLst>
                        <a:ext uri="{A12FA001-AC4F-418D-AE19-62706E023703}">
                          <ahyp:hlinkClr xmlns:ahyp="http://schemas.microsoft.com/office/drawing/2018/hyperlinkcolor" val="tx"/>
                        </a:ext>
                      </a:extLst>
                    </a:hlinkClick>
                  </a:rPr>
                  <a:t>)</a:t>
                </a:r>
                <a:r>
                  <a:rPr kumimoji="0" lang="zh-TW"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7" action="ppaction://hlinksldjump">
                      <a:extLst>
                        <a:ext uri="{A12FA001-AC4F-418D-AE19-62706E023703}">
                          <ahyp:hlinkClr xmlns:ahyp="http://schemas.microsoft.com/office/drawing/2018/hyperlinkcolor" val="tx"/>
                        </a:ext>
                      </a:extLst>
                    </a:hlinkClick>
                  </a:rPr>
                  <a:t>目 前</a:t>
                </a:r>
                <a:endParaRPr kumimoji="0" lang="zh-CN"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144" name="矩形 143">
                <a:extLst>
                  <a:ext uri="{FF2B5EF4-FFF2-40B4-BE49-F238E27FC236}">
                    <a16:creationId xmlns:a16="http://schemas.microsoft.com/office/drawing/2014/main" id="{CDF7BB99-2609-80DD-FCAA-867D310386C6}"/>
                  </a:ext>
                </a:extLst>
              </p:cNvPr>
              <p:cNvSpPr/>
              <p:nvPr/>
            </p:nvSpPr>
            <p:spPr>
              <a:xfrm>
                <a:off x="8690362" y="2619900"/>
                <a:ext cx="2856161" cy="523220"/>
              </a:xfrm>
              <a:prstGeom prst="rect">
                <a:avLst/>
              </a:prstGeom>
            </p:spPr>
            <p:txBody>
              <a:bodyPr vert="horz"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TW" altLang="en-US" sz="2800" b="1" u="sng" dirty="0">
                    <a:solidFill>
                      <a:schemeClr val="bg2">
                        <a:lumMod val="50000"/>
                      </a:schemeClr>
                    </a:solidFill>
                    <a:latin typeface="微軟正黑體" panose="020B0604030504040204" pitchFamily="34" charset="-120"/>
                    <a:ea typeface="微軟正黑體" panose="020B0604030504040204" pitchFamily="34" charset="-120"/>
                  </a:rPr>
                  <a:t>五、</a:t>
                </a:r>
                <a:r>
                  <a:rPr kumimoji="0" lang="zh-TW" altLang="en-US" sz="2800" b="1" i="0" u="sng"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rPr>
                  <a:t>近</a:t>
                </a:r>
                <a:r>
                  <a:rPr kumimoji="0" lang="zh-TW" altLang="en-US" sz="2800" b="1" i="0" u="sng"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8" action="ppaction://hlinksldjump">
                      <a:extLst>
                        <a:ext uri="{A12FA001-AC4F-418D-AE19-62706E023703}">
                          <ahyp:hlinkClr xmlns:ahyp="http://schemas.microsoft.com/office/drawing/2018/hyperlinkcolor" val="tx"/>
                        </a:ext>
                      </a:extLst>
                    </a:hlinkClick>
                  </a:rPr>
                  <a:t>義</a:t>
                </a:r>
                <a:r>
                  <a:rPr kumimoji="0" lang="zh-TW" altLang="en-US" sz="2800" b="1" i="0" u="sng"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rPr>
                  <a:t>詞辨析</a:t>
                </a:r>
                <a:endParaRPr kumimoji="0" lang="zh-CN" altLang="en-US" sz="2800" b="1" i="0" u="sng"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140" name="矩形 139">
                <a:extLst>
                  <a:ext uri="{FF2B5EF4-FFF2-40B4-BE49-F238E27FC236}">
                    <a16:creationId xmlns:a16="http://schemas.microsoft.com/office/drawing/2014/main" id="{EC428C73-9105-7374-49C3-421613C0723D}"/>
                  </a:ext>
                </a:extLst>
              </p:cNvPr>
              <p:cNvSpPr/>
              <p:nvPr/>
            </p:nvSpPr>
            <p:spPr>
              <a:xfrm>
                <a:off x="9054934" y="3509344"/>
                <a:ext cx="1441489" cy="497444"/>
              </a:xfrm>
              <a:prstGeom prst="rect">
                <a:avLst/>
              </a:prstGeom>
            </p:spPr>
            <p:txBody>
              <a:bodyPr vert="horz" wrap="square">
                <a:spAutoFit/>
              </a:bodyPr>
              <a:lstStyle/>
              <a:p>
                <a:pPr>
                  <a:lnSpc>
                    <a:spcPct val="150000"/>
                  </a:lnSpc>
                  <a:defRPr/>
                </a:pP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9"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9" action="ppaction://hlinksldjump">
                      <a:extLst>
                        <a:ext uri="{A12FA001-AC4F-418D-AE19-62706E023703}">
                          <ahyp:hlinkClr xmlns:ahyp="http://schemas.microsoft.com/office/drawing/2018/hyperlinkcolor" val="tx"/>
                        </a:ext>
                      </a:extLst>
                    </a:hlinkClick>
                  </a:rPr>
                  <a:t>二</a:t>
                </a: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9"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9" action="ppaction://hlinksldjump">
                      <a:extLst>
                        <a:ext uri="{A12FA001-AC4F-418D-AE19-62706E023703}">
                          <ahyp:hlinkClr xmlns:ahyp="http://schemas.microsoft.com/office/drawing/2018/hyperlinkcolor" val="tx"/>
                        </a:ext>
                      </a:extLst>
                    </a:hlinkClick>
                  </a:rPr>
                  <a:t>暫 時</a:t>
                </a:r>
                <a:endParaRPr lang="zh-CN" altLang="en-US" sz="2000" dirty="0">
                  <a:solidFill>
                    <a:schemeClr val="bg2">
                      <a:lumMod val="50000"/>
                    </a:schemeClr>
                  </a:solidFill>
                  <a:latin typeface="微軟正黑體" panose="020B0604030504040204" pitchFamily="34" charset="-120"/>
                  <a:ea typeface="微軟正黑體" panose="020B0604030504040204" pitchFamily="34" charset="-120"/>
                </a:endParaRPr>
              </a:p>
            </p:txBody>
          </p:sp>
        </p:grpSp>
        <p:sp>
          <p:nvSpPr>
            <p:cNvPr id="91" name="矩形 90">
              <a:extLst>
                <a:ext uri="{FF2B5EF4-FFF2-40B4-BE49-F238E27FC236}">
                  <a16:creationId xmlns:a16="http://schemas.microsoft.com/office/drawing/2014/main" id="{4DFDBA0E-D4FC-768F-1D8C-654979CDCD44}"/>
                </a:ext>
              </a:extLst>
            </p:cNvPr>
            <p:cNvSpPr/>
            <p:nvPr/>
          </p:nvSpPr>
          <p:spPr>
            <a:xfrm>
              <a:off x="3763237" y="3090235"/>
              <a:ext cx="1782164" cy="497444"/>
            </a:xfrm>
            <a:prstGeom prst="rect">
              <a:avLst/>
            </a:prstGeom>
          </p:spPr>
          <p:txBody>
            <a:bodyPr vert="horz"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10"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10" action="ppaction://hlinksldjump">
                    <a:extLst>
                      <a:ext uri="{A12FA001-AC4F-418D-AE19-62706E023703}">
                        <ahyp:hlinkClr xmlns:ahyp="http://schemas.microsoft.com/office/drawing/2018/hyperlinkcolor" val="tx"/>
                      </a:ext>
                    </a:extLst>
                  </a:hlinkClick>
                </a:rPr>
                <a:t>一</a:t>
              </a: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10"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10" action="ppaction://hlinksldjump">
                    <a:extLst>
                      <a:ext uri="{A12FA001-AC4F-418D-AE19-62706E023703}">
                        <ahyp:hlinkClr xmlns:ahyp="http://schemas.microsoft.com/office/drawing/2018/hyperlinkcolor" val="tx"/>
                      </a:ext>
                    </a:extLst>
                  </a:hlinkClick>
                </a:rPr>
                <a:t>對話內容</a:t>
              </a:r>
              <a:endParaRPr kumimoji="0" lang="zh-CN"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97" name="矩形 96">
              <a:extLst>
                <a:ext uri="{FF2B5EF4-FFF2-40B4-BE49-F238E27FC236}">
                  <a16:creationId xmlns:a16="http://schemas.microsoft.com/office/drawing/2014/main" id="{4F117941-2680-C223-95F2-01AB39365CA2}"/>
                </a:ext>
              </a:extLst>
            </p:cNvPr>
            <p:cNvSpPr/>
            <p:nvPr/>
          </p:nvSpPr>
          <p:spPr>
            <a:xfrm>
              <a:off x="3489210" y="2635969"/>
              <a:ext cx="2330218" cy="523220"/>
            </a:xfrm>
            <a:prstGeom prst="rect">
              <a:avLst/>
            </a:prstGeom>
          </p:spPr>
          <p:txBody>
            <a:bodyPr vert="horz"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TW" altLang="en-US" sz="2800" b="1" dirty="0">
                  <a:solidFill>
                    <a:schemeClr val="bg2">
                      <a:lumMod val="50000"/>
                    </a:schemeClr>
                  </a:solidFill>
                  <a:latin typeface="DFPFangSongW6-B5" panose="02020600000000000000" pitchFamily="18" charset="-120"/>
                  <a:ea typeface="DFPFangSongW6-B5" panose="02020600000000000000" pitchFamily="18" charset="-120"/>
                  <a:hlinkClick r:id="rId11" action="ppaction://hlinksldjump">
                    <a:extLst>
                      <a:ext uri="{A12FA001-AC4F-418D-AE19-62706E023703}">
                        <ahyp:hlinkClr xmlns:ahyp="http://schemas.microsoft.com/office/drawing/2018/hyperlinkcolor" val="tx"/>
                      </a:ext>
                    </a:extLst>
                  </a:hlinkClick>
                </a:rPr>
                <a:t>三、對話篇</a:t>
              </a:r>
              <a:endParaRPr kumimoji="0" lang="zh-CN" altLang="en-US" sz="2800" b="1" i="0" u="none" strike="noStrike" kern="1200" cap="none" spc="0" normalizeH="0" baseline="0" noProof="0" dirty="0">
                <a:ln>
                  <a:noFill/>
                </a:ln>
                <a:solidFill>
                  <a:schemeClr val="bg2">
                    <a:lumMod val="50000"/>
                  </a:schemeClr>
                </a:solidFill>
                <a:effectLst/>
                <a:uLnTx/>
                <a:uFillTx/>
                <a:latin typeface="DFPFangSongW6-B5" panose="02020600000000000000" pitchFamily="18" charset="-120"/>
                <a:ea typeface="DFPFangSongW6-B5" panose="02020600000000000000" pitchFamily="18" charset="-120"/>
              </a:endParaRPr>
            </a:p>
          </p:txBody>
        </p:sp>
        <p:sp>
          <p:nvSpPr>
            <p:cNvPr id="93" name="矩形 92">
              <a:extLst>
                <a:ext uri="{FF2B5EF4-FFF2-40B4-BE49-F238E27FC236}">
                  <a16:creationId xmlns:a16="http://schemas.microsoft.com/office/drawing/2014/main" id="{296C95B9-3FB0-2C0C-0E2C-46D2791B96D2}"/>
                </a:ext>
              </a:extLst>
            </p:cNvPr>
            <p:cNvSpPr/>
            <p:nvPr/>
          </p:nvSpPr>
          <p:spPr>
            <a:xfrm>
              <a:off x="3769308" y="3525413"/>
              <a:ext cx="1441489" cy="497444"/>
            </a:xfrm>
            <a:prstGeom prst="rect">
              <a:avLst/>
            </a:prstGeom>
          </p:spPr>
          <p:txBody>
            <a:bodyPr vert="horz"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en-US" altLang="zh-TW"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2" action="ppaction://hlinksldjump">
                    <a:extLst>
                      <a:ext uri="{A12FA001-AC4F-418D-AE19-62706E023703}">
                        <ahyp:hlinkClr xmlns:ahyp="http://schemas.microsoft.com/office/drawing/2018/hyperlinkcolor" val="tx"/>
                      </a:ext>
                    </a:extLst>
                  </a:hlinkClick>
                </a:rPr>
                <a:t>(</a:t>
              </a:r>
              <a:r>
                <a:rPr kumimoji="0" lang="zh-TW"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2" action="ppaction://hlinksldjump">
                    <a:extLst>
                      <a:ext uri="{A12FA001-AC4F-418D-AE19-62706E023703}">
                        <ahyp:hlinkClr xmlns:ahyp="http://schemas.microsoft.com/office/drawing/2018/hyperlinkcolor" val="tx"/>
                      </a:ext>
                    </a:extLst>
                  </a:hlinkClick>
                </a:rPr>
                <a:t>二</a:t>
              </a:r>
              <a:r>
                <a:rPr kumimoji="0" lang="en-US" altLang="zh-TW"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2" action="ppaction://hlinksldjump">
                    <a:extLst>
                      <a:ext uri="{A12FA001-AC4F-418D-AE19-62706E023703}">
                        <ahyp:hlinkClr xmlns:ahyp="http://schemas.microsoft.com/office/drawing/2018/hyperlinkcolor" val="tx"/>
                      </a:ext>
                    </a:extLst>
                  </a:hlinkClick>
                </a:rPr>
                <a:t>)</a:t>
              </a:r>
              <a:r>
                <a:rPr kumimoji="0" lang="zh-TW"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2" action="ppaction://hlinksldjump">
                    <a:extLst>
                      <a:ext uri="{A12FA001-AC4F-418D-AE19-62706E023703}">
                        <ahyp:hlinkClr xmlns:ahyp="http://schemas.microsoft.com/office/drawing/2018/hyperlinkcolor" val="tx"/>
                      </a:ext>
                    </a:extLst>
                  </a:hlinkClick>
                </a:rPr>
                <a:t>生 詞</a:t>
              </a:r>
              <a:endParaRPr kumimoji="0" lang="zh-CN"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94" name="矩形 93">
              <a:extLst>
                <a:ext uri="{FF2B5EF4-FFF2-40B4-BE49-F238E27FC236}">
                  <a16:creationId xmlns:a16="http://schemas.microsoft.com/office/drawing/2014/main" id="{A2576D5D-C6DF-292C-3EFF-7EB4DEE196D1}"/>
                </a:ext>
              </a:extLst>
            </p:cNvPr>
            <p:cNvSpPr/>
            <p:nvPr/>
          </p:nvSpPr>
          <p:spPr>
            <a:xfrm>
              <a:off x="3772601" y="3953280"/>
              <a:ext cx="1456877" cy="497444"/>
            </a:xfrm>
            <a:prstGeom prst="rect">
              <a:avLst/>
            </a:prstGeom>
          </p:spPr>
          <p:txBody>
            <a:bodyPr vert="horz"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13"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13" action="ppaction://hlinksldjump">
                    <a:extLst>
                      <a:ext uri="{A12FA001-AC4F-418D-AE19-62706E023703}">
                        <ahyp:hlinkClr xmlns:ahyp="http://schemas.microsoft.com/office/drawing/2018/hyperlinkcolor" val="tx"/>
                      </a:ext>
                    </a:extLst>
                  </a:hlinkClick>
                </a:rPr>
                <a:t>三</a:t>
              </a: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13"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13" action="ppaction://hlinksldjump">
                    <a:extLst>
                      <a:ext uri="{A12FA001-AC4F-418D-AE19-62706E023703}">
                        <ahyp:hlinkClr xmlns:ahyp="http://schemas.microsoft.com/office/drawing/2018/hyperlinkcolor" val="tx"/>
                      </a:ext>
                    </a:extLst>
                  </a:hlinkClick>
                </a:rPr>
                <a:t>語 法</a:t>
              </a:r>
              <a:endParaRPr kumimoji="0" lang="zh-CN"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95" name="矩形 94">
              <a:extLst>
                <a:ext uri="{FF2B5EF4-FFF2-40B4-BE49-F238E27FC236}">
                  <a16:creationId xmlns:a16="http://schemas.microsoft.com/office/drawing/2014/main" id="{387FC779-FA8F-DBC6-7E20-6F406B7E221B}"/>
                </a:ext>
              </a:extLst>
            </p:cNvPr>
            <p:cNvSpPr/>
            <p:nvPr/>
          </p:nvSpPr>
          <p:spPr>
            <a:xfrm>
              <a:off x="3772601" y="4404333"/>
              <a:ext cx="1441489" cy="497444"/>
            </a:xfrm>
            <a:prstGeom prst="rect">
              <a:avLst/>
            </a:prstGeom>
          </p:spPr>
          <p:txBody>
            <a:bodyPr vert="horz"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en-US" altLang="zh-TW"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4" action="ppaction://hlinksldjump">
                    <a:extLst>
                      <a:ext uri="{A12FA001-AC4F-418D-AE19-62706E023703}">
                        <ahyp:hlinkClr xmlns:ahyp="http://schemas.microsoft.com/office/drawing/2018/hyperlinkcolor" val="tx"/>
                      </a:ext>
                    </a:extLst>
                  </a:hlinkClick>
                </a:rPr>
                <a:t>(</a:t>
              </a:r>
              <a:r>
                <a:rPr kumimoji="0" lang="zh-TW"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4" action="ppaction://hlinksldjump">
                    <a:extLst>
                      <a:ext uri="{A12FA001-AC4F-418D-AE19-62706E023703}">
                        <ahyp:hlinkClr xmlns:ahyp="http://schemas.microsoft.com/office/drawing/2018/hyperlinkcolor" val="tx"/>
                      </a:ext>
                    </a:extLst>
                  </a:hlinkClick>
                </a:rPr>
                <a:t>四</a:t>
              </a:r>
              <a:r>
                <a:rPr kumimoji="0" lang="en-US" altLang="zh-TW"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4" action="ppaction://hlinksldjump">
                    <a:extLst>
                      <a:ext uri="{A12FA001-AC4F-418D-AE19-62706E023703}">
                        <ahyp:hlinkClr xmlns:ahyp="http://schemas.microsoft.com/office/drawing/2018/hyperlinkcolor" val="tx"/>
                      </a:ext>
                    </a:extLst>
                  </a:hlinkClick>
                </a:rPr>
                <a:t>)</a:t>
              </a:r>
              <a:r>
                <a:rPr kumimoji="0" lang="zh-TW"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4" action="ppaction://hlinksldjump">
                    <a:extLst>
                      <a:ext uri="{A12FA001-AC4F-418D-AE19-62706E023703}">
                        <ahyp:hlinkClr xmlns:ahyp="http://schemas.microsoft.com/office/drawing/2018/hyperlinkcolor" val="tx"/>
                      </a:ext>
                    </a:extLst>
                  </a:hlinkClick>
                </a:rPr>
                <a:t>練 習</a:t>
              </a:r>
              <a:endParaRPr kumimoji="0" lang="zh-CN"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D1DF90DA-F7C1-CF81-72CF-5CC6F2FCC54F}"/>
                </a:ext>
              </a:extLst>
            </p:cNvPr>
            <p:cNvSpPr/>
            <p:nvPr/>
          </p:nvSpPr>
          <p:spPr>
            <a:xfrm>
              <a:off x="3763237" y="4840589"/>
              <a:ext cx="1916816" cy="497444"/>
            </a:xfrm>
            <a:prstGeom prst="rect">
              <a:avLst/>
            </a:prstGeom>
          </p:spPr>
          <p:txBody>
            <a:bodyPr vert="horz"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15"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15" action="ppaction://hlinksldjump">
                    <a:extLst>
                      <a:ext uri="{A12FA001-AC4F-418D-AE19-62706E023703}">
                        <ahyp:hlinkClr xmlns:ahyp="http://schemas.microsoft.com/office/drawing/2018/hyperlinkcolor" val="tx"/>
                      </a:ext>
                    </a:extLst>
                  </a:hlinkClick>
                </a:rPr>
                <a:t>五</a:t>
              </a: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15"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15" action="ppaction://hlinksldjump">
                    <a:extLst>
                      <a:ext uri="{A12FA001-AC4F-418D-AE19-62706E023703}">
                        <ahyp:hlinkClr xmlns:ahyp="http://schemas.microsoft.com/office/drawing/2018/hyperlinkcolor" val="tx"/>
                      </a:ext>
                    </a:extLst>
                  </a:hlinkClick>
                </a:rPr>
                <a:t>延伸學習</a:t>
              </a:r>
              <a:endParaRPr kumimoji="0" lang="zh-CN"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grpSp>
          <p:nvGrpSpPr>
            <p:cNvPr id="11" name="群組 10">
              <a:extLst>
                <a:ext uri="{FF2B5EF4-FFF2-40B4-BE49-F238E27FC236}">
                  <a16:creationId xmlns:a16="http://schemas.microsoft.com/office/drawing/2014/main" id="{26D03703-5681-A17A-C992-9413F7383685}"/>
                </a:ext>
              </a:extLst>
            </p:cNvPr>
            <p:cNvGrpSpPr/>
            <p:nvPr/>
          </p:nvGrpSpPr>
          <p:grpSpPr>
            <a:xfrm>
              <a:off x="6206432" y="2635969"/>
              <a:ext cx="2281695" cy="2702064"/>
              <a:chOff x="4551882" y="2574862"/>
              <a:chExt cx="2281695" cy="2702064"/>
            </a:xfrm>
          </p:grpSpPr>
          <p:sp>
            <p:nvSpPr>
              <p:cNvPr id="114" name="矩形 113">
                <a:extLst>
                  <a:ext uri="{FF2B5EF4-FFF2-40B4-BE49-F238E27FC236}">
                    <a16:creationId xmlns:a16="http://schemas.microsoft.com/office/drawing/2014/main" id="{0DDFB50F-16D4-061B-0058-3EA8D2E1D68F}"/>
                  </a:ext>
                </a:extLst>
              </p:cNvPr>
              <p:cNvSpPr/>
              <p:nvPr/>
            </p:nvSpPr>
            <p:spPr>
              <a:xfrm>
                <a:off x="4757984" y="3029128"/>
                <a:ext cx="1782164" cy="497444"/>
              </a:xfrm>
              <a:prstGeom prst="rect">
                <a:avLst/>
              </a:prstGeom>
            </p:spPr>
            <p:txBody>
              <a:bodyPr vert="horz" wrap="square">
                <a:spAutoFit/>
              </a:bodyPr>
              <a:lstStyle/>
              <a:p>
                <a:pPr>
                  <a:lnSpc>
                    <a:spcPct val="150000"/>
                  </a:lnSpc>
                  <a:defRPr/>
                </a:pPr>
                <a:r>
                  <a:rPr lang="en-US" altLang="zh-TW" sz="2000"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rPr>
                  <a:t>一</a:t>
                </a:r>
                <a:r>
                  <a:rPr lang="en-US" altLang="zh-TW" sz="2000"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2000" u="sng" dirty="0">
                    <a:solidFill>
                      <a:schemeClr val="bg2">
                        <a:lumMod val="50000"/>
                      </a:schemeClr>
                    </a:solidFill>
                    <a:latin typeface="微軟正黑體" panose="020B0604030504040204" pitchFamily="34" charset="-120"/>
                    <a:ea typeface="微軟正黑體" panose="020B0604030504040204" pitchFamily="34" charset="-120"/>
                  </a:rPr>
                  <a:t>課文</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16" action="ppaction://hlinksldjump">
                      <a:extLst>
                        <a:ext uri="{A12FA001-AC4F-418D-AE19-62706E023703}">
                          <ahyp:hlinkClr xmlns:ahyp="http://schemas.microsoft.com/office/drawing/2018/hyperlinkcolor" val="tx"/>
                        </a:ext>
                      </a:extLst>
                    </a:hlinkClick>
                  </a:rPr>
                  <a:t>內容</a:t>
                </a:r>
                <a:endParaRPr lang="zh-CN" altLang="en-US" sz="2000"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20" name="矩形 119">
                <a:extLst>
                  <a:ext uri="{FF2B5EF4-FFF2-40B4-BE49-F238E27FC236}">
                    <a16:creationId xmlns:a16="http://schemas.microsoft.com/office/drawing/2014/main" id="{DF212774-904D-0F66-878E-B26BE63BD682}"/>
                  </a:ext>
                </a:extLst>
              </p:cNvPr>
              <p:cNvSpPr/>
              <p:nvPr/>
            </p:nvSpPr>
            <p:spPr>
              <a:xfrm>
                <a:off x="4551882" y="2574862"/>
                <a:ext cx="2281695" cy="523220"/>
              </a:xfrm>
              <a:prstGeom prst="rect">
                <a:avLst/>
              </a:prstGeom>
            </p:spPr>
            <p:txBody>
              <a:bodyPr vert="horz"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TW" altLang="en-US" sz="2800" b="1" dirty="0">
                    <a:solidFill>
                      <a:schemeClr val="bg2">
                        <a:lumMod val="50000"/>
                      </a:schemeClr>
                    </a:solidFill>
                    <a:latin typeface="微軟正黑體" panose="020B0604030504040204" pitchFamily="34" charset="-120"/>
                    <a:ea typeface="微軟正黑體" panose="020B0604030504040204" pitchFamily="34" charset="-120"/>
                    <a:hlinkClick r:id="rId17" action="ppaction://hlinksldjump">
                      <a:extLst>
                        <a:ext uri="{A12FA001-AC4F-418D-AE19-62706E023703}">
                          <ahyp:hlinkClr xmlns:ahyp="http://schemas.microsoft.com/office/drawing/2018/hyperlinkcolor" val="tx"/>
                        </a:ext>
                      </a:extLst>
                    </a:hlinkClick>
                  </a:rPr>
                  <a:t>四、課文篇</a:t>
                </a:r>
                <a:endParaRPr kumimoji="0" lang="zh-CN" altLang="en-US" sz="2800" b="1"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116" name="矩形 115">
                <a:extLst>
                  <a:ext uri="{FF2B5EF4-FFF2-40B4-BE49-F238E27FC236}">
                    <a16:creationId xmlns:a16="http://schemas.microsoft.com/office/drawing/2014/main" id="{DDAF45D5-2524-3095-7116-AA843FA9DFB8}"/>
                  </a:ext>
                </a:extLst>
              </p:cNvPr>
              <p:cNvSpPr/>
              <p:nvPr/>
            </p:nvSpPr>
            <p:spPr>
              <a:xfrm>
                <a:off x="4767780" y="3464306"/>
                <a:ext cx="1441489" cy="497444"/>
              </a:xfrm>
              <a:prstGeom prst="rect">
                <a:avLst/>
              </a:prstGeom>
            </p:spPr>
            <p:txBody>
              <a:bodyPr vert="horz"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en-US" altLang="zh-TW"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8" action="ppaction://hlinksldjump">
                      <a:extLst>
                        <a:ext uri="{A12FA001-AC4F-418D-AE19-62706E023703}">
                          <ahyp:hlinkClr xmlns:ahyp="http://schemas.microsoft.com/office/drawing/2018/hyperlinkcolor" val="tx"/>
                        </a:ext>
                      </a:extLst>
                    </a:hlinkClick>
                  </a:rPr>
                  <a:t>(</a:t>
                </a:r>
                <a:r>
                  <a:rPr kumimoji="0" lang="zh-TW"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8" action="ppaction://hlinksldjump">
                      <a:extLst>
                        <a:ext uri="{A12FA001-AC4F-418D-AE19-62706E023703}">
                          <ahyp:hlinkClr xmlns:ahyp="http://schemas.microsoft.com/office/drawing/2018/hyperlinkcolor" val="tx"/>
                        </a:ext>
                      </a:extLst>
                    </a:hlinkClick>
                  </a:rPr>
                  <a:t>二</a:t>
                </a:r>
                <a:r>
                  <a:rPr kumimoji="0" lang="en-US" altLang="zh-TW"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8" action="ppaction://hlinksldjump">
                      <a:extLst>
                        <a:ext uri="{A12FA001-AC4F-418D-AE19-62706E023703}">
                          <ahyp:hlinkClr xmlns:ahyp="http://schemas.microsoft.com/office/drawing/2018/hyperlinkcolor" val="tx"/>
                        </a:ext>
                      </a:extLst>
                    </a:hlinkClick>
                  </a:rPr>
                  <a:t>)</a:t>
                </a:r>
                <a:r>
                  <a:rPr kumimoji="0" lang="zh-TW"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18" action="ppaction://hlinksldjump">
                      <a:extLst>
                        <a:ext uri="{A12FA001-AC4F-418D-AE19-62706E023703}">
                          <ahyp:hlinkClr xmlns:ahyp="http://schemas.microsoft.com/office/drawing/2018/hyperlinkcolor" val="tx"/>
                        </a:ext>
                      </a:extLst>
                    </a:hlinkClick>
                  </a:rPr>
                  <a:t>生 詞</a:t>
                </a:r>
                <a:endParaRPr kumimoji="0" lang="zh-CN"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117" name="矩形 116">
                <a:extLst>
                  <a:ext uri="{FF2B5EF4-FFF2-40B4-BE49-F238E27FC236}">
                    <a16:creationId xmlns:a16="http://schemas.microsoft.com/office/drawing/2014/main" id="{E2C85387-784B-F592-C783-7F4E2D7015E3}"/>
                  </a:ext>
                </a:extLst>
              </p:cNvPr>
              <p:cNvSpPr/>
              <p:nvPr/>
            </p:nvSpPr>
            <p:spPr>
              <a:xfrm>
                <a:off x="4774600" y="3892173"/>
                <a:ext cx="1441489" cy="497444"/>
              </a:xfrm>
              <a:prstGeom prst="rect">
                <a:avLst/>
              </a:prstGeom>
            </p:spPr>
            <p:txBody>
              <a:bodyPr vert="horz"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19"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19" action="ppaction://hlinksldjump">
                      <a:extLst>
                        <a:ext uri="{A12FA001-AC4F-418D-AE19-62706E023703}">
                          <ahyp:hlinkClr xmlns:ahyp="http://schemas.microsoft.com/office/drawing/2018/hyperlinkcolor" val="tx"/>
                        </a:ext>
                      </a:extLst>
                    </a:hlinkClick>
                  </a:rPr>
                  <a:t>三</a:t>
                </a: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19"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19" action="ppaction://hlinksldjump">
                      <a:extLst>
                        <a:ext uri="{A12FA001-AC4F-418D-AE19-62706E023703}">
                          <ahyp:hlinkClr xmlns:ahyp="http://schemas.microsoft.com/office/drawing/2018/hyperlinkcolor" val="tx"/>
                        </a:ext>
                      </a:extLst>
                    </a:hlinkClick>
                  </a:rPr>
                  <a:t>語 法</a:t>
                </a:r>
                <a:endParaRPr kumimoji="0" lang="zh-CN"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118" name="矩形 117">
                <a:extLst>
                  <a:ext uri="{FF2B5EF4-FFF2-40B4-BE49-F238E27FC236}">
                    <a16:creationId xmlns:a16="http://schemas.microsoft.com/office/drawing/2014/main" id="{955BCAD7-F469-7CB4-F856-C7CF984405FB}"/>
                  </a:ext>
                </a:extLst>
              </p:cNvPr>
              <p:cNvSpPr/>
              <p:nvPr/>
            </p:nvSpPr>
            <p:spPr>
              <a:xfrm>
                <a:off x="4766292" y="4343226"/>
                <a:ext cx="1441489" cy="497444"/>
              </a:xfrm>
              <a:prstGeom prst="rect">
                <a:avLst/>
              </a:prstGeom>
            </p:spPr>
            <p:txBody>
              <a:bodyPr vert="horz" wrap="square">
                <a:spAutoFit/>
              </a:bodyPr>
              <a:lstStyle/>
              <a:p>
                <a:pPr marL="0" marR="0" lvl="0" indent="0" defTabSz="914400" rtl="0" eaLnBrk="1" fontAlgn="auto" latinLnBrk="0" hangingPunct="1">
                  <a:lnSpc>
                    <a:spcPct val="150000"/>
                  </a:lnSpc>
                  <a:spcBef>
                    <a:spcPts val="0"/>
                  </a:spcBef>
                  <a:spcAft>
                    <a:spcPts val="0"/>
                  </a:spcAft>
                  <a:buClrTx/>
                  <a:buSzTx/>
                  <a:buFontTx/>
                  <a:buNone/>
                  <a:defRPr/>
                </a:pPr>
                <a:r>
                  <a:rPr kumimoji="0" lang="en-US" altLang="zh-TW"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20" action="ppaction://hlinksldjump">
                      <a:extLst>
                        <a:ext uri="{A12FA001-AC4F-418D-AE19-62706E023703}">
                          <ahyp:hlinkClr xmlns:ahyp="http://schemas.microsoft.com/office/drawing/2018/hyperlinkcolor" val="tx"/>
                        </a:ext>
                      </a:extLst>
                    </a:hlinkClick>
                  </a:rPr>
                  <a:t>(</a:t>
                </a:r>
                <a:r>
                  <a:rPr kumimoji="0" lang="zh-TW"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20" action="ppaction://hlinksldjump">
                      <a:extLst>
                        <a:ext uri="{A12FA001-AC4F-418D-AE19-62706E023703}">
                          <ahyp:hlinkClr xmlns:ahyp="http://schemas.microsoft.com/office/drawing/2018/hyperlinkcolor" val="tx"/>
                        </a:ext>
                      </a:extLst>
                    </a:hlinkClick>
                  </a:rPr>
                  <a:t>四</a:t>
                </a:r>
                <a:r>
                  <a:rPr kumimoji="0" lang="en-US" altLang="zh-TW"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20" action="ppaction://hlinksldjump">
                      <a:extLst>
                        <a:ext uri="{A12FA001-AC4F-418D-AE19-62706E023703}">
                          <ahyp:hlinkClr xmlns:ahyp="http://schemas.microsoft.com/office/drawing/2018/hyperlinkcolor" val="tx"/>
                        </a:ext>
                      </a:extLst>
                    </a:hlinkClick>
                  </a:rPr>
                  <a:t>)</a:t>
                </a:r>
                <a:r>
                  <a:rPr kumimoji="0" lang="zh-TW"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hlinkClick r:id="rId20" action="ppaction://hlinksldjump">
                      <a:extLst>
                        <a:ext uri="{A12FA001-AC4F-418D-AE19-62706E023703}">
                          <ahyp:hlinkClr xmlns:ahyp="http://schemas.microsoft.com/office/drawing/2018/hyperlinkcolor" val="tx"/>
                        </a:ext>
                      </a:extLst>
                    </a:hlinkClick>
                  </a:rPr>
                  <a:t>練 習</a:t>
                </a:r>
                <a:endParaRPr kumimoji="0" lang="zh-CN" altLang="en-US" sz="2000" b="0" i="0" u="none" strike="noStrike" kern="1200" cap="none" spc="0" normalizeH="0" baseline="0" noProof="0" dirty="0">
                  <a:ln>
                    <a:noFill/>
                  </a:ln>
                  <a:solidFill>
                    <a:schemeClr val="bg2">
                      <a:lumMod val="50000"/>
                    </a:schemeClr>
                  </a:solidFill>
                  <a:effectLst/>
                  <a:uLnTx/>
                  <a:uFillTx/>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C2D7BAB3-9B8F-A203-74C3-87CF368AFE1B}"/>
                  </a:ext>
                </a:extLst>
              </p:cNvPr>
              <p:cNvSpPr/>
              <p:nvPr/>
            </p:nvSpPr>
            <p:spPr>
              <a:xfrm>
                <a:off x="4757984" y="4779482"/>
                <a:ext cx="1966922" cy="497444"/>
              </a:xfrm>
              <a:prstGeom prst="rect">
                <a:avLst/>
              </a:prstGeom>
            </p:spPr>
            <p:txBody>
              <a:bodyPr vert="horz" wrap="square">
                <a:spAutoFit/>
              </a:bodyPr>
              <a:lstStyle/>
              <a:p>
                <a:pPr>
                  <a:lnSpc>
                    <a:spcPct val="150000"/>
                  </a:lnSpc>
                  <a:defRPr/>
                </a:pP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21"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21" action="ppaction://hlinksldjump">
                      <a:extLst>
                        <a:ext uri="{A12FA001-AC4F-418D-AE19-62706E023703}">
                          <ahyp:hlinkClr xmlns:ahyp="http://schemas.microsoft.com/office/drawing/2018/hyperlinkcolor" val="tx"/>
                        </a:ext>
                      </a:extLst>
                    </a:hlinkClick>
                  </a:rPr>
                  <a:t>五</a:t>
                </a:r>
                <a:r>
                  <a:rPr lang="en-US" altLang="zh-TW" sz="2000" dirty="0">
                    <a:solidFill>
                      <a:schemeClr val="bg2">
                        <a:lumMod val="50000"/>
                      </a:schemeClr>
                    </a:solidFill>
                    <a:latin typeface="微軟正黑體" panose="020B0604030504040204" pitchFamily="34" charset="-120"/>
                    <a:ea typeface="微軟正黑體" panose="020B0604030504040204" pitchFamily="34" charset="-120"/>
                    <a:hlinkClick r:id="rId21" action="ppaction://hlinksldjump">
                      <a:extLst>
                        <a:ext uri="{A12FA001-AC4F-418D-AE19-62706E023703}">
                          <ahyp:hlinkClr xmlns:ahyp="http://schemas.microsoft.com/office/drawing/2018/hyperlinkcolor" val="tx"/>
                        </a:ext>
                      </a:extLst>
                    </a:hlinkClick>
                  </a:rPr>
                  <a:t>)</a:t>
                </a:r>
                <a:r>
                  <a:rPr lang="zh-TW" altLang="en-US" sz="2000" dirty="0">
                    <a:solidFill>
                      <a:schemeClr val="bg2">
                        <a:lumMod val="50000"/>
                      </a:schemeClr>
                    </a:solidFill>
                    <a:latin typeface="微軟正黑體" panose="020B0604030504040204" pitchFamily="34" charset="-120"/>
                    <a:ea typeface="微軟正黑體" panose="020B0604030504040204" pitchFamily="34" charset="-120"/>
                    <a:hlinkClick r:id="rId21" action="ppaction://hlinksldjump">
                      <a:extLst>
                        <a:ext uri="{A12FA001-AC4F-418D-AE19-62706E023703}">
                          <ahyp:hlinkClr xmlns:ahyp="http://schemas.microsoft.com/office/drawing/2018/hyperlinkcolor" val="tx"/>
                        </a:ext>
                      </a:extLst>
                    </a:hlinkClick>
                  </a:rPr>
                  <a:t>延伸學習</a:t>
                </a:r>
                <a:endParaRPr lang="zh-CN" altLang="en-US" sz="2000" dirty="0">
                  <a:solidFill>
                    <a:schemeClr val="bg2">
                      <a:lumMod val="50000"/>
                    </a:scheme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455465" y="1329166"/>
            <a:ext cx="3134191" cy="4199667"/>
            <a:chOff x="455465" y="1329166"/>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5465" y="1329166"/>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知名</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52521" y="3645955"/>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ㄓ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ㄇㄧㄥˊ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52521" y="4722588"/>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zhī</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míng</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DE1308EA-AA24-30D3-FC30-96969273D017}"/>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094218AD-3295-C647-AC08-B416A7ADB061}"/>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知名">
            <a:hlinkClick r:id="" action="ppaction://media"/>
            <a:extLst>
              <a:ext uri="{FF2B5EF4-FFF2-40B4-BE49-F238E27FC236}">
                <a16:creationId xmlns:a16="http://schemas.microsoft.com/office/drawing/2014/main" id="{C5363B6A-A86B-E36C-C57F-1FDF3ABAFB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9" name="群組 8"/>
          <p:cNvGrpSpPr/>
          <p:nvPr/>
        </p:nvGrpSpPr>
        <p:grpSpPr>
          <a:xfrm>
            <a:off x="3993984" y="865120"/>
            <a:ext cx="7827975" cy="5691975"/>
            <a:chOff x="4284346" y="878250"/>
            <a:chExt cx="7827975" cy="5691975"/>
          </a:xfrm>
        </p:grpSpPr>
        <p:sp>
          <p:nvSpPr>
            <p:cNvPr id="11" name="矩形 10">
              <a:extLst>
                <a:ext uri="{FF2B5EF4-FFF2-40B4-BE49-F238E27FC236}">
                  <a16:creationId xmlns:a16="http://schemas.microsoft.com/office/drawing/2014/main" id="{FD98BA69-27BE-DB2D-3F53-CBD53FD09C78}"/>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77493" cy="4109879"/>
              <a:chOff x="4699782" y="1348869"/>
              <a:chExt cx="7277493" cy="4109879"/>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809516" cy="835163"/>
                <a:chOff x="8579988" y="1348869"/>
                <a:chExt cx="2809516"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939681"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adj.</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well-known; noted; famous</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103249"/>
                <a:ext cx="7277493" cy="1355499"/>
                <a:chOff x="4699782" y="4103249"/>
                <a:chExt cx="7277493"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717943" y="4103249"/>
                  <a:ext cx="525933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這間餐廳最</a:t>
                  </a:r>
                  <a:r>
                    <a:rPr lang="zh-TW" altLang="en-US" sz="3600" dirty="0">
                      <a:solidFill>
                        <a:srgbClr val="3792AB"/>
                      </a:solidFill>
                      <a:latin typeface="新細明體" panose="02020500000000000000" pitchFamily="18" charset="-120"/>
                    </a:rPr>
                    <a:t>知名</a:t>
                  </a:r>
                  <a:r>
                    <a:rPr lang="zh-TW" altLang="en-US" sz="3600" dirty="0">
                      <a:solidFill>
                        <a:schemeClr val="tx2">
                          <a:lumMod val="50000"/>
                        </a:schemeClr>
                      </a:solidFill>
                      <a:latin typeface="新細明體" panose="02020500000000000000" pitchFamily="18" charset="-120"/>
                      <a:ea typeface="新細明體" panose="02020500000000000000" pitchFamily="18" charset="-120"/>
                    </a:rPr>
                    <a:t>的餐點是</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佛跳牆。</a:t>
                  </a:r>
                </a:p>
              </p:txBody>
            </p:sp>
          </p:grpSp>
        </p:grpSp>
      </p:grpSp>
    </p:spTree>
    <p:extLst>
      <p:ext uri="{BB962C8B-B14F-4D97-AF65-F5344CB8AC3E}">
        <p14:creationId xmlns:p14="http://schemas.microsoft.com/office/powerpoint/2010/main" val="1116875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4"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之前</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ㄓ</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 ㄑㄧㄢˊ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zhī</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qián</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BE113627-2F47-3AD5-E014-2AC99C418E47}"/>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5335BD8E-56E4-099D-0CC0-F94D1AEF47D0}"/>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之前">
            <a:hlinkClick r:id="" action="ppaction://media"/>
            <a:extLst>
              <a:ext uri="{FF2B5EF4-FFF2-40B4-BE49-F238E27FC236}">
                <a16:creationId xmlns:a16="http://schemas.microsoft.com/office/drawing/2014/main" id="{24C8D9C3-3E3B-59E6-1EE9-628BE454E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4" name="群組 3"/>
          <p:cNvGrpSpPr/>
          <p:nvPr/>
        </p:nvGrpSpPr>
        <p:grpSpPr>
          <a:xfrm>
            <a:off x="3993985" y="865120"/>
            <a:ext cx="7827975" cy="5691975"/>
            <a:chOff x="4284346" y="878250"/>
            <a:chExt cx="7827975" cy="5691975"/>
          </a:xfrm>
        </p:grpSpPr>
        <p:sp>
          <p:nvSpPr>
            <p:cNvPr id="11" name="矩形 10">
              <a:extLst>
                <a:ext uri="{FF2B5EF4-FFF2-40B4-BE49-F238E27FC236}">
                  <a16:creationId xmlns:a16="http://schemas.microsoft.com/office/drawing/2014/main" id="{D78169FD-83D0-9B74-39BA-BB7820ED30FC}"/>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1" name="群組 30">
              <a:extLst>
                <a:ext uri="{FF2B5EF4-FFF2-40B4-BE49-F238E27FC236}">
                  <a16:creationId xmlns:a16="http://schemas.microsoft.com/office/drawing/2014/main" id="{B16B5DD9-297A-0D1F-E306-2D487C3476E4}"/>
                </a:ext>
              </a:extLst>
            </p:cNvPr>
            <p:cNvGrpSpPr/>
            <p:nvPr/>
          </p:nvGrpSpPr>
          <p:grpSpPr>
            <a:xfrm>
              <a:off x="4536757" y="1586655"/>
              <a:ext cx="7201153" cy="4152213"/>
              <a:chOff x="4699782" y="1348869"/>
              <a:chExt cx="7201153" cy="4152213"/>
            </a:xfrm>
          </p:grpSpPr>
          <p:grpSp>
            <p:nvGrpSpPr>
              <p:cNvPr id="32" name="群組 31">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2"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3" name="文字方塊 42">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40"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1" name="文字方塊 40">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8"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9" name="文字方塊 38">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before</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5" name="群組 34">
                <a:extLst>
                  <a:ext uri="{FF2B5EF4-FFF2-40B4-BE49-F238E27FC236}">
                    <a16:creationId xmlns:a16="http://schemas.microsoft.com/office/drawing/2014/main" id="{181B9C75-5F38-1920-9872-509C6262BC67}"/>
                  </a:ext>
                </a:extLst>
              </p:cNvPr>
              <p:cNvGrpSpPr/>
              <p:nvPr/>
            </p:nvGrpSpPr>
            <p:grpSpPr>
              <a:xfrm>
                <a:off x="4699782" y="4145583"/>
                <a:ext cx="7123392" cy="1355499"/>
                <a:chOff x="4699782" y="4145583"/>
                <a:chExt cx="7123392" cy="1355499"/>
              </a:xfrm>
            </p:grpSpPr>
            <p:sp>
              <p:nvSpPr>
                <p:cNvPr id="36"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7" name="文字方塊 36">
                  <a:extLst>
                    <a:ext uri="{FF2B5EF4-FFF2-40B4-BE49-F238E27FC236}">
                      <a16:creationId xmlns:a16="http://schemas.microsoft.com/office/drawing/2014/main" id="{3E73617A-813C-6F86-7BF3-F121777A7A2E}"/>
                    </a:ext>
                  </a:extLst>
                </p:cNvPr>
                <p:cNvSpPr txBox="1"/>
                <p:nvPr/>
              </p:nvSpPr>
              <p:spPr>
                <a:xfrm>
                  <a:off x="6706782" y="4145583"/>
                  <a:ext cx="511639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出發</a:t>
                  </a:r>
                  <a:r>
                    <a:rPr lang="zh-TW" altLang="en-US" sz="3600" dirty="0">
                      <a:solidFill>
                        <a:srgbClr val="3792AB"/>
                      </a:solidFill>
                      <a:latin typeface="新細明體" panose="02020500000000000000" pitchFamily="18" charset="-120"/>
                    </a:rPr>
                    <a:t>之前</a:t>
                  </a:r>
                  <a:r>
                    <a:rPr lang="zh-TW" altLang="en-US" sz="3600" dirty="0">
                      <a:solidFill>
                        <a:schemeClr val="tx2">
                          <a:lumMod val="50000"/>
                        </a:schemeClr>
                      </a:solidFill>
                      <a:latin typeface="新細明體" panose="02020500000000000000" pitchFamily="18" charset="-120"/>
                    </a:rPr>
                    <a:t>，先檢查東西是否都放進行李箱了。</a:t>
                  </a:r>
                  <a:endParaRPr lang="en-US" altLang="zh-TW" sz="3600" dirty="0">
                    <a:solidFill>
                      <a:schemeClr val="tx2">
                        <a:lumMod val="50000"/>
                      </a:schemeClr>
                    </a:solidFill>
                    <a:latin typeface="新細明體" panose="02020500000000000000" pitchFamily="18" charset="-120"/>
                  </a:endParaRPr>
                </a:p>
              </p:txBody>
            </p:sp>
          </p:grpSp>
        </p:grpSp>
      </p:grpSp>
    </p:spTree>
    <p:extLst>
      <p:ext uri="{BB962C8B-B14F-4D97-AF65-F5344CB8AC3E}">
        <p14:creationId xmlns:p14="http://schemas.microsoft.com/office/powerpoint/2010/main" val="2986061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周圍</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ㄓㄡ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ㄨㄟˊ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zhōu</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wéi</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4C49FF08-1909-DE7B-06C4-4025BF53C17B}"/>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C16F838D-79A3-9B20-C789-4737E5CAC8F0}"/>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4" name="文字方塊 3">
            <a:extLst>
              <a:ext uri="{FF2B5EF4-FFF2-40B4-BE49-F238E27FC236}">
                <a16:creationId xmlns:a16="http://schemas.microsoft.com/office/drawing/2014/main" id="{4B0228D4-881A-8BCE-D89A-7B1956392D24}"/>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級之間的詞彙</a:t>
            </a:r>
          </a:p>
        </p:txBody>
      </p:sp>
      <p:pic>
        <p:nvPicPr>
          <p:cNvPr id="13" name="周圍">
            <a:hlinkClick r:id="" action="ppaction://media"/>
            <a:extLst>
              <a:ext uri="{FF2B5EF4-FFF2-40B4-BE49-F238E27FC236}">
                <a16:creationId xmlns:a16="http://schemas.microsoft.com/office/drawing/2014/main" id="{D3EBC530-F9E8-5FE0-B058-B6E4FB5403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9" name="群組 8"/>
          <p:cNvGrpSpPr/>
          <p:nvPr/>
        </p:nvGrpSpPr>
        <p:grpSpPr>
          <a:xfrm>
            <a:off x="3993985" y="865120"/>
            <a:ext cx="7827975" cy="5691975"/>
            <a:chOff x="4284346" y="878250"/>
            <a:chExt cx="7827975" cy="5691975"/>
          </a:xfrm>
        </p:grpSpPr>
        <p:sp>
          <p:nvSpPr>
            <p:cNvPr id="11" name="矩形 10">
              <a:extLst>
                <a:ext uri="{FF2B5EF4-FFF2-40B4-BE49-F238E27FC236}">
                  <a16:creationId xmlns:a16="http://schemas.microsoft.com/office/drawing/2014/main" id="{067FB92C-A786-66CE-6B78-8657488CF890}"/>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01153" cy="4171504"/>
              <a:chOff x="4699782" y="1348869"/>
              <a:chExt cx="7201153" cy="4171504"/>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651745" cy="835163"/>
                <a:chOff x="4699782" y="1348870"/>
                <a:chExt cx="3651745"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r>
                    <a:rPr lang="zh-TW" altLang="en-US" sz="4000" dirty="0">
                      <a:solidFill>
                        <a:srgbClr val="C0504D"/>
                      </a:solidFill>
                      <a:latin typeface="Times New Roman" panose="02020603050405020304" pitchFamily="18" charset="0"/>
                      <a:cs typeface="Times New Roman" panose="02020603050405020304" pitchFamily="18" charset="0"/>
                    </a:rPr>
                    <a:t>*</a:t>
                  </a: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surroundings / environment</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164874"/>
                <a:ext cx="7093083" cy="1355499"/>
                <a:chOff x="4699782" y="4164874"/>
                <a:chExt cx="7093083"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676473" y="4164874"/>
                  <a:ext cx="511639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那座公園的</a:t>
                  </a:r>
                  <a:r>
                    <a:rPr lang="zh-TW" altLang="en-US" sz="3600" dirty="0">
                      <a:solidFill>
                        <a:srgbClr val="3792AB"/>
                      </a:solidFill>
                      <a:latin typeface="新細明體" panose="02020500000000000000" pitchFamily="18" charset="-120"/>
                    </a:rPr>
                    <a:t>周圍</a:t>
                  </a:r>
                  <a:r>
                    <a:rPr lang="zh-TW" altLang="en-US" sz="3600" dirty="0">
                      <a:solidFill>
                        <a:schemeClr val="tx2">
                          <a:lumMod val="50000"/>
                        </a:schemeClr>
                      </a:solidFill>
                      <a:latin typeface="新細明體" panose="02020500000000000000" pitchFamily="18" charset="-120"/>
                      <a:ea typeface="新細明體" panose="02020500000000000000" pitchFamily="18" charset="-120"/>
                    </a:rPr>
                    <a:t>有很多</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很棒的餐廳。</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p:txBody>
            </p:sp>
          </p:grpSp>
        </p:grpSp>
      </p:grpSp>
    </p:spTree>
    <p:extLst>
      <p:ext uri="{BB962C8B-B14F-4D97-AF65-F5344CB8AC3E}">
        <p14:creationId xmlns:p14="http://schemas.microsoft.com/office/powerpoint/2010/main" val="3475823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攤販</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ㄊㄢ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ㄈㄢˋ</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tān</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fàn</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55E4F43E-0B02-0E7E-E1C0-049F11EAE298}"/>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31B8B792-F0F0-F306-BB5B-1E025D54D0D3}"/>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4" name="文字方塊 3">
            <a:extLst>
              <a:ext uri="{FF2B5EF4-FFF2-40B4-BE49-F238E27FC236}">
                <a16:creationId xmlns:a16="http://schemas.microsoft.com/office/drawing/2014/main" id="{EFAC4901-1DE8-38D6-1F1D-DFB05AF12225}"/>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級之間的詞彙</a:t>
            </a:r>
          </a:p>
        </p:txBody>
      </p:sp>
      <p:pic>
        <p:nvPicPr>
          <p:cNvPr id="13" name="攤販">
            <a:hlinkClick r:id="" action="ppaction://media"/>
            <a:extLst>
              <a:ext uri="{FF2B5EF4-FFF2-40B4-BE49-F238E27FC236}">
                <a16:creationId xmlns:a16="http://schemas.microsoft.com/office/drawing/2014/main" id="{B00E2E7F-22E1-5ED8-D091-4815874AF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8822"/>
            <a:ext cx="1000800" cy="1000800"/>
          </a:xfrm>
          <a:prstGeom prst="rect">
            <a:avLst/>
          </a:prstGeom>
        </p:spPr>
      </p:pic>
      <p:grpSp>
        <p:nvGrpSpPr>
          <p:cNvPr id="9" name="群組 8"/>
          <p:cNvGrpSpPr/>
          <p:nvPr/>
        </p:nvGrpSpPr>
        <p:grpSpPr>
          <a:xfrm>
            <a:off x="3993985" y="865120"/>
            <a:ext cx="7827975" cy="5691975"/>
            <a:chOff x="4284346" y="878250"/>
            <a:chExt cx="7827975" cy="5691975"/>
          </a:xfrm>
        </p:grpSpPr>
        <p:sp>
          <p:nvSpPr>
            <p:cNvPr id="11" name="矩形 10">
              <a:extLst>
                <a:ext uri="{FF2B5EF4-FFF2-40B4-BE49-F238E27FC236}">
                  <a16:creationId xmlns:a16="http://schemas.microsoft.com/office/drawing/2014/main" id="{47373D2D-D174-430F-6BEE-F05DFABBD2AA}"/>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01153" cy="4126812"/>
              <a:chOff x="4699782" y="1348869"/>
              <a:chExt cx="7201153" cy="4126812"/>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651745" cy="835163"/>
                <a:chOff x="4699782" y="1348870"/>
                <a:chExt cx="3651745"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r>
                    <a:rPr lang="zh-TW" altLang="en-US" sz="4000" dirty="0">
                      <a:solidFill>
                        <a:srgbClr val="C0504D"/>
                      </a:solidFill>
                      <a:latin typeface="Times New Roman" panose="02020603050405020304" pitchFamily="18" charset="0"/>
                      <a:cs typeface="Times New Roman" panose="02020603050405020304" pitchFamily="18" charset="0"/>
                    </a:rPr>
                    <a:t>*</a:t>
                  </a: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street vendor</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120182"/>
                <a:ext cx="7104613" cy="1355499"/>
                <a:chOff x="4699782" y="4120182"/>
                <a:chExt cx="7104613"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688003" y="4120182"/>
                  <a:ext cx="511639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我們放學後到學校</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外面的</a:t>
                  </a:r>
                  <a:r>
                    <a:rPr lang="zh-TW" altLang="en-US" sz="3600" dirty="0">
                      <a:solidFill>
                        <a:srgbClr val="3792AB"/>
                      </a:solidFill>
                      <a:latin typeface="新細明體" panose="02020500000000000000" pitchFamily="18" charset="-120"/>
                    </a:rPr>
                    <a:t>攤販</a:t>
                  </a:r>
                  <a:r>
                    <a:rPr lang="zh-TW" altLang="en-US" sz="3600" dirty="0">
                      <a:solidFill>
                        <a:schemeClr val="tx2">
                          <a:lumMod val="50000"/>
                        </a:schemeClr>
                      </a:solidFill>
                      <a:latin typeface="新細明體" panose="02020500000000000000" pitchFamily="18" charset="-120"/>
                      <a:ea typeface="新細明體" panose="02020500000000000000" pitchFamily="18" charset="-120"/>
                    </a:rPr>
                    <a:t>買點心吃吧！</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p:txBody>
            </p:sp>
          </p:grpSp>
        </p:grpSp>
      </p:grpSp>
    </p:spTree>
    <p:extLst>
      <p:ext uri="{BB962C8B-B14F-4D97-AF65-F5344CB8AC3E}">
        <p14:creationId xmlns:p14="http://schemas.microsoft.com/office/powerpoint/2010/main" val="127908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包含</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ㄅㄠ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ㄏㄢˊ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bāo</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hán</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501E7266-F9F8-EA9A-C124-326C04BE469A}"/>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9F81F3D9-4E00-899A-ABB6-B4796997C16B}"/>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4" name="文字方塊 3">
            <a:extLst>
              <a:ext uri="{FF2B5EF4-FFF2-40B4-BE49-F238E27FC236}">
                <a16:creationId xmlns:a16="http://schemas.microsoft.com/office/drawing/2014/main" id="{12F31E91-98C7-FA35-EFD3-06A4AB55B8D8}"/>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級之間的詞彙</a:t>
            </a:r>
          </a:p>
        </p:txBody>
      </p:sp>
      <p:pic>
        <p:nvPicPr>
          <p:cNvPr id="13" name="包含">
            <a:hlinkClick r:id="" action="ppaction://media"/>
            <a:extLst>
              <a:ext uri="{FF2B5EF4-FFF2-40B4-BE49-F238E27FC236}">
                <a16:creationId xmlns:a16="http://schemas.microsoft.com/office/drawing/2014/main" id="{C6549A63-2255-8F54-D899-FC2FCA9F44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20" name="群組 19"/>
          <p:cNvGrpSpPr/>
          <p:nvPr/>
        </p:nvGrpSpPr>
        <p:grpSpPr>
          <a:xfrm>
            <a:off x="3993985" y="866435"/>
            <a:ext cx="7827975" cy="5691975"/>
            <a:chOff x="4284346" y="878250"/>
            <a:chExt cx="7827975" cy="5691975"/>
          </a:xfrm>
        </p:grpSpPr>
        <p:sp>
          <p:nvSpPr>
            <p:cNvPr id="11" name="矩形 10">
              <a:extLst>
                <a:ext uri="{FF2B5EF4-FFF2-40B4-BE49-F238E27FC236}">
                  <a16:creationId xmlns:a16="http://schemas.microsoft.com/office/drawing/2014/main" id="{17A8F572-DD14-D559-7807-9C135082BF2E}"/>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01153" cy="4224381"/>
              <a:chOff x="4699782" y="1348869"/>
              <a:chExt cx="7201153" cy="4224381"/>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651745" cy="835163"/>
                <a:chOff x="4699782" y="1348870"/>
                <a:chExt cx="3651745"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r>
                    <a:rPr lang="zh-TW" altLang="en-US" sz="4000" dirty="0">
                      <a:solidFill>
                        <a:srgbClr val="C0504D"/>
                      </a:solidFill>
                      <a:latin typeface="Times New Roman" panose="02020603050405020304" pitchFamily="18" charset="0"/>
                      <a:cs typeface="Times New Roman" panose="02020603050405020304" pitchFamily="18" charset="0"/>
                    </a:rPr>
                    <a:t>*</a:t>
                  </a: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486927" cy="835163"/>
                <a:chOff x="8579988" y="1348869"/>
                <a:chExt cx="2486927"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617092"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to include  / to contain</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217751"/>
                <a:ext cx="7072113" cy="1355499"/>
                <a:chOff x="4699782" y="4217751"/>
                <a:chExt cx="7072113"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655503" y="4217751"/>
                  <a:ext cx="511639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這本書</a:t>
                  </a:r>
                  <a:r>
                    <a:rPr lang="zh-TW" altLang="en-US" sz="3600" dirty="0">
                      <a:solidFill>
                        <a:srgbClr val="3792AB"/>
                      </a:solidFill>
                      <a:latin typeface="新細明體" panose="02020500000000000000" pitchFamily="18" charset="-120"/>
                    </a:rPr>
                    <a:t>包含</a:t>
                  </a:r>
                  <a:r>
                    <a:rPr lang="zh-TW" altLang="en-US" sz="3600" dirty="0">
                      <a:latin typeface="新細明體" panose="02020500000000000000" pitchFamily="18" charset="-120"/>
                      <a:ea typeface="新細明體" panose="02020500000000000000" pitchFamily="18" charset="-120"/>
                    </a:rPr>
                    <a:t>了許多</a:t>
                  </a:r>
                  <a:endParaRPr lang="en-US" altLang="zh-TW" sz="3600" dirty="0">
                    <a:latin typeface="新細明體" panose="02020500000000000000" pitchFamily="18" charset="-120"/>
                    <a:ea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人生道理。</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p:txBody>
            </p:sp>
          </p:grpSp>
        </p:grpSp>
      </p:grpSp>
    </p:spTree>
    <p:extLst>
      <p:ext uri="{BB962C8B-B14F-4D97-AF65-F5344CB8AC3E}">
        <p14:creationId xmlns:p14="http://schemas.microsoft.com/office/powerpoint/2010/main" val="3577236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米粉</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ㄇㄧˇ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ㄈㄣˇ</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mǐ</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fěn</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F397973A-5C87-E13A-FFE1-8676754DADF6}"/>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5421B231-93AA-DF47-426A-4D25305015B6}"/>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4" name="文字方塊 3">
            <a:extLst>
              <a:ext uri="{FF2B5EF4-FFF2-40B4-BE49-F238E27FC236}">
                <a16:creationId xmlns:a16="http://schemas.microsoft.com/office/drawing/2014/main" id="{04B48904-D36E-0833-572F-81F3B5DF549D}"/>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級之間的詞彙</a:t>
            </a:r>
          </a:p>
        </p:txBody>
      </p:sp>
      <p:pic>
        <p:nvPicPr>
          <p:cNvPr id="13" name="米粉">
            <a:hlinkClick r:id="" action="ppaction://media"/>
            <a:extLst>
              <a:ext uri="{FF2B5EF4-FFF2-40B4-BE49-F238E27FC236}">
                <a16:creationId xmlns:a16="http://schemas.microsoft.com/office/drawing/2014/main" id="{2B2455DB-1B84-B058-4433-AF774C2F6B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9" name="群組 8"/>
          <p:cNvGrpSpPr/>
          <p:nvPr/>
        </p:nvGrpSpPr>
        <p:grpSpPr>
          <a:xfrm>
            <a:off x="3993985" y="873334"/>
            <a:ext cx="7827975" cy="5691975"/>
            <a:chOff x="4284346" y="878250"/>
            <a:chExt cx="7827975" cy="5691975"/>
          </a:xfrm>
        </p:grpSpPr>
        <p:sp>
          <p:nvSpPr>
            <p:cNvPr id="11" name="矩形 10">
              <a:extLst>
                <a:ext uri="{FF2B5EF4-FFF2-40B4-BE49-F238E27FC236}">
                  <a16:creationId xmlns:a16="http://schemas.microsoft.com/office/drawing/2014/main" id="{06CE711B-23B4-91E3-7DDE-386EDE972B69}"/>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01153" cy="4126812"/>
              <a:chOff x="4699782" y="1348869"/>
              <a:chExt cx="7201153" cy="4126812"/>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651745" cy="835163"/>
                <a:chOff x="4699782" y="1348870"/>
                <a:chExt cx="3651745"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r>
                    <a:rPr lang="zh-TW" altLang="en-US" sz="4000" dirty="0">
                      <a:solidFill>
                        <a:srgbClr val="C0504D"/>
                      </a:solidFill>
                      <a:latin typeface="Times New Roman" panose="02020603050405020304" pitchFamily="18" charset="0"/>
                      <a:cs typeface="Times New Roman" panose="02020603050405020304" pitchFamily="18" charset="0"/>
                    </a:rPr>
                    <a:t>*</a:t>
                  </a: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ground rice; rice flour</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120182"/>
                <a:ext cx="7093083" cy="1355499"/>
                <a:chOff x="4699782" y="4120182"/>
                <a:chExt cx="7093083"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676473" y="4120182"/>
                  <a:ext cx="511639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這家早餐店的</a:t>
                  </a:r>
                  <a:r>
                    <a:rPr lang="zh-TW" altLang="en-US" sz="3600" dirty="0">
                      <a:solidFill>
                        <a:srgbClr val="3792AB"/>
                      </a:solidFill>
                      <a:latin typeface="新細明體" panose="02020500000000000000" pitchFamily="18" charset="-120"/>
                    </a:rPr>
                    <a:t>米粉</a:t>
                  </a:r>
                  <a:endParaRPr lang="en-US" altLang="zh-TW" sz="3600" dirty="0">
                    <a:solidFill>
                      <a:srgbClr val="3792AB"/>
                    </a:solidFill>
                    <a:latin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很受歡迎。</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p:txBody>
            </p:sp>
          </p:grpSp>
        </p:grpSp>
      </p:grpSp>
    </p:spTree>
    <p:extLst>
      <p:ext uri="{BB962C8B-B14F-4D97-AF65-F5344CB8AC3E}">
        <p14:creationId xmlns:p14="http://schemas.microsoft.com/office/powerpoint/2010/main" val="4218107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635569" y="1329167"/>
            <a:ext cx="2773982" cy="4199666"/>
            <a:chOff x="631103" y="1566953"/>
            <a:chExt cx="2773982" cy="4199666"/>
          </a:xfrm>
        </p:grpSpPr>
        <p:grpSp>
          <p:nvGrpSpPr>
            <p:cNvPr id="5" name="群組 4">
              <a:extLst>
                <a:ext uri="{FF2B5EF4-FFF2-40B4-BE49-F238E27FC236}">
                  <a16:creationId xmlns:a16="http://schemas.microsoft.com/office/drawing/2014/main" id="{161CB2E9-C66C-7358-27C9-1283A4359CDC}"/>
                </a:ext>
              </a:extLst>
            </p:cNvPr>
            <p:cNvGrpSpPr/>
            <p:nvPr/>
          </p:nvGrpSpPr>
          <p:grpSpPr>
            <a:xfrm>
              <a:off x="631103" y="1566953"/>
              <a:ext cx="2773982" cy="1862048"/>
              <a:chOff x="631103" y="1566953"/>
              <a:chExt cx="2773982"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1188379" y="1566953"/>
                <a:ext cx="1659429"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趟</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ㄊㄤˋ</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tàng</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C45D9CD7-3BB8-8C37-3E46-FADAE9366D2A}"/>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88A7857B-21E4-1A0B-31A9-088EC2AA90E2}"/>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趟">
            <a:hlinkClick r:id="" action="ppaction://media"/>
            <a:extLst>
              <a:ext uri="{FF2B5EF4-FFF2-40B4-BE49-F238E27FC236}">
                <a16:creationId xmlns:a16="http://schemas.microsoft.com/office/drawing/2014/main" id="{19C0883A-E135-DBBF-AD7E-7119049AB4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4" name="群組 3"/>
          <p:cNvGrpSpPr/>
          <p:nvPr/>
        </p:nvGrpSpPr>
        <p:grpSpPr>
          <a:xfrm>
            <a:off x="3993985" y="873334"/>
            <a:ext cx="7827975" cy="5691975"/>
            <a:chOff x="4284346" y="878250"/>
            <a:chExt cx="7827975" cy="5691975"/>
          </a:xfrm>
        </p:grpSpPr>
        <p:sp>
          <p:nvSpPr>
            <p:cNvPr id="11" name="矩形 10">
              <a:extLst>
                <a:ext uri="{FF2B5EF4-FFF2-40B4-BE49-F238E27FC236}">
                  <a16:creationId xmlns:a16="http://schemas.microsoft.com/office/drawing/2014/main" id="{EE713DD9-583E-1B22-1FBA-2EC44BC928F9}"/>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05374" cy="4204776"/>
              <a:chOff x="4699782" y="1348869"/>
              <a:chExt cx="7205374" cy="4204776"/>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639598" cy="835163"/>
                <a:chOff x="8579988" y="1348869"/>
                <a:chExt cx="2639598"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769763"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M.</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709023"/>
                <a:ext cx="7205374" cy="1200329"/>
                <a:chOff x="4699782" y="2709023"/>
                <a:chExt cx="7205374" cy="1200329"/>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33242" y="2709023"/>
                  <a:ext cx="5271914" cy="1200329"/>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measure word for times of occurrences, round trips</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198146"/>
                <a:ext cx="7049852" cy="1355499"/>
                <a:chOff x="4699782" y="4198146"/>
                <a:chExt cx="7049852"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633242" y="4198146"/>
                  <a:ext cx="511639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我們在暑假安排了</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兩</a:t>
                  </a:r>
                  <a:r>
                    <a:rPr lang="zh-TW" altLang="en-US" sz="3600" dirty="0">
                      <a:solidFill>
                        <a:srgbClr val="3792AB"/>
                      </a:solidFill>
                      <a:latin typeface="新細明體" panose="02020500000000000000" pitchFamily="18" charset="-120"/>
                    </a:rPr>
                    <a:t>趟</a:t>
                  </a:r>
                  <a:r>
                    <a:rPr lang="zh-TW" altLang="en-US" sz="3600" dirty="0">
                      <a:solidFill>
                        <a:schemeClr val="tx2">
                          <a:lumMod val="50000"/>
                        </a:schemeClr>
                      </a:solidFill>
                      <a:latin typeface="新細明體" panose="02020500000000000000" pitchFamily="18" charset="-120"/>
                      <a:ea typeface="新細明體" panose="02020500000000000000" pitchFamily="18" charset="-120"/>
                    </a:rPr>
                    <a:t>旅行。</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p:txBody>
            </p:sp>
          </p:grpSp>
        </p:grpSp>
      </p:grpSp>
    </p:spTree>
    <p:extLst>
      <p:ext uri="{BB962C8B-B14F-4D97-AF65-F5344CB8AC3E}">
        <p14:creationId xmlns:p14="http://schemas.microsoft.com/office/powerpoint/2010/main" val="1642477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收拾</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ㄕㄡ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ㄕˊ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shōu</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shí</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D42C59D9-5C91-D7F5-2FB2-E775821E82F6}"/>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0AE9322F-0950-40E5-B536-2DB31AD15ADA}"/>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收拾">
            <a:hlinkClick r:id="" action="ppaction://media"/>
            <a:extLst>
              <a:ext uri="{FF2B5EF4-FFF2-40B4-BE49-F238E27FC236}">
                <a16:creationId xmlns:a16="http://schemas.microsoft.com/office/drawing/2014/main" id="{452C67F4-3F1E-355B-1B41-580379D9E3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4" name="群組 3"/>
          <p:cNvGrpSpPr/>
          <p:nvPr/>
        </p:nvGrpSpPr>
        <p:grpSpPr>
          <a:xfrm>
            <a:off x="3993984" y="873333"/>
            <a:ext cx="7827975" cy="5691975"/>
            <a:chOff x="4284346" y="878250"/>
            <a:chExt cx="7827975" cy="5691975"/>
          </a:xfrm>
        </p:grpSpPr>
        <p:sp>
          <p:nvSpPr>
            <p:cNvPr id="11" name="矩形 10">
              <a:extLst>
                <a:ext uri="{FF2B5EF4-FFF2-40B4-BE49-F238E27FC236}">
                  <a16:creationId xmlns:a16="http://schemas.microsoft.com/office/drawing/2014/main" id="{8FDC9A65-5AE2-78AE-FFE3-EAE1C6373192}"/>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01153" cy="4076012"/>
              <a:chOff x="4699782" y="1348869"/>
              <a:chExt cx="7201153" cy="4076012"/>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486927" cy="835163"/>
                <a:chOff x="8579988" y="1348869"/>
                <a:chExt cx="2486927"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617092"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to put in order / to tidy up</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069382"/>
                <a:ext cx="7134553" cy="1355499"/>
                <a:chOff x="4699782" y="4069382"/>
                <a:chExt cx="7134553"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717943" y="4069382"/>
                  <a:ext cx="511639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我們先</a:t>
                  </a:r>
                  <a:r>
                    <a:rPr lang="zh-TW" altLang="en-US" sz="3600" dirty="0">
                      <a:solidFill>
                        <a:srgbClr val="3792AB"/>
                      </a:solidFill>
                      <a:latin typeface="新細明體" panose="02020500000000000000" pitchFamily="18" charset="-120"/>
                    </a:rPr>
                    <a:t>收拾</a:t>
                  </a:r>
                  <a:r>
                    <a:rPr lang="zh-TW" altLang="en-US" sz="3600" dirty="0">
                      <a:solidFill>
                        <a:schemeClr val="tx2">
                          <a:lumMod val="50000"/>
                        </a:schemeClr>
                      </a:solidFill>
                      <a:latin typeface="新細明體" panose="02020500000000000000" pitchFamily="18" charset="-120"/>
                    </a:rPr>
                    <a:t>行李，</a:t>
                  </a:r>
                  <a:endParaRPr lang="en-US" altLang="zh-TW" sz="3600" dirty="0">
                    <a:solidFill>
                      <a:schemeClr val="tx2">
                        <a:lumMod val="50000"/>
                      </a:schemeClr>
                    </a:solidFill>
                    <a:latin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rPr>
                    <a:t>再去餐廳吃飯吧！</a:t>
                  </a:r>
                  <a:endParaRPr lang="en-US" altLang="zh-TW" sz="3600" dirty="0">
                    <a:solidFill>
                      <a:schemeClr val="tx2">
                        <a:lumMod val="50000"/>
                      </a:schemeClr>
                    </a:solidFill>
                    <a:latin typeface="新細明體" panose="02020500000000000000" pitchFamily="18" charset="-120"/>
                  </a:endParaRPr>
                </a:p>
              </p:txBody>
            </p:sp>
          </p:grpSp>
        </p:grpSp>
      </p:grpSp>
    </p:spTree>
    <p:extLst>
      <p:ext uri="{BB962C8B-B14F-4D97-AF65-F5344CB8AC3E}">
        <p14:creationId xmlns:p14="http://schemas.microsoft.com/office/powerpoint/2010/main" val="2502372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4"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出發</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ㄔㄨ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ㄈㄚ</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chū</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fā</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8D43E276-CA01-E72D-77A6-B13C8F11E4B1}"/>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0" name="文字方塊 9">
            <a:hlinkClick r:id="rId5" action="ppaction://hlinksldjump"/>
            <a:extLst>
              <a:ext uri="{FF2B5EF4-FFF2-40B4-BE49-F238E27FC236}">
                <a16:creationId xmlns:a16="http://schemas.microsoft.com/office/drawing/2014/main" id="{9B5B5714-2D72-A7D4-6739-9D897B109F0B}"/>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出發">
            <a:hlinkClick r:id="" action="ppaction://media"/>
            <a:extLst>
              <a:ext uri="{FF2B5EF4-FFF2-40B4-BE49-F238E27FC236}">
                <a16:creationId xmlns:a16="http://schemas.microsoft.com/office/drawing/2014/main" id="{D715A377-365F-3B98-BD96-8594EA6BCB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4" name="群組 3"/>
          <p:cNvGrpSpPr/>
          <p:nvPr/>
        </p:nvGrpSpPr>
        <p:grpSpPr>
          <a:xfrm>
            <a:off x="3993983" y="873333"/>
            <a:ext cx="7827975" cy="5691975"/>
            <a:chOff x="4284346" y="878250"/>
            <a:chExt cx="7827975" cy="5691975"/>
          </a:xfrm>
        </p:grpSpPr>
        <p:sp>
          <p:nvSpPr>
            <p:cNvPr id="11" name="矩形 10">
              <a:extLst>
                <a:ext uri="{FF2B5EF4-FFF2-40B4-BE49-F238E27FC236}">
                  <a16:creationId xmlns:a16="http://schemas.microsoft.com/office/drawing/2014/main" id="{53A98625-0F99-686D-432F-051B3D6E8F1C}"/>
                </a:ext>
              </a:extLst>
            </p:cNvPr>
            <p:cNvSpPr/>
            <p:nvPr/>
          </p:nvSpPr>
          <p:spPr>
            <a:xfrm>
              <a:off x="4284346" y="878250"/>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群組 29">
              <a:extLst>
                <a:ext uri="{FF2B5EF4-FFF2-40B4-BE49-F238E27FC236}">
                  <a16:creationId xmlns:a16="http://schemas.microsoft.com/office/drawing/2014/main" id="{B16B5DD9-297A-0D1F-E306-2D487C3476E4}"/>
                </a:ext>
              </a:extLst>
            </p:cNvPr>
            <p:cNvGrpSpPr/>
            <p:nvPr/>
          </p:nvGrpSpPr>
          <p:grpSpPr>
            <a:xfrm>
              <a:off x="4536757" y="1586655"/>
              <a:ext cx="7201153" cy="4217483"/>
              <a:chOff x="4699782" y="1348869"/>
              <a:chExt cx="7201153" cy="4217483"/>
            </a:xfrm>
          </p:grpSpPr>
          <p:grpSp>
            <p:nvGrpSpPr>
              <p:cNvPr id="31" name="群組 30">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1"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2" name="文字方塊 41">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2" name="群組 31">
                <a:extLst>
                  <a:ext uri="{FF2B5EF4-FFF2-40B4-BE49-F238E27FC236}">
                    <a16:creationId xmlns:a16="http://schemas.microsoft.com/office/drawing/2014/main" id="{3005F28C-F286-C2F9-AE73-000DEB4E9031}"/>
                  </a:ext>
                </a:extLst>
              </p:cNvPr>
              <p:cNvGrpSpPr/>
              <p:nvPr/>
            </p:nvGrpSpPr>
            <p:grpSpPr>
              <a:xfrm>
                <a:off x="8579988" y="1348869"/>
                <a:ext cx="2486927" cy="835163"/>
                <a:chOff x="8579988" y="1348869"/>
                <a:chExt cx="2486927" cy="835163"/>
              </a:xfrm>
            </p:grpSpPr>
            <p:sp>
              <p:nvSpPr>
                <p:cNvPr id="39"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0" name="文字方塊 39">
                  <a:extLst>
                    <a:ext uri="{FF2B5EF4-FFF2-40B4-BE49-F238E27FC236}">
                      <a16:creationId xmlns:a16="http://schemas.microsoft.com/office/drawing/2014/main" id="{AE72CF95-2CD0-22C6-778E-4B36BCE5C227}"/>
                    </a:ext>
                  </a:extLst>
                </p:cNvPr>
                <p:cNvSpPr txBox="1"/>
                <p:nvPr/>
              </p:nvSpPr>
              <p:spPr>
                <a:xfrm>
                  <a:off x="10449823" y="1412507"/>
                  <a:ext cx="617092"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3" name="群組 32">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7"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8" name="文字方塊 37">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to depart / to set off </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181B9C75-5F38-1920-9872-509C6262BC67}"/>
                  </a:ext>
                </a:extLst>
              </p:cNvPr>
              <p:cNvGrpSpPr/>
              <p:nvPr/>
            </p:nvGrpSpPr>
            <p:grpSpPr>
              <a:xfrm>
                <a:off x="4699782" y="4210853"/>
                <a:ext cx="7149010" cy="1355499"/>
                <a:chOff x="4699782" y="4210853"/>
                <a:chExt cx="7149010" cy="1355499"/>
              </a:xfrm>
            </p:grpSpPr>
            <p:sp>
              <p:nvSpPr>
                <p:cNvPr id="35"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6" name="文字方塊 35">
                  <a:extLst>
                    <a:ext uri="{FF2B5EF4-FFF2-40B4-BE49-F238E27FC236}">
                      <a16:creationId xmlns:a16="http://schemas.microsoft.com/office/drawing/2014/main" id="{3E73617A-813C-6F86-7BF3-F121777A7A2E}"/>
                    </a:ext>
                  </a:extLst>
                </p:cNvPr>
                <p:cNvSpPr txBox="1"/>
                <p:nvPr/>
              </p:nvSpPr>
              <p:spPr>
                <a:xfrm>
                  <a:off x="6732400" y="4210853"/>
                  <a:ext cx="511639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我們明天從高雄</a:t>
                  </a:r>
                  <a:r>
                    <a:rPr lang="zh-TW" altLang="en-US" sz="3600" dirty="0">
                      <a:solidFill>
                        <a:srgbClr val="3792AB"/>
                      </a:solidFill>
                      <a:latin typeface="新細明體" panose="02020500000000000000" pitchFamily="18" charset="-120"/>
                    </a:rPr>
                    <a:t>出發</a:t>
                  </a:r>
                  <a:r>
                    <a:rPr lang="zh-TW" altLang="en-US" sz="3600" dirty="0">
                      <a:solidFill>
                        <a:schemeClr val="tx2">
                          <a:lumMod val="50000"/>
                        </a:schemeClr>
                      </a:solidFill>
                      <a:latin typeface="新細明體" panose="02020500000000000000" pitchFamily="18" charset="-120"/>
                    </a:rPr>
                    <a:t>，</a:t>
                  </a:r>
                  <a:endParaRPr lang="en-US" altLang="zh-TW" sz="3600" dirty="0">
                    <a:solidFill>
                      <a:schemeClr val="tx2">
                        <a:lumMod val="50000"/>
                      </a:schemeClr>
                    </a:solidFill>
                    <a:latin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rPr>
                    <a:t>搭火車到花蓮。</a:t>
                  </a:r>
                  <a:endParaRPr lang="en-US" altLang="zh-TW" sz="3600" dirty="0">
                    <a:solidFill>
                      <a:schemeClr val="tx2">
                        <a:lumMod val="50000"/>
                      </a:schemeClr>
                    </a:solidFill>
                    <a:latin typeface="新細明體" panose="02020500000000000000" pitchFamily="18" charset="-120"/>
                  </a:endParaRPr>
                </a:p>
              </p:txBody>
            </p:sp>
          </p:grpSp>
        </p:grpSp>
      </p:grpSp>
    </p:spTree>
    <p:extLst>
      <p:ext uri="{BB962C8B-B14F-4D97-AF65-F5344CB8AC3E}">
        <p14:creationId xmlns:p14="http://schemas.microsoft.com/office/powerpoint/2010/main" val="3644970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rgbClr val="F49F7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图片 9" descr="图片包含 宗教场所&#10;&#10;已生成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152"/>
            <a:ext cx="3707991" cy="1871445"/>
          </a:xfrm>
          <a:prstGeom prst="rect">
            <a:avLst/>
          </a:prstGeom>
        </p:spPr>
      </p:pic>
      <p:pic>
        <p:nvPicPr>
          <p:cNvPr id="16" name="圖片 15" descr="一張含有 戶外, 樹狀, 建築, 天空 的圖片&#10;&#10;自動產生的描述">
            <a:extLst>
              <a:ext uri="{FF2B5EF4-FFF2-40B4-BE49-F238E27FC236}">
                <a16:creationId xmlns:a16="http://schemas.microsoft.com/office/drawing/2014/main" id="{3907D60F-83AF-89BE-38FF-A89439F36A5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36" b="93119" l="20020" r="55762">
                        <a14:foregroundMark x1="32227" y1="33382" x2="32227" y2="33382"/>
                        <a14:foregroundMark x1="20117" y1="55051" x2="20117" y2="55051"/>
                        <a14:foregroundMark x1="24219" y1="58565" x2="24219" y2="58565"/>
                        <a14:foregroundMark x1="43555" y1="69546" x2="43555" y2="69546"/>
                        <a14:foregroundMark x1="30273" y1="66911" x2="39941" y2="81991"/>
                        <a14:foregroundMark x1="39941" y1="81991" x2="44531" y2="85944"/>
                        <a14:foregroundMark x1="36719" y1="68375" x2="52441" y2="64275"/>
                        <a14:foregroundMark x1="25000" y1="54758" x2="25977" y2="60615"/>
                        <a14:foregroundMark x1="23828" y1="55637" x2="24414" y2="59151"/>
                        <a14:foregroundMark x1="49512" y1="71596" x2="52441" y2="84187"/>
                        <a14:foregroundMark x1="55762" y1="85652" x2="49316" y2="80966"/>
                        <a14:foregroundMark x1="51074" y1="65154" x2="55566" y2="65154"/>
                      </a14:backgroundRemoval>
                    </a14:imgEffect>
                    <a14:imgEffect>
                      <a14:artisticPencilSketch/>
                    </a14:imgEffect>
                  </a14:imgLayer>
                </a14:imgProps>
              </a:ext>
              <a:ext uri="{28A0092B-C50C-407E-A947-70E740481C1C}">
                <a14:useLocalDpi xmlns:a14="http://schemas.microsoft.com/office/drawing/2010/main" val="0"/>
              </a:ext>
            </a:extLst>
          </a:blip>
          <a:srcRect l="19241" t="32541" r="44412" b="14690"/>
          <a:stretch/>
        </p:blipFill>
        <p:spPr>
          <a:xfrm>
            <a:off x="9643410" y="4390104"/>
            <a:ext cx="2548590" cy="2467896"/>
          </a:xfrm>
          <a:prstGeom prst="rect">
            <a:avLst/>
          </a:prstGeom>
        </p:spPr>
      </p:pic>
      <p:grpSp>
        <p:nvGrpSpPr>
          <p:cNvPr id="33" name="群組 32">
            <a:extLst>
              <a:ext uri="{FF2B5EF4-FFF2-40B4-BE49-F238E27FC236}">
                <a16:creationId xmlns:a16="http://schemas.microsoft.com/office/drawing/2014/main" id="{8E8EF6D7-52CA-CBF1-6250-7800A73D38D0}"/>
              </a:ext>
            </a:extLst>
          </p:cNvPr>
          <p:cNvGrpSpPr/>
          <p:nvPr/>
        </p:nvGrpSpPr>
        <p:grpSpPr>
          <a:xfrm>
            <a:off x="3621834" y="369864"/>
            <a:ext cx="4774006" cy="2700658"/>
            <a:chOff x="3431780" y="1678750"/>
            <a:chExt cx="5308516" cy="3569045"/>
          </a:xfrm>
        </p:grpSpPr>
        <p:sp>
          <p:nvSpPr>
            <p:cNvPr id="9" name="文本框 5">
              <a:extLst>
                <a:ext uri="{FF2B5EF4-FFF2-40B4-BE49-F238E27FC236}">
                  <a16:creationId xmlns:a16="http://schemas.microsoft.com/office/drawing/2014/main" id="{B7A866FD-897D-0D7E-BEC2-7D58ACD8C2C4}"/>
                </a:ext>
              </a:extLst>
            </p:cNvPr>
            <p:cNvSpPr txBox="1"/>
            <p:nvPr/>
          </p:nvSpPr>
          <p:spPr>
            <a:xfrm>
              <a:off x="3626196" y="1749823"/>
              <a:ext cx="4939607" cy="3497972"/>
            </a:xfrm>
            <a:prstGeom prst="rect">
              <a:avLst/>
            </a:prstGeom>
            <a:noFill/>
          </p:spPr>
          <p:txBody>
            <a:bodyPr wrap="none" rtlCol="0">
              <a:spAutoFit/>
            </a:bodyPr>
            <a:lstStyle/>
            <a:p>
              <a:pPr algn="ctr"/>
              <a:r>
                <a:rPr lang="zh-TW" altLang="en-US" sz="16600" dirty="0">
                  <a:solidFill>
                    <a:schemeClr val="bg1"/>
                  </a:solidFill>
                  <a:latin typeface="Yu Mincho Demibold" panose="02020600000000000000" pitchFamily="18" charset="-128"/>
                  <a:ea typeface="Yu Mincho Demibold" panose="02020600000000000000" pitchFamily="18" charset="-128"/>
                </a:rPr>
                <a:t>語法</a:t>
              </a:r>
              <a:endParaRPr lang="zh-CN" altLang="en-US" sz="16600" dirty="0">
                <a:solidFill>
                  <a:schemeClr val="bg1"/>
                </a:solidFill>
                <a:latin typeface="Yu Mincho Demibold" panose="02020600000000000000" pitchFamily="18" charset="-128"/>
                <a:ea typeface="Yu Mincho Demibold" panose="02020600000000000000" pitchFamily="18" charset="-128"/>
              </a:endParaRPr>
            </a:p>
          </p:txBody>
        </p:sp>
        <p:grpSp>
          <p:nvGrpSpPr>
            <p:cNvPr id="28" name="群組 27">
              <a:extLst>
                <a:ext uri="{FF2B5EF4-FFF2-40B4-BE49-F238E27FC236}">
                  <a16:creationId xmlns:a16="http://schemas.microsoft.com/office/drawing/2014/main" id="{7E2B38FB-C387-E3D1-69FD-10DD5EB09865}"/>
                </a:ext>
              </a:extLst>
            </p:cNvPr>
            <p:cNvGrpSpPr/>
            <p:nvPr/>
          </p:nvGrpSpPr>
          <p:grpSpPr>
            <a:xfrm>
              <a:off x="3431780" y="1678751"/>
              <a:ext cx="2835661" cy="3429425"/>
              <a:chOff x="3431780" y="1678751"/>
              <a:chExt cx="2835661"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596282" y="5108175"/>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群組 28">
              <a:extLst>
                <a:ext uri="{FF2B5EF4-FFF2-40B4-BE49-F238E27FC236}">
                  <a16:creationId xmlns:a16="http://schemas.microsoft.com/office/drawing/2014/main" id="{6C5413F0-C9A9-BF7C-CB6F-1A8B8FEED64D}"/>
                </a:ext>
              </a:extLst>
            </p:cNvPr>
            <p:cNvGrpSpPr/>
            <p:nvPr/>
          </p:nvGrpSpPr>
          <p:grpSpPr>
            <a:xfrm flipH="1">
              <a:off x="6062190" y="1678750"/>
              <a:ext cx="2678106" cy="3429425"/>
              <a:chOff x="3424832" y="1678751"/>
              <a:chExt cx="2678106"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flipH="1">
                <a:off x="3431780" y="1749824"/>
                <a:ext cx="0" cy="3358352"/>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flipV="1">
                <a:off x="3431780" y="1678751"/>
                <a:ext cx="2671158" cy="1"/>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grpSp>
      <p:graphicFrame>
        <p:nvGraphicFramePr>
          <p:cNvPr id="17" name="內容版面配置區 3">
            <a:extLst>
              <a:ext uri="{FF2B5EF4-FFF2-40B4-BE49-F238E27FC236}">
                <a16:creationId xmlns:a16="http://schemas.microsoft.com/office/drawing/2014/main" id="{58BA0F6E-D3EE-4C94-9ACE-352801E85114}"/>
              </a:ext>
            </a:extLst>
          </p:cNvPr>
          <p:cNvGraphicFramePr>
            <a:graphicFrameLocks/>
          </p:cNvGraphicFramePr>
          <p:nvPr>
            <p:extLst>
              <p:ext uri="{D42A27DB-BD31-4B8C-83A1-F6EECF244321}">
                <p14:modId xmlns:p14="http://schemas.microsoft.com/office/powerpoint/2010/main" val="2266735507"/>
              </p:ext>
            </p:extLst>
          </p:nvPr>
        </p:nvGraphicFramePr>
        <p:xfrm>
          <a:off x="3091790" y="3491599"/>
          <a:ext cx="5791200" cy="3080988"/>
        </p:xfrm>
        <a:graphic>
          <a:graphicData uri="http://schemas.openxmlformats.org/drawingml/2006/table">
            <a:tbl>
              <a:tblPr firstRow="1" bandRow="1">
                <a:tableStyleId>{93296810-A885-4BE3-A3E7-6D5BEEA58F35}</a:tableStyleId>
              </a:tblPr>
              <a:tblGrid>
                <a:gridCol w="821266">
                  <a:extLst>
                    <a:ext uri="{9D8B030D-6E8A-4147-A177-3AD203B41FA5}">
                      <a16:colId xmlns:a16="http://schemas.microsoft.com/office/drawing/2014/main" val="2640520217"/>
                    </a:ext>
                  </a:extLst>
                </a:gridCol>
                <a:gridCol w="4969934">
                  <a:extLst>
                    <a:ext uri="{9D8B030D-6E8A-4147-A177-3AD203B41FA5}">
                      <a16:colId xmlns:a16="http://schemas.microsoft.com/office/drawing/2014/main" val="2934319523"/>
                    </a:ext>
                  </a:extLst>
                </a:gridCol>
              </a:tblGrid>
              <a:tr h="609600">
                <a:tc>
                  <a:txBody>
                    <a:bodyPr/>
                    <a:lstStyle/>
                    <a:p>
                      <a:pPr marL="0" algn="ctr" defTabSz="914400" rtl="0" eaLnBrk="1" latinLnBrk="0" hangingPunct="1"/>
                      <a:r>
                        <a:rPr lang="en-US" altLang="zh-TW" sz="3200" b="1" kern="1200" dirty="0">
                          <a:solidFill>
                            <a:schemeClr val="tx2">
                              <a:lumMod val="50000"/>
                            </a:schemeClr>
                          </a:solidFill>
                          <a:latin typeface="Times New Roman" panose="02020603050405020304" pitchFamily="18" charset="0"/>
                          <a:ea typeface="+mn-ea"/>
                          <a:cs typeface="Times New Roman" panose="02020603050405020304" pitchFamily="18" charset="0"/>
                        </a:rPr>
                        <a:t>1</a:t>
                      </a:r>
                      <a:endParaRPr lang="zh-TW" altLang="en-US" sz="3200" b="1" kern="1200" dirty="0">
                        <a:solidFill>
                          <a:schemeClr val="tx2">
                            <a:lumMod val="50000"/>
                          </a:schemeClr>
                        </a:solidFill>
                        <a:latin typeface="Times New Roman" panose="02020603050405020304" pitchFamily="18" charset="0"/>
                        <a:ea typeface="+mn-ea"/>
                        <a:cs typeface="Times New Roman" panose="02020603050405020304" pitchFamily="18" charset="0"/>
                      </a:endParaRPr>
                    </a:p>
                  </a:txBody>
                  <a:tcPr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lnTlToBr w="12700" cmpd="sng">
                      <a:noFill/>
                      <a:prstDash val="solid"/>
                    </a:lnTlToBr>
                    <a:lnBlToTr w="12700" cmpd="sng">
                      <a:noFill/>
                      <a:prstDash val="solid"/>
                    </a:lnBlToTr>
                    <a:solidFill>
                      <a:srgbClr val="FEDECE"/>
                    </a:solidFill>
                  </a:tcPr>
                </a:tc>
                <a:tc>
                  <a:txBody>
                    <a:bodyPr/>
                    <a:lstStyle/>
                    <a:p>
                      <a:pPr algn="ctr"/>
                      <a:r>
                        <a:rPr lang="zh-TW" altLang="en-US" sz="3200" b="1" u="none" dirty="0">
                          <a:solidFill>
                            <a:schemeClr val="tx1"/>
                          </a:solidFill>
                          <a:latin typeface="標楷體" panose="03000509000000000000" pitchFamily="65" charset="-120"/>
                          <a:ea typeface="標楷體" panose="03000509000000000000" pitchFamily="65" charset="-120"/>
                        </a:rPr>
                        <a:t>有什麼好</a:t>
                      </a:r>
                      <a:r>
                        <a:rPr lang="en-US" altLang="zh-TW" sz="3200" b="1"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V</a:t>
                      </a:r>
                      <a:r>
                        <a:rPr lang="zh-TW" altLang="en-US" sz="3200" b="1"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b="1"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O</a:t>
                      </a:r>
                      <a:r>
                        <a:rPr lang="zh-TW" altLang="en-US" sz="3200" b="1" u="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u="none" dirty="0">
                          <a:solidFill>
                            <a:schemeClr val="tx1"/>
                          </a:solidFill>
                          <a:latin typeface="標楷體" panose="03000509000000000000" pitchFamily="65" charset="-120"/>
                          <a:ea typeface="標楷體" panose="03000509000000000000" pitchFamily="65" charset="-120"/>
                        </a:rPr>
                        <a:t>的</a:t>
                      </a:r>
                    </a:p>
                  </a:txBody>
                  <a:tcP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872484613"/>
                  </a:ext>
                </a:extLst>
              </a:tr>
              <a:tr h="617847">
                <a:tc>
                  <a:txBody>
                    <a:bodyPr/>
                    <a:lstStyle/>
                    <a:p>
                      <a:pPr marL="0" algn="ctr" defTabSz="914400" rtl="0" eaLnBrk="1" latinLnBrk="0" hangingPunct="1"/>
                      <a:r>
                        <a:rPr lang="en-US" altLang="zh-TW" sz="3200" b="1" kern="1200" dirty="0">
                          <a:solidFill>
                            <a:schemeClr val="tx2">
                              <a:lumMod val="50000"/>
                            </a:schemeClr>
                          </a:solidFill>
                          <a:latin typeface="Times New Roman" panose="02020603050405020304" pitchFamily="18" charset="0"/>
                          <a:ea typeface="+mn-ea"/>
                          <a:cs typeface="Times New Roman" panose="02020603050405020304" pitchFamily="18" charset="0"/>
                        </a:rPr>
                        <a:t>2</a:t>
                      </a:r>
                      <a:endParaRPr lang="zh-TW" altLang="en-US" sz="3200" b="1" kern="1200" dirty="0">
                        <a:solidFill>
                          <a:schemeClr val="tx2">
                            <a:lumMod val="50000"/>
                          </a:schemeClr>
                        </a:solidFill>
                        <a:latin typeface="Times New Roman" panose="02020603050405020304" pitchFamily="18" charset="0"/>
                        <a:ea typeface="+mn-ea"/>
                        <a:cs typeface="Times New Roman" panose="02020603050405020304" pitchFamily="18" charset="0"/>
                      </a:endParaRPr>
                    </a:p>
                  </a:txBody>
                  <a:tcPr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rgbClr val="FEDECE"/>
                    </a:solidFill>
                  </a:tcPr>
                </a:tc>
                <a:tc>
                  <a:txBody>
                    <a:bodyPr/>
                    <a:lstStyle/>
                    <a:p>
                      <a:pPr algn="ctr"/>
                      <a:r>
                        <a:rPr lang="zh-TW" altLang="en-US" sz="3200" b="1" u="none" dirty="0">
                          <a:latin typeface="標楷體" panose="03000509000000000000" pitchFamily="65" charset="-120"/>
                          <a:ea typeface="標楷體" panose="03000509000000000000" pitchFamily="65" charset="-120"/>
                        </a:rPr>
                        <a:t>說到</a:t>
                      </a:r>
                    </a:p>
                  </a:txBody>
                  <a:tcP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24438296"/>
                  </a:ext>
                </a:extLst>
              </a:tr>
              <a:tr h="617847">
                <a:tc>
                  <a:txBody>
                    <a:bodyPr/>
                    <a:lstStyle/>
                    <a:p>
                      <a:pPr marL="0" algn="ctr" defTabSz="914400" rtl="0" eaLnBrk="1" latinLnBrk="0" hangingPunct="1"/>
                      <a:r>
                        <a:rPr lang="en-US" altLang="zh-TW" sz="3200" b="1" kern="1200" dirty="0">
                          <a:solidFill>
                            <a:schemeClr val="tx2">
                              <a:lumMod val="50000"/>
                            </a:schemeClr>
                          </a:solidFill>
                          <a:latin typeface="Times New Roman" panose="02020603050405020304" pitchFamily="18" charset="0"/>
                          <a:ea typeface="+mn-ea"/>
                          <a:cs typeface="Times New Roman" panose="02020603050405020304" pitchFamily="18" charset="0"/>
                        </a:rPr>
                        <a:t>3</a:t>
                      </a:r>
                      <a:endParaRPr lang="zh-TW" altLang="en-US" sz="3200" b="1" kern="1200" dirty="0">
                        <a:solidFill>
                          <a:schemeClr val="tx2">
                            <a:lumMod val="50000"/>
                          </a:schemeClr>
                        </a:solidFill>
                        <a:latin typeface="Times New Roman" panose="02020603050405020304" pitchFamily="18" charset="0"/>
                        <a:ea typeface="+mn-ea"/>
                        <a:cs typeface="Times New Roman" panose="02020603050405020304" pitchFamily="18" charset="0"/>
                      </a:endParaRPr>
                    </a:p>
                  </a:txBody>
                  <a:tcPr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rgbClr val="FEDECE"/>
                    </a:solidFill>
                  </a:tcPr>
                </a:tc>
                <a:tc>
                  <a:txBody>
                    <a:bodyPr/>
                    <a:lstStyle/>
                    <a:p>
                      <a:pPr algn="ctr"/>
                      <a:r>
                        <a:rPr lang="zh-TW" altLang="en-US" sz="3200" b="1" u="none" dirty="0">
                          <a:latin typeface="標楷體" panose="03000509000000000000" pitchFamily="65" charset="-120"/>
                          <a:ea typeface="標楷體" panose="03000509000000000000" pitchFamily="65" charset="-120"/>
                        </a:rPr>
                        <a:t>不能不</a:t>
                      </a:r>
                    </a:p>
                  </a:txBody>
                  <a:tcP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40378769"/>
                  </a:ext>
                </a:extLst>
              </a:tr>
              <a:tr h="617847">
                <a:tc>
                  <a:txBody>
                    <a:bodyPr/>
                    <a:lstStyle/>
                    <a:p>
                      <a:pPr marL="0" algn="ctr" defTabSz="914400" rtl="0" eaLnBrk="1" latinLnBrk="0" hangingPunct="1"/>
                      <a:r>
                        <a:rPr lang="en-US" altLang="zh-TW" sz="3200" b="1" kern="1200" dirty="0">
                          <a:solidFill>
                            <a:schemeClr val="tx2">
                              <a:lumMod val="50000"/>
                            </a:schemeClr>
                          </a:solidFill>
                          <a:latin typeface="Times New Roman" panose="02020603050405020304" pitchFamily="18" charset="0"/>
                          <a:ea typeface="+mn-ea"/>
                          <a:cs typeface="Times New Roman" panose="02020603050405020304" pitchFamily="18" charset="0"/>
                        </a:rPr>
                        <a:t>4</a:t>
                      </a:r>
                      <a:endParaRPr lang="zh-TW" altLang="en-US" sz="3200" b="1" kern="1200" dirty="0">
                        <a:solidFill>
                          <a:schemeClr val="tx2">
                            <a:lumMod val="50000"/>
                          </a:schemeClr>
                        </a:solidFill>
                        <a:latin typeface="Times New Roman" panose="02020603050405020304" pitchFamily="18" charset="0"/>
                        <a:ea typeface="+mn-ea"/>
                        <a:cs typeface="Times New Roman" panose="02020603050405020304" pitchFamily="18" charset="0"/>
                      </a:endParaRPr>
                    </a:p>
                  </a:txBody>
                  <a:tcPr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rgbClr val="FEDECE"/>
                    </a:solidFill>
                  </a:tcPr>
                </a:tc>
                <a:tc>
                  <a:txBody>
                    <a:bodyPr/>
                    <a:lstStyle/>
                    <a:p>
                      <a:pPr algn="ctr"/>
                      <a:r>
                        <a:rPr lang="zh-TW" altLang="en-US" sz="3200" b="1" u="none" dirty="0">
                          <a:latin typeface="標楷體" panose="03000509000000000000" pitchFamily="65" charset="-120"/>
                          <a:ea typeface="標楷體" panose="03000509000000000000" pitchFamily="65" charset="-120"/>
                        </a:rPr>
                        <a:t>不只</a:t>
                      </a:r>
                      <a:r>
                        <a:rPr lang="en-US" altLang="zh-TW" sz="3200" b="1" u="none" dirty="0">
                          <a:latin typeface="標楷體" panose="03000509000000000000" pitchFamily="65" charset="-120"/>
                          <a:ea typeface="標楷體" panose="03000509000000000000" pitchFamily="65" charset="-120"/>
                        </a:rPr>
                        <a:t>……</a:t>
                      </a:r>
                      <a:r>
                        <a:rPr lang="zh-TW" altLang="en-US" sz="3200" b="1" u="none" dirty="0">
                          <a:latin typeface="標楷體" panose="03000509000000000000" pitchFamily="65" charset="-120"/>
                          <a:ea typeface="標楷體" panose="03000509000000000000" pitchFamily="65" charset="-120"/>
                        </a:rPr>
                        <a:t>還</a:t>
                      </a:r>
                      <a:r>
                        <a:rPr lang="en-US" altLang="zh-TW" sz="3200" b="1" u="none" dirty="0">
                          <a:latin typeface="標楷體" panose="03000509000000000000" pitchFamily="65" charset="-120"/>
                          <a:ea typeface="標楷體" panose="03000509000000000000" pitchFamily="65" charset="-120"/>
                        </a:rPr>
                        <a:t>……</a:t>
                      </a:r>
                      <a:endParaRPr lang="zh-TW" altLang="en-US" sz="3200" b="1" u="none" dirty="0">
                        <a:latin typeface="標楷體" panose="03000509000000000000" pitchFamily="65" charset="-120"/>
                        <a:ea typeface="標楷體" panose="03000509000000000000" pitchFamily="65" charset="-120"/>
                      </a:endParaRPr>
                    </a:p>
                  </a:txBody>
                  <a:tcP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67151486"/>
                  </a:ext>
                </a:extLst>
              </a:tr>
              <a:tr h="617847">
                <a:tc>
                  <a:txBody>
                    <a:bodyPr/>
                    <a:lstStyle/>
                    <a:p>
                      <a:pPr marL="0" algn="ctr" defTabSz="914400" rtl="0" eaLnBrk="1" latinLnBrk="0" hangingPunct="1"/>
                      <a:r>
                        <a:rPr lang="en-US" altLang="zh-TW" sz="3200" b="1" kern="1200" dirty="0">
                          <a:solidFill>
                            <a:schemeClr val="tx2">
                              <a:lumMod val="50000"/>
                            </a:schemeClr>
                          </a:solidFill>
                          <a:latin typeface="Times New Roman" panose="02020603050405020304" pitchFamily="18" charset="0"/>
                          <a:ea typeface="+mn-ea"/>
                          <a:cs typeface="Times New Roman" panose="02020603050405020304" pitchFamily="18" charset="0"/>
                        </a:rPr>
                        <a:t>5</a:t>
                      </a:r>
                      <a:endParaRPr lang="zh-TW" altLang="en-US" sz="3200" b="1" kern="1200" dirty="0">
                        <a:solidFill>
                          <a:schemeClr val="tx2">
                            <a:lumMod val="50000"/>
                          </a:schemeClr>
                        </a:solidFill>
                        <a:latin typeface="Times New Roman" panose="02020603050405020304" pitchFamily="18" charset="0"/>
                        <a:ea typeface="+mn-ea"/>
                        <a:cs typeface="Times New Roman" panose="02020603050405020304" pitchFamily="18" charset="0"/>
                      </a:endParaRPr>
                    </a:p>
                  </a:txBody>
                  <a:tcPr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rgbClr val="FEDECE"/>
                    </a:solidFill>
                  </a:tcPr>
                </a:tc>
                <a:tc>
                  <a:txBody>
                    <a:bodyPr/>
                    <a:lstStyle/>
                    <a:p>
                      <a:pPr algn="ctr"/>
                      <a:r>
                        <a:rPr lang="en-US" altLang="zh-TW" sz="3200" b="1" u="none" dirty="0">
                          <a:latin typeface="Times New Roman" panose="02020603050405020304" pitchFamily="18" charset="0"/>
                          <a:ea typeface="標楷體" panose="03000509000000000000" pitchFamily="65" charset="-120"/>
                          <a:cs typeface="Times New Roman" panose="02020603050405020304" pitchFamily="18" charset="0"/>
                        </a:rPr>
                        <a:t>V</a:t>
                      </a:r>
                      <a:r>
                        <a:rPr lang="zh-TW" altLang="en-US" sz="3200" b="1" u="none" dirty="0">
                          <a:latin typeface="標楷體" panose="03000509000000000000" pitchFamily="65" charset="-120"/>
                          <a:ea typeface="標楷體" panose="03000509000000000000" pitchFamily="65" charset="-120"/>
                        </a:rPr>
                        <a:t>起來</a:t>
                      </a:r>
                    </a:p>
                  </a:txBody>
                  <a:tcP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816977"/>
                  </a:ext>
                </a:extLst>
              </a:tr>
            </a:tbl>
          </a:graphicData>
        </a:graphic>
      </p:graphicFrame>
    </p:spTree>
    <p:extLst>
      <p:ext uri="{BB962C8B-B14F-4D97-AF65-F5344CB8AC3E}">
        <p14:creationId xmlns:p14="http://schemas.microsoft.com/office/powerpoint/2010/main" val="2846510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平行四边形 19"/>
          <p:cNvSpPr/>
          <p:nvPr/>
        </p:nvSpPr>
        <p:spPr>
          <a:xfrm>
            <a:off x="0" y="2676363"/>
            <a:ext cx="12192000" cy="1586470"/>
          </a:xfrm>
          <a:prstGeom prst="parallelogram">
            <a:avLst>
              <a:gd name="adj" fmla="val 0"/>
            </a:avLst>
          </a:prstGeom>
          <a:blipFill rotWithShape="1">
            <a:blip r:embed="rId3"/>
            <a:stretch>
              <a:fillRect l="-5000" t="-39000" r="-6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6" name="群組 5">
            <a:extLst>
              <a:ext uri="{FF2B5EF4-FFF2-40B4-BE49-F238E27FC236}">
                <a16:creationId xmlns:a16="http://schemas.microsoft.com/office/drawing/2014/main" id="{7D286843-FD01-A6D5-D4A3-76E4CC64C646}"/>
              </a:ext>
            </a:extLst>
          </p:cNvPr>
          <p:cNvGrpSpPr/>
          <p:nvPr/>
        </p:nvGrpSpPr>
        <p:grpSpPr>
          <a:xfrm>
            <a:off x="1057274" y="262001"/>
            <a:ext cx="10077451" cy="5908644"/>
            <a:chOff x="987101" y="252670"/>
            <a:chExt cx="10077451" cy="5908644"/>
          </a:xfrm>
        </p:grpSpPr>
        <p:sp>
          <p:nvSpPr>
            <p:cNvPr id="2" name="矩形 1"/>
            <p:cNvSpPr/>
            <p:nvPr/>
          </p:nvSpPr>
          <p:spPr>
            <a:xfrm>
              <a:off x="987101" y="827314"/>
              <a:ext cx="10077451" cy="5334000"/>
            </a:xfrm>
            <a:prstGeom prst="rect">
              <a:avLst/>
            </a:prstGeom>
            <a:solidFill>
              <a:schemeClr val="bg1"/>
            </a:solid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文本框 5">
              <a:extLst>
                <a:ext uri="{FF2B5EF4-FFF2-40B4-BE49-F238E27FC236}">
                  <a16:creationId xmlns:a16="http://schemas.microsoft.com/office/drawing/2014/main" id="{8B450F3A-4051-8FD3-A8DC-7C4D422C0BCA}"/>
                </a:ext>
              </a:extLst>
            </p:cNvPr>
            <p:cNvSpPr txBox="1"/>
            <p:nvPr/>
          </p:nvSpPr>
          <p:spPr>
            <a:xfrm>
              <a:off x="4240721" y="252670"/>
              <a:ext cx="3570208" cy="1107996"/>
            </a:xfrm>
            <a:prstGeom prst="rect">
              <a:avLst/>
            </a:prstGeom>
            <a:solidFill>
              <a:srgbClr val="FFFFFF"/>
            </a:solidFill>
          </p:spPr>
          <p:txBody>
            <a:bodyPr wrap="none" rtlCol="0">
              <a:spAutoFit/>
            </a:bodyPr>
            <a:lstStyle/>
            <a:p>
              <a:pPr algn="ctr"/>
              <a:r>
                <a:rPr lang="zh-TW" altLang="en-US" sz="6600" dirty="0">
                  <a:solidFill>
                    <a:srgbClr val="292929"/>
                  </a:solidFill>
                  <a:latin typeface="微軟正黑體" panose="020B0604030504040204" pitchFamily="34" charset="-120"/>
                  <a:ea typeface="微軟正黑體" panose="020B0604030504040204" pitchFamily="34" charset="-120"/>
                </a:rPr>
                <a:t>編者的話</a:t>
              </a:r>
              <a:endParaRPr lang="zh-CN" altLang="en-US" sz="6600" dirty="0">
                <a:solidFill>
                  <a:srgbClr val="292929"/>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F8230263-BA6D-7BDC-E323-5A8D14937D84}"/>
                </a:ext>
              </a:extLst>
            </p:cNvPr>
            <p:cNvSpPr/>
            <p:nvPr/>
          </p:nvSpPr>
          <p:spPr>
            <a:xfrm>
              <a:off x="1373181" y="1650561"/>
              <a:ext cx="9305288" cy="4051109"/>
            </a:xfrm>
            <a:prstGeom prst="rect">
              <a:avLst/>
            </a:prstGeom>
          </p:spPr>
          <p:txBody>
            <a:bodyPr vert="horz" wrap="square">
              <a:spAutoFit/>
            </a:bodyPr>
            <a:lstStyle/>
            <a:p>
              <a:pPr lvl="0" indent="457200" algn="just" defTabSz="457200">
                <a:lnSpc>
                  <a:spcPct val="150000"/>
                </a:lnSpc>
                <a:defRPr/>
              </a:pPr>
              <a:r>
                <a:rPr lang="zh-TW" altLang="en-US" sz="2450" dirty="0">
                  <a:solidFill>
                    <a:srgbClr val="7E3F28"/>
                  </a:solidFill>
                  <a:latin typeface="DFWeiBei-B5" panose="03000709000000000000" pitchFamily="65" charset="-120"/>
                  <a:ea typeface="DFWeiBei-B5" panose="03000709000000000000" pitchFamily="65" charset="-120"/>
                </a:rPr>
                <a:t>  </a:t>
              </a:r>
              <a:r>
                <a:rPr lang="zh-TW" altLang="en-US" sz="2450" dirty="0">
                  <a:solidFill>
                    <a:srgbClr val="7E3F28"/>
                  </a:solidFill>
                  <a:latin typeface="微軟正黑體" panose="020B0604030504040204" pitchFamily="34" charset="-120"/>
                  <a:ea typeface="微軟正黑體" panose="020B0604030504040204" pitchFamily="34" charset="-120"/>
                </a:rPr>
                <a:t>本教材以國教院語料庫索引系統做為參考背景，參考資料包含以</a:t>
              </a:r>
              <a:r>
                <a:rPr lang="en-US" altLang="zh-TW" sz="2450" dirty="0">
                  <a:solidFill>
                    <a:srgbClr val="7E3F28"/>
                  </a:solidFill>
                  <a:latin typeface="微軟正黑體" panose="020B0604030504040204" pitchFamily="34" charset="-120"/>
                  <a:ea typeface="微軟正黑體" panose="020B0604030504040204" pitchFamily="34" charset="-120"/>
                </a:rPr>
                <a:t>《</a:t>
              </a:r>
              <a:r>
                <a:rPr lang="zh-TW" altLang="en-US" sz="2450" dirty="0">
                  <a:solidFill>
                    <a:srgbClr val="7E3F28"/>
                  </a:solidFill>
                  <a:latin typeface="微軟正黑體" panose="020B0604030504040204" pitchFamily="34" charset="-120"/>
                  <a:ea typeface="微軟正黑體" panose="020B0604030504040204" pitchFamily="34" charset="-120"/>
                </a:rPr>
                <a:t>教材編輯輔助系統</a:t>
              </a:r>
              <a:r>
                <a:rPr lang="en-US" altLang="zh-TW" sz="2450" dirty="0">
                  <a:solidFill>
                    <a:srgbClr val="7E3F28"/>
                  </a:solidFill>
                  <a:latin typeface="微軟正黑體" panose="020B0604030504040204" pitchFamily="34" charset="-120"/>
                  <a:ea typeface="微軟正黑體" panose="020B0604030504040204" pitchFamily="34" charset="-120"/>
                </a:rPr>
                <a:t>》</a:t>
              </a:r>
              <a:r>
                <a:rPr lang="zh-TW" altLang="en-US" sz="2450" dirty="0">
                  <a:solidFill>
                    <a:srgbClr val="7E3F28"/>
                  </a:solidFill>
                  <a:latin typeface="微軟正黑體" panose="020B0604030504040204" pitchFamily="34" charset="-120"/>
                  <a:ea typeface="微軟正黑體" panose="020B0604030504040204" pitchFamily="34" charset="-120"/>
                </a:rPr>
                <a:t>檢驗文案內容等級是否恰當；以</a:t>
              </a:r>
              <a:r>
                <a:rPr lang="en-US" altLang="zh-TW" sz="2450" dirty="0">
                  <a:solidFill>
                    <a:srgbClr val="7E3F28"/>
                  </a:solidFill>
                  <a:latin typeface="微軟正黑體" panose="020B0604030504040204" pitchFamily="34" charset="-120"/>
                  <a:ea typeface="微軟正黑體" panose="020B0604030504040204" pitchFamily="34" charset="-120"/>
                </a:rPr>
                <a:t>〈</a:t>
              </a:r>
              <a:r>
                <a:rPr lang="zh-TW" altLang="en-US" sz="2450" dirty="0">
                  <a:solidFill>
                    <a:srgbClr val="7E3F28"/>
                  </a:solidFill>
                  <a:latin typeface="微軟正黑體" panose="020B0604030504040204" pitchFamily="34" charset="-120"/>
                  <a:ea typeface="微軟正黑體" panose="020B0604030504040204" pitchFamily="34" charset="-120"/>
                </a:rPr>
                <a:t>三等七級詞語表</a:t>
              </a:r>
              <a:r>
                <a:rPr lang="en-US" altLang="zh-TW" sz="2450" dirty="0">
                  <a:solidFill>
                    <a:srgbClr val="7E3F28"/>
                  </a:solidFill>
                  <a:latin typeface="微軟正黑體" panose="020B0604030504040204" pitchFamily="34" charset="-120"/>
                  <a:ea typeface="微軟正黑體" panose="020B0604030504040204" pitchFamily="34" charset="-120"/>
                </a:rPr>
                <a:t>〉</a:t>
              </a:r>
              <a:r>
                <a:rPr lang="zh-TW" altLang="en-US" sz="2450" dirty="0">
                  <a:solidFill>
                    <a:srgbClr val="7E3F28"/>
                  </a:solidFill>
                  <a:latin typeface="微軟正黑體" panose="020B0604030504040204" pitchFamily="34" charset="-120"/>
                  <a:ea typeface="微軟正黑體" panose="020B0604030504040204" pitchFamily="34" charset="-120"/>
                </a:rPr>
                <a:t>確認生詞的等級、注音及拼音；以</a:t>
              </a:r>
              <a:r>
                <a:rPr lang="en-US" altLang="zh-TW" sz="2450" dirty="0">
                  <a:solidFill>
                    <a:srgbClr val="7E3F28"/>
                  </a:solidFill>
                  <a:latin typeface="微軟正黑體" panose="020B0604030504040204" pitchFamily="34" charset="-120"/>
                  <a:ea typeface="微軟正黑體" panose="020B0604030504040204" pitchFamily="34" charset="-120"/>
                </a:rPr>
                <a:t>《</a:t>
              </a:r>
              <a:r>
                <a:rPr lang="zh-TW" altLang="en-US" sz="2450" dirty="0">
                  <a:solidFill>
                    <a:srgbClr val="7E3F28"/>
                  </a:solidFill>
                  <a:latin typeface="微軟正黑體" panose="020B0604030504040204" pitchFamily="34" charset="-120"/>
                  <a:ea typeface="微軟正黑體" panose="020B0604030504040204" pitchFamily="34" charset="-120"/>
                </a:rPr>
                <a:t>語法點分級標準檢索系統</a:t>
              </a:r>
              <a:r>
                <a:rPr lang="en-US" altLang="zh-TW" sz="2450" dirty="0">
                  <a:solidFill>
                    <a:srgbClr val="7E3F28"/>
                  </a:solidFill>
                  <a:latin typeface="微軟正黑體" panose="020B0604030504040204" pitchFamily="34" charset="-120"/>
                  <a:ea typeface="微軟正黑體" panose="020B0604030504040204" pitchFamily="34" charset="-120"/>
                </a:rPr>
                <a:t>》</a:t>
              </a:r>
              <a:r>
                <a:rPr lang="zh-TW" altLang="en-US" sz="2450" dirty="0">
                  <a:solidFill>
                    <a:srgbClr val="7E3F28"/>
                  </a:solidFill>
                  <a:latin typeface="微軟正黑體" panose="020B0604030504040204" pitchFamily="34" charset="-120"/>
                  <a:ea typeface="微軟正黑體" panose="020B0604030504040204" pitchFamily="34" charset="-120"/>
                </a:rPr>
                <a:t>確認各語法點的等級；最後根據</a:t>
              </a:r>
              <a:r>
                <a:rPr lang="en-US" altLang="zh-TW" sz="2450" dirty="0">
                  <a:solidFill>
                    <a:srgbClr val="7E3F28"/>
                  </a:solidFill>
                  <a:latin typeface="微軟正黑體" panose="020B0604030504040204" pitchFamily="34" charset="-120"/>
                  <a:ea typeface="微軟正黑體" panose="020B0604030504040204" pitchFamily="34" charset="-120"/>
                </a:rPr>
                <a:t>《</a:t>
              </a:r>
              <a:r>
                <a:rPr lang="zh-TW" altLang="en-US" sz="2450" dirty="0">
                  <a:solidFill>
                    <a:srgbClr val="7E3F28"/>
                  </a:solidFill>
                  <a:latin typeface="微軟正黑體" panose="020B0604030504040204" pitchFamily="34" charset="-120"/>
                  <a:ea typeface="微軟正黑體" panose="020B0604030504040204" pitchFamily="34" charset="-120"/>
                </a:rPr>
                <a:t>國教院索引典系統</a:t>
              </a:r>
              <a:r>
                <a:rPr lang="en-US" altLang="zh-TW" sz="2450" dirty="0">
                  <a:solidFill>
                    <a:srgbClr val="7E3F28"/>
                  </a:solidFill>
                  <a:latin typeface="微軟正黑體" panose="020B0604030504040204" pitchFamily="34" charset="-120"/>
                  <a:ea typeface="微軟正黑體" panose="020B0604030504040204" pitchFamily="34" charset="-120"/>
                </a:rPr>
                <a:t>》</a:t>
              </a:r>
              <a:r>
                <a:rPr lang="zh-TW" altLang="en-US" sz="2450" dirty="0">
                  <a:solidFill>
                    <a:srgbClr val="7E3F28"/>
                  </a:solidFill>
                  <a:latin typeface="微軟正黑體" panose="020B0604030504040204" pitchFamily="34" charset="-120"/>
                  <a:ea typeface="微軟正黑體" panose="020B0604030504040204" pitchFamily="34" charset="-120"/>
                </a:rPr>
                <a:t>內的語料設計題目供學生練習。我們將內容難度設定於</a:t>
              </a:r>
              <a:r>
                <a:rPr lang="en-US" altLang="zh-TW" sz="2450" dirty="0">
                  <a:solidFill>
                    <a:srgbClr val="7E3F28"/>
                  </a:solidFill>
                  <a:latin typeface="Times New Roman" panose="02020603050405020304" pitchFamily="18" charset="0"/>
                  <a:ea typeface="微軟正黑體" panose="020B0604030504040204" pitchFamily="34" charset="-120"/>
                  <a:cs typeface="Times New Roman" panose="02020603050405020304" pitchFamily="18" charset="0"/>
                </a:rPr>
                <a:t>TBCL</a:t>
              </a:r>
              <a:r>
                <a:rPr lang="zh-TW" altLang="en-US" sz="2450" dirty="0">
                  <a:solidFill>
                    <a:srgbClr val="7E3F28"/>
                  </a:solidFill>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450" dirty="0">
                  <a:solidFill>
                    <a:srgbClr val="7E3F28"/>
                  </a:solidFill>
                  <a:latin typeface="Times New Roman" panose="02020603050405020304" pitchFamily="18" charset="0"/>
                  <a:ea typeface="微軟正黑體" panose="020B0604030504040204" pitchFamily="34" charset="-120"/>
                  <a:cs typeface="Times New Roman" panose="02020603050405020304" pitchFamily="18" charset="0"/>
                </a:rPr>
                <a:t>4-5</a:t>
              </a:r>
              <a:r>
                <a:rPr lang="zh-TW" altLang="en-US" sz="2450" dirty="0">
                  <a:solidFill>
                    <a:srgbClr val="7E3F28"/>
                  </a:solidFill>
                  <a:latin typeface="微軟正黑體" panose="020B0604030504040204" pitchFamily="34" charset="-120"/>
                  <a:ea typeface="微軟正黑體" panose="020B0604030504040204" pitchFamily="34" charset="-120"/>
                </a:rPr>
                <a:t>級</a:t>
              </a:r>
              <a:r>
                <a:rPr lang="en-US" altLang="zh-TW" sz="245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5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相當於</a:t>
              </a:r>
              <a:r>
                <a:rPr lang="en-US" altLang="zh-TW" sz="2450" dirty="0">
                  <a:solidFill>
                    <a:srgbClr val="7E3F28"/>
                  </a:solidFill>
                  <a:latin typeface="Times New Roman" panose="02020603050405020304" pitchFamily="18" charset="0"/>
                  <a:ea typeface="微軟正黑體" panose="020B0604030504040204" pitchFamily="34" charset="-120"/>
                  <a:cs typeface="Times New Roman" panose="02020603050405020304" pitchFamily="18" charset="0"/>
                </a:rPr>
                <a:t>CEFR</a:t>
              </a:r>
              <a:r>
                <a:rPr lang="zh-TW" altLang="en-US" sz="2450" dirty="0">
                  <a:solidFill>
                    <a:srgbClr val="7E3F28"/>
                  </a:solidFill>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450" dirty="0">
                  <a:solidFill>
                    <a:srgbClr val="7E3F28"/>
                  </a:solidFill>
                  <a:latin typeface="Times New Roman" panose="02020603050405020304" pitchFamily="18" charset="0"/>
                  <a:ea typeface="微軟正黑體" panose="020B0604030504040204" pitchFamily="34" charset="-120"/>
                  <a:cs typeface="Times New Roman" panose="02020603050405020304" pitchFamily="18" charset="0"/>
                </a:rPr>
                <a:t>B1-B2</a:t>
              </a:r>
              <a:r>
                <a:rPr lang="en-US" altLang="zh-TW" sz="245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45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進階級</a:t>
              </a:r>
              <a:r>
                <a:rPr lang="en-US" altLang="zh-TW" sz="245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50" dirty="0">
                  <a:solidFill>
                    <a:srgbClr val="7E3F28"/>
                  </a:solidFill>
                  <a:latin typeface="微軟正黑體" panose="020B0604030504040204" pitchFamily="34" charset="-120"/>
                  <a:ea typeface="微軟正黑體" panose="020B0604030504040204" pitchFamily="34" charset="-120"/>
                </a:rPr>
                <a:t>，內容主要以古蹟安平古堡為背景，除了介紹安平古堡的歷史以外，也包括與觀光主題有關的對話。</a:t>
              </a:r>
              <a:endParaRPr lang="en-US" altLang="zh-TW" sz="2450" dirty="0">
                <a:solidFill>
                  <a:srgbClr val="7E3F28"/>
                </a:solidFill>
                <a:latin typeface="微軟正黑體" panose="020B0604030504040204" pitchFamily="34" charset="-120"/>
                <a:ea typeface="微軟正黑體" panose="020B0604030504040204" pitchFamily="34" charset="-120"/>
              </a:endParaRPr>
            </a:p>
          </p:txBody>
        </p:sp>
        <p:sp>
          <p:nvSpPr>
            <p:cNvPr id="18" name="平行四边形 17"/>
            <p:cNvSpPr/>
            <p:nvPr/>
          </p:nvSpPr>
          <p:spPr>
            <a:xfrm>
              <a:off x="1127448" y="499853"/>
              <a:ext cx="1656184" cy="576064"/>
            </a:xfrm>
            <a:prstGeom prst="parallelogram">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6" name="图片 15" descr="图片包含 运输&#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496" y="5231329"/>
            <a:ext cx="1962608" cy="1962608"/>
          </a:xfrm>
          <a:prstGeom prst="rect">
            <a:avLst/>
          </a:prstGeom>
        </p:spPr>
      </p:pic>
    </p:spTree>
    <p:extLst>
      <p:ext uri="{BB962C8B-B14F-4D97-AF65-F5344CB8AC3E}">
        <p14:creationId xmlns:p14="http://schemas.microsoft.com/office/powerpoint/2010/main" val="1321818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EC46325-6B9F-B218-BBF0-DFE6A9B89DD1}"/>
              </a:ext>
            </a:extLst>
          </p:cNvPr>
          <p:cNvSpPr/>
          <p:nvPr/>
        </p:nvSpPr>
        <p:spPr>
          <a:xfrm>
            <a:off x="729298" y="450355"/>
            <a:ext cx="10910392" cy="619326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42756FCD-E666-F761-80B1-27C43A05BEC6}"/>
              </a:ext>
            </a:extLst>
          </p:cNvPr>
          <p:cNvSpPr txBox="1"/>
          <p:nvPr/>
        </p:nvSpPr>
        <p:spPr>
          <a:xfrm>
            <a:off x="969983" y="2282470"/>
            <a:ext cx="10429022" cy="2896562"/>
          </a:xfrm>
          <a:prstGeom prst="rect">
            <a:avLst/>
          </a:prstGeom>
          <a:noFill/>
        </p:spPr>
        <p:txBody>
          <a:bodyPr wrap="square" rtlCol="0">
            <a:spAutoFit/>
          </a:bodyPr>
          <a:lstStyle/>
          <a:p>
            <a:pPr indent="457200">
              <a:lnSpc>
                <a:spcPct val="200000"/>
              </a:lnSpc>
            </a:pPr>
            <a:r>
              <a:rPr lang="zh-TW" altLang="en-US" sz="3200" dirty="0">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我們閱覽國教院</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語法點分級標準檢索系統</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中所有</a:t>
            </a:r>
            <a:r>
              <a:rPr lang="en-US" altLang="zh-TW" sz="3200" dirty="0">
                <a:latin typeface="Times New Roman" panose="02020603050405020304" pitchFamily="18" charset="0"/>
                <a:ea typeface="DFWeiBei-B5" panose="03000709000000000000" pitchFamily="65" charset="-120"/>
                <a:cs typeface="Times New Roman" panose="02020603050405020304" pitchFamily="18" charset="0"/>
              </a:rPr>
              <a:t>TBCL 4-5</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級的語法點，從中篩選適合本課對話的語法，並檢視我們原先使用的語法點是否屬於</a:t>
            </a:r>
            <a:r>
              <a:rPr lang="en-US" altLang="zh-TW" sz="3200" dirty="0">
                <a:latin typeface="Times New Roman" panose="02020603050405020304" pitchFamily="18" charset="0"/>
                <a:ea typeface="DFWeiBei-B5" panose="03000709000000000000" pitchFamily="65" charset="-120"/>
                <a:cs typeface="Times New Roman" panose="02020603050405020304" pitchFamily="18" charset="0"/>
              </a:rPr>
              <a:t>TBCL 4-5</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級。</a:t>
            </a:r>
          </a:p>
        </p:txBody>
      </p:sp>
      <p:sp>
        <p:nvSpPr>
          <p:cNvPr id="4" name="文字方塊 3">
            <a:extLst>
              <a:ext uri="{FF2B5EF4-FFF2-40B4-BE49-F238E27FC236}">
                <a16:creationId xmlns:a16="http://schemas.microsoft.com/office/drawing/2014/main" id="{28C28493-6653-C9E4-B3BD-B09726D5311A}"/>
              </a:ext>
            </a:extLst>
          </p:cNvPr>
          <p:cNvSpPr txBox="1"/>
          <p:nvPr/>
        </p:nvSpPr>
        <p:spPr>
          <a:xfrm>
            <a:off x="5077207" y="1057211"/>
            <a:ext cx="1723549" cy="1015663"/>
          </a:xfrm>
          <a:prstGeom prst="rect">
            <a:avLst/>
          </a:prstGeom>
          <a:noFill/>
        </p:spPr>
        <p:txBody>
          <a:bodyPr wrap="none" rtlCol="0">
            <a:spAutoFit/>
          </a:bodyPr>
          <a:lstStyle/>
          <a:p>
            <a:r>
              <a:rPr lang="zh-TW" altLang="en-US" sz="6000" dirty="0">
                <a:latin typeface="Yu Mincho Demibold" panose="02020600000000000000" pitchFamily="18" charset="-128"/>
                <a:ea typeface="Yu Mincho Demibold" panose="02020600000000000000" pitchFamily="18" charset="-128"/>
              </a:rPr>
              <a:t>說明</a:t>
            </a:r>
          </a:p>
        </p:txBody>
      </p:sp>
    </p:spTree>
    <p:extLst>
      <p:ext uri="{BB962C8B-B14F-4D97-AF65-F5344CB8AC3E}">
        <p14:creationId xmlns:p14="http://schemas.microsoft.com/office/powerpoint/2010/main" val="164258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0964098-B7BD-C651-DA32-C1381342BB9B}"/>
              </a:ext>
            </a:extLst>
          </p:cNvPr>
          <p:cNvSpPr/>
          <p:nvPr/>
        </p:nvSpPr>
        <p:spPr>
          <a:xfrm>
            <a:off x="393751" y="457623"/>
            <a:ext cx="11572107" cy="6139822"/>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sym typeface="+mn-ea"/>
            </a:endParaRPr>
          </a:p>
        </p:txBody>
      </p:sp>
      <p:sp>
        <p:nvSpPr>
          <p:cNvPr id="13" name="矩形 12"/>
          <p:cNvSpPr/>
          <p:nvPr/>
        </p:nvSpPr>
        <p:spPr>
          <a:xfrm rot="16200000">
            <a:off x="2625254" y="-2359741"/>
            <a:ext cx="1395095" cy="638111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TW"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有什麼好</a:t>
            </a:r>
            <a:r>
              <a:rPr kumimoji="0" lang="en-US" altLang="zh-TW" sz="6000" b="1" i="0" u="none" strike="noStrike" kern="1200" cap="none" spc="0" normalizeH="0" baseline="0" noProof="0" dirty="0">
                <a:ln>
                  <a:noFill/>
                </a:ln>
                <a:solidFill>
                  <a:srgbClr val="963331"/>
                </a:solidFill>
                <a:effectLst/>
                <a:uLnTx/>
                <a:uFillTx/>
                <a:latin typeface="Times New Roman" panose="02020603050405020304" pitchFamily="18" charset="0"/>
                <a:ea typeface="DFWeiBei-B5" panose="03000709000000000000" pitchFamily="65" charset="-120"/>
                <a:cs typeface="Times New Roman" panose="02020603050405020304" pitchFamily="18" charset="0"/>
              </a:rPr>
              <a:t>V (O)</a:t>
            </a:r>
            <a:r>
              <a:rPr kumimoji="0" lang="zh-TW"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的</a:t>
            </a:r>
            <a:endParaRPr kumimoji="0" lang="zh-CN"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endParaRPr>
          </a:p>
        </p:txBody>
      </p:sp>
      <p:sp>
        <p:nvSpPr>
          <p:cNvPr id="12" name="箭號: 弧形上彎 11">
            <a:hlinkClick r:id="rId4" action="ppaction://hlinksldjump"/>
            <a:extLst>
              <a:ext uri="{FF2B5EF4-FFF2-40B4-BE49-F238E27FC236}">
                <a16:creationId xmlns:a16="http://schemas.microsoft.com/office/drawing/2014/main" id="{D41D71C6-C049-EB1F-5AFF-F5E27F8234D4}"/>
              </a:ext>
            </a:extLst>
          </p:cNvPr>
          <p:cNvSpPr/>
          <p:nvPr/>
        </p:nvSpPr>
        <p:spPr>
          <a:xfrm flipH="1">
            <a:off x="10698884" y="793956"/>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5" name="文字方塊 14">
            <a:hlinkClick r:id="rId4" action="ppaction://hlinksldjump"/>
            <a:extLst>
              <a:ext uri="{FF2B5EF4-FFF2-40B4-BE49-F238E27FC236}">
                <a16:creationId xmlns:a16="http://schemas.microsoft.com/office/drawing/2014/main" id="{44DD8BA1-E4E9-1132-3F89-9230B8114F9F}"/>
              </a:ext>
            </a:extLst>
          </p:cNvPr>
          <p:cNvSpPr txBox="1"/>
          <p:nvPr/>
        </p:nvSpPr>
        <p:spPr>
          <a:xfrm>
            <a:off x="10656670" y="1398593"/>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grpSp>
        <p:nvGrpSpPr>
          <p:cNvPr id="11" name="群組 10">
            <a:extLst>
              <a:ext uri="{FF2B5EF4-FFF2-40B4-BE49-F238E27FC236}">
                <a16:creationId xmlns:a16="http://schemas.microsoft.com/office/drawing/2014/main" id="{12DD855C-AC56-4355-7A55-B49FABA2F551}"/>
              </a:ext>
            </a:extLst>
          </p:cNvPr>
          <p:cNvGrpSpPr/>
          <p:nvPr/>
        </p:nvGrpSpPr>
        <p:grpSpPr>
          <a:xfrm>
            <a:off x="556700" y="2705581"/>
            <a:ext cx="10101876" cy="2656168"/>
            <a:chOff x="1101215" y="2652802"/>
            <a:chExt cx="10101876" cy="2656168"/>
          </a:xfrm>
        </p:grpSpPr>
        <p:grpSp>
          <p:nvGrpSpPr>
            <p:cNvPr id="6" name="群組 5">
              <a:extLst>
                <a:ext uri="{FF2B5EF4-FFF2-40B4-BE49-F238E27FC236}">
                  <a16:creationId xmlns:a16="http://schemas.microsoft.com/office/drawing/2014/main" id="{F0A754F7-3A74-66F6-FD91-BB5EA80AACB0}"/>
                </a:ext>
              </a:extLst>
            </p:cNvPr>
            <p:cNvGrpSpPr/>
            <p:nvPr/>
          </p:nvGrpSpPr>
          <p:grpSpPr>
            <a:xfrm>
              <a:off x="1101215" y="2652802"/>
              <a:ext cx="9484722" cy="776197"/>
              <a:chOff x="943898" y="2949675"/>
              <a:chExt cx="9484722" cy="776197"/>
            </a:xfrm>
          </p:grpSpPr>
          <p:sp>
            <p:nvSpPr>
              <p:cNvPr id="4" name="矩形 3">
                <a:extLst>
                  <a:ext uri="{FF2B5EF4-FFF2-40B4-BE49-F238E27FC236}">
                    <a16:creationId xmlns:a16="http://schemas.microsoft.com/office/drawing/2014/main" id="{18DA80B7-F219-B52F-BB00-64FDCAA86AAF}"/>
                  </a:ext>
                </a:extLst>
              </p:cNvPr>
              <p:cNvSpPr/>
              <p:nvPr/>
            </p:nvSpPr>
            <p:spPr>
              <a:xfrm rot="16200000">
                <a:off x="1199813" y="2693760"/>
                <a:ext cx="776197" cy="1288028"/>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級別：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5" name="文字方塊 4">
                <a:extLst>
                  <a:ext uri="{FF2B5EF4-FFF2-40B4-BE49-F238E27FC236}">
                    <a16:creationId xmlns:a16="http://schemas.microsoft.com/office/drawing/2014/main" id="{F9AAA0B9-D066-135F-9390-5933BD71FB58}"/>
                  </a:ext>
                </a:extLst>
              </p:cNvPr>
              <p:cNvSpPr txBox="1"/>
              <p:nvPr/>
            </p:nvSpPr>
            <p:spPr>
              <a:xfrm>
                <a:off x="2493434" y="3029998"/>
                <a:ext cx="7935186" cy="615553"/>
              </a:xfrm>
              <a:prstGeom prst="rect">
                <a:avLst/>
              </a:prstGeom>
              <a:noFill/>
            </p:spPr>
            <p:txBody>
              <a:bodyPr wrap="none" rtlCol="0">
                <a:spAutoFit/>
              </a:bodyPr>
              <a:lstStyle/>
              <a:p>
                <a:r>
                  <a:rPr lang="zh-TW" altLang="en-US" sz="3400" dirty="0">
                    <a:solidFill>
                      <a:schemeClr val="tx2">
                        <a:lumMod val="50000"/>
                      </a:schemeClr>
                    </a:solidFill>
                    <a:latin typeface="新細明體" panose="02020500000000000000" pitchFamily="18" charset="-120"/>
                    <a:ea typeface="新細明體" panose="02020500000000000000" pitchFamily="18" charset="-120"/>
                  </a:rPr>
                  <a:t>國教院語法點分級標準：進階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第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5 </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級 </a:t>
                </a:r>
              </a:p>
            </p:txBody>
          </p:sp>
        </p:grpSp>
        <p:grpSp>
          <p:nvGrpSpPr>
            <p:cNvPr id="7" name="群組 6">
              <a:extLst>
                <a:ext uri="{FF2B5EF4-FFF2-40B4-BE49-F238E27FC236}">
                  <a16:creationId xmlns:a16="http://schemas.microsoft.com/office/drawing/2014/main" id="{A76275D9-434A-F638-BC07-DE4CAC644040}"/>
                </a:ext>
              </a:extLst>
            </p:cNvPr>
            <p:cNvGrpSpPr/>
            <p:nvPr/>
          </p:nvGrpSpPr>
          <p:grpSpPr>
            <a:xfrm>
              <a:off x="1101215" y="3738925"/>
              <a:ext cx="10101876" cy="1570045"/>
              <a:chOff x="943898" y="2784871"/>
              <a:chExt cx="10101876" cy="1570045"/>
            </a:xfrm>
          </p:grpSpPr>
          <p:sp>
            <p:nvSpPr>
              <p:cNvPr id="8" name="矩形 7">
                <a:extLst>
                  <a:ext uri="{FF2B5EF4-FFF2-40B4-BE49-F238E27FC236}">
                    <a16:creationId xmlns:a16="http://schemas.microsoft.com/office/drawing/2014/main" id="{E33159E1-2869-F43F-9C4D-D17A430616C5}"/>
                  </a:ext>
                </a:extLst>
              </p:cNvPr>
              <p:cNvSpPr/>
              <p:nvPr/>
            </p:nvSpPr>
            <p:spPr>
              <a:xfrm rot="16200000">
                <a:off x="1199813" y="28459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例句：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9" name="文字方塊 8">
                <a:extLst>
                  <a:ext uri="{FF2B5EF4-FFF2-40B4-BE49-F238E27FC236}">
                    <a16:creationId xmlns:a16="http://schemas.microsoft.com/office/drawing/2014/main" id="{E670A3A5-BF4C-BFE9-D56E-A099DBD9074C}"/>
                  </a:ext>
                </a:extLst>
              </p:cNvPr>
              <p:cNvSpPr txBox="1"/>
              <p:nvPr/>
            </p:nvSpPr>
            <p:spPr>
              <a:xfrm>
                <a:off x="2493433" y="2784871"/>
                <a:ext cx="8552341" cy="1570045"/>
              </a:xfrm>
              <a:prstGeom prst="rect">
                <a:avLst/>
              </a:prstGeom>
              <a:noFill/>
              <a:ln>
                <a:noFill/>
              </a:ln>
            </p:spPr>
            <p:txBody>
              <a:bodyPr wrap="none" rtlCol="0">
                <a:spAutoFit/>
              </a:bodyPr>
              <a:lstStyle/>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ea typeface="新細明體" panose="02020500000000000000" pitchFamily="18" charset="-120"/>
                  </a:rPr>
                  <a:t>結果都已經確定了，</a:t>
                </a:r>
                <a:r>
                  <a:rPr lang="zh-TW" altLang="en-US" sz="3400" dirty="0">
                    <a:latin typeface="新細明體" panose="02020500000000000000" pitchFamily="18" charset="-120"/>
                    <a:ea typeface="新細明體" panose="02020500000000000000" pitchFamily="18" charset="-120"/>
                  </a:rPr>
                  <a:t>還</a:t>
                </a:r>
                <a:r>
                  <a:rPr lang="zh-TW" altLang="en-US" sz="3400" dirty="0">
                    <a:solidFill>
                      <a:schemeClr val="accent5">
                        <a:lumMod val="75000"/>
                      </a:schemeClr>
                    </a:solidFill>
                    <a:latin typeface="新細明體" panose="02020500000000000000" pitchFamily="18" charset="-120"/>
                    <a:ea typeface="新細明體" panose="02020500000000000000" pitchFamily="18" charset="-120"/>
                  </a:rPr>
                  <a:t>有什麼好討論</a:t>
                </a:r>
                <a:r>
                  <a:rPr lang="zh-TW" altLang="en-US" sz="3400" dirty="0">
                    <a:solidFill>
                      <a:srgbClr val="3792AB"/>
                    </a:solidFill>
                    <a:latin typeface="新細明體" panose="02020500000000000000" pitchFamily="18" charset="-120"/>
                    <a:ea typeface="新細明體" panose="02020500000000000000" pitchFamily="18" charset="-120"/>
                  </a:rPr>
                  <a:t>的</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a:t>
                </a:r>
                <a:endParaRPr lang="en-US" altLang="zh-TW" sz="3400" dirty="0">
                  <a:solidFill>
                    <a:schemeClr val="tx2">
                      <a:lumMod val="50000"/>
                    </a:schemeClr>
                  </a:solidFill>
                  <a:latin typeface="新細明體" panose="02020500000000000000" pitchFamily="18" charset="-120"/>
                  <a:ea typeface="新細明體" panose="02020500000000000000" pitchFamily="18" charset="-120"/>
                </a:endParaRPr>
              </a:p>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ea typeface="新細明體" panose="02020500000000000000" pitchFamily="18" charset="-120"/>
                  </a:rPr>
                  <a:t>他已經承認了，你</a:t>
                </a:r>
                <a:r>
                  <a:rPr lang="zh-TW" altLang="en-US" sz="3400" dirty="0">
                    <a:latin typeface="新細明體" panose="02020500000000000000" pitchFamily="18" charset="-120"/>
                    <a:ea typeface="新細明體" panose="02020500000000000000" pitchFamily="18" charset="-120"/>
                  </a:rPr>
                  <a:t>還</a:t>
                </a:r>
                <a:r>
                  <a:rPr lang="zh-TW" altLang="en-US" sz="3400" dirty="0">
                    <a:solidFill>
                      <a:schemeClr val="accent5">
                        <a:lumMod val="75000"/>
                      </a:schemeClr>
                    </a:solidFill>
                    <a:latin typeface="新細明體" panose="02020500000000000000" pitchFamily="18" charset="-120"/>
                    <a:ea typeface="新細明體" panose="02020500000000000000" pitchFamily="18" charset="-120"/>
                  </a:rPr>
                  <a:t>有什麼好說</a:t>
                </a:r>
                <a:r>
                  <a:rPr lang="zh-TW" altLang="en-US" sz="3400" dirty="0">
                    <a:solidFill>
                      <a:srgbClr val="3792AB"/>
                    </a:solidFill>
                    <a:latin typeface="新細明體" panose="02020500000000000000" pitchFamily="18" charset="-120"/>
                    <a:ea typeface="新細明體" panose="02020500000000000000" pitchFamily="18" charset="-120"/>
                  </a:rPr>
                  <a:t>的</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a:t>
                </a:r>
              </a:p>
            </p:txBody>
          </p:sp>
        </p:grpSp>
      </p:grpSp>
    </p:spTree>
    <p:extLst>
      <p:ext uri="{BB962C8B-B14F-4D97-AF65-F5344CB8AC3E}">
        <p14:creationId xmlns:p14="http://schemas.microsoft.com/office/powerpoint/2010/main" val="546515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91F2AA4B-FD38-4AEB-39D8-334BC2C353C4}"/>
              </a:ext>
            </a:extLst>
          </p:cNvPr>
          <p:cNvSpPr/>
          <p:nvPr/>
        </p:nvSpPr>
        <p:spPr>
          <a:xfrm>
            <a:off x="393751" y="457623"/>
            <a:ext cx="11572107" cy="6139822"/>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latin typeface="新細明體" panose="02020500000000000000" pitchFamily="18" charset="-120"/>
              <a:ea typeface="新細明體" panose="02020500000000000000" pitchFamily="18" charset="-120"/>
              <a:sym typeface="+mn-ea"/>
            </a:endParaRPr>
          </a:p>
        </p:txBody>
      </p:sp>
      <p:sp>
        <p:nvSpPr>
          <p:cNvPr id="13" name="矩形 12"/>
          <p:cNvSpPr/>
          <p:nvPr/>
        </p:nvSpPr>
        <p:spPr>
          <a:xfrm rot="16200000">
            <a:off x="2625254" y="-2359741"/>
            <a:ext cx="1395095" cy="638111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TW"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說到</a:t>
            </a:r>
            <a:endParaRPr kumimoji="0" lang="zh-CN"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endParaRPr>
          </a:p>
        </p:txBody>
      </p:sp>
      <p:sp>
        <p:nvSpPr>
          <p:cNvPr id="12" name="箭號: 弧形上彎 11">
            <a:hlinkClick r:id="rId4" action="ppaction://hlinksldjump"/>
            <a:extLst>
              <a:ext uri="{FF2B5EF4-FFF2-40B4-BE49-F238E27FC236}">
                <a16:creationId xmlns:a16="http://schemas.microsoft.com/office/drawing/2014/main" id="{D41D71C6-C049-EB1F-5AFF-F5E27F8234D4}"/>
              </a:ext>
            </a:extLst>
          </p:cNvPr>
          <p:cNvSpPr/>
          <p:nvPr/>
        </p:nvSpPr>
        <p:spPr>
          <a:xfrm flipH="1">
            <a:off x="10698884" y="793956"/>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5" name="文字方塊 14">
            <a:hlinkClick r:id="rId4" action="ppaction://hlinksldjump"/>
            <a:extLst>
              <a:ext uri="{FF2B5EF4-FFF2-40B4-BE49-F238E27FC236}">
                <a16:creationId xmlns:a16="http://schemas.microsoft.com/office/drawing/2014/main" id="{44DD8BA1-E4E9-1132-3F89-9230B8114F9F}"/>
              </a:ext>
            </a:extLst>
          </p:cNvPr>
          <p:cNvSpPr txBox="1"/>
          <p:nvPr/>
        </p:nvSpPr>
        <p:spPr>
          <a:xfrm>
            <a:off x="10656670" y="1398593"/>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grpSp>
        <p:nvGrpSpPr>
          <p:cNvPr id="16" name="群組 15">
            <a:extLst>
              <a:ext uri="{FF2B5EF4-FFF2-40B4-BE49-F238E27FC236}">
                <a16:creationId xmlns:a16="http://schemas.microsoft.com/office/drawing/2014/main" id="{12DD855C-AC56-4355-7A55-B49FABA2F551}"/>
              </a:ext>
            </a:extLst>
          </p:cNvPr>
          <p:cNvGrpSpPr/>
          <p:nvPr/>
        </p:nvGrpSpPr>
        <p:grpSpPr>
          <a:xfrm>
            <a:off x="704812" y="2594132"/>
            <a:ext cx="9484722" cy="2721109"/>
            <a:chOff x="1101215" y="2652803"/>
            <a:chExt cx="9484722" cy="2721109"/>
          </a:xfrm>
        </p:grpSpPr>
        <p:grpSp>
          <p:nvGrpSpPr>
            <p:cNvPr id="18" name="群組 17">
              <a:extLst>
                <a:ext uri="{FF2B5EF4-FFF2-40B4-BE49-F238E27FC236}">
                  <a16:creationId xmlns:a16="http://schemas.microsoft.com/office/drawing/2014/main" id="{F0A754F7-3A74-66F6-FD91-BB5EA80AACB0}"/>
                </a:ext>
              </a:extLst>
            </p:cNvPr>
            <p:cNvGrpSpPr/>
            <p:nvPr/>
          </p:nvGrpSpPr>
          <p:grpSpPr>
            <a:xfrm>
              <a:off x="1101215" y="2652803"/>
              <a:ext cx="9484722" cy="776197"/>
              <a:chOff x="943898" y="2949676"/>
              <a:chExt cx="9484722" cy="776197"/>
            </a:xfrm>
          </p:grpSpPr>
          <p:sp>
            <p:nvSpPr>
              <p:cNvPr id="22" name="矩形 21">
                <a:extLst>
                  <a:ext uri="{FF2B5EF4-FFF2-40B4-BE49-F238E27FC236}">
                    <a16:creationId xmlns:a16="http://schemas.microsoft.com/office/drawing/2014/main" id="{18DA80B7-F219-B52F-BB00-64FDCAA86AAF}"/>
                  </a:ext>
                </a:extLst>
              </p:cNvPr>
              <p:cNvSpPr/>
              <p:nvPr/>
            </p:nvSpPr>
            <p:spPr>
              <a:xfrm rot="16200000">
                <a:off x="1199813" y="26937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級別：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23" name="文字方塊 22">
                <a:extLst>
                  <a:ext uri="{FF2B5EF4-FFF2-40B4-BE49-F238E27FC236}">
                    <a16:creationId xmlns:a16="http://schemas.microsoft.com/office/drawing/2014/main" id="{F9AAA0B9-D066-135F-9390-5933BD71FB58}"/>
                  </a:ext>
                </a:extLst>
              </p:cNvPr>
              <p:cNvSpPr txBox="1"/>
              <p:nvPr/>
            </p:nvSpPr>
            <p:spPr>
              <a:xfrm>
                <a:off x="2493434" y="3029998"/>
                <a:ext cx="7935186" cy="615553"/>
              </a:xfrm>
              <a:prstGeom prst="rect">
                <a:avLst/>
              </a:prstGeom>
              <a:noFill/>
            </p:spPr>
            <p:txBody>
              <a:bodyPr wrap="none" rtlCol="0">
                <a:spAutoFit/>
              </a:bodyPr>
              <a:lstStyle/>
              <a:p>
                <a:r>
                  <a:rPr lang="zh-TW" altLang="en-US" sz="3400" dirty="0">
                    <a:solidFill>
                      <a:schemeClr val="tx2">
                        <a:lumMod val="50000"/>
                      </a:schemeClr>
                    </a:solidFill>
                    <a:latin typeface="新細明體" panose="02020500000000000000" pitchFamily="18" charset="-120"/>
                    <a:ea typeface="新細明體" panose="02020500000000000000" pitchFamily="18" charset="-120"/>
                  </a:rPr>
                  <a:t>國教院語法點分級標準：進階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第 </a:t>
                </a:r>
                <a:r>
                  <a:rPr lang="en-US" altLang="zh-TW" sz="3400" dirty="0">
                    <a:solidFill>
                      <a:schemeClr val="tx2">
                        <a:lumMod val="50000"/>
                      </a:schemeClr>
                    </a:solidFill>
                    <a:latin typeface="新細明體" panose="02020500000000000000" pitchFamily="18" charset="-120"/>
                  </a:rPr>
                  <a:t>4 </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級 </a:t>
                </a:r>
              </a:p>
            </p:txBody>
          </p:sp>
        </p:grpSp>
        <p:grpSp>
          <p:nvGrpSpPr>
            <p:cNvPr id="19" name="群組 18">
              <a:extLst>
                <a:ext uri="{FF2B5EF4-FFF2-40B4-BE49-F238E27FC236}">
                  <a16:creationId xmlns:a16="http://schemas.microsoft.com/office/drawing/2014/main" id="{A76275D9-434A-F638-BC07-DE4CAC644040}"/>
                </a:ext>
              </a:extLst>
            </p:cNvPr>
            <p:cNvGrpSpPr/>
            <p:nvPr/>
          </p:nvGrpSpPr>
          <p:grpSpPr>
            <a:xfrm>
              <a:off x="1101215" y="3803867"/>
              <a:ext cx="8791682" cy="1570045"/>
              <a:chOff x="943898" y="2849813"/>
              <a:chExt cx="8791682" cy="1570045"/>
            </a:xfrm>
          </p:grpSpPr>
          <p:sp>
            <p:nvSpPr>
              <p:cNvPr id="21" name="文字方塊 20">
                <a:extLst>
                  <a:ext uri="{FF2B5EF4-FFF2-40B4-BE49-F238E27FC236}">
                    <a16:creationId xmlns:a16="http://schemas.microsoft.com/office/drawing/2014/main" id="{E670A3A5-BF4C-BFE9-D56E-A099DBD9074C}"/>
                  </a:ext>
                </a:extLst>
              </p:cNvPr>
              <p:cNvSpPr txBox="1"/>
              <p:nvPr/>
            </p:nvSpPr>
            <p:spPr>
              <a:xfrm>
                <a:off x="2589072" y="2849813"/>
                <a:ext cx="7146508" cy="1570045"/>
              </a:xfrm>
              <a:prstGeom prst="rect">
                <a:avLst/>
              </a:prstGeom>
              <a:noFill/>
              <a:ln>
                <a:noFill/>
              </a:ln>
            </p:spPr>
            <p:txBody>
              <a:bodyPr wrap="none" rtlCol="0">
                <a:spAutoFit/>
              </a:bodyPr>
              <a:lstStyle/>
              <a:p>
                <a:pPr>
                  <a:lnSpc>
                    <a:spcPct val="150000"/>
                  </a:lnSpc>
                </a:pPr>
                <a:r>
                  <a:rPr lang="en-US" altLang="zh-TW" sz="3400" dirty="0">
                    <a:solidFill>
                      <a:schemeClr val="tx2">
                        <a:lumMod val="50000"/>
                      </a:schemeClr>
                    </a:solidFill>
                    <a:latin typeface="新細明體" panose="02020500000000000000" pitchFamily="18" charset="-120"/>
                  </a:rPr>
                  <a:t>1.</a:t>
                </a:r>
                <a:r>
                  <a:rPr lang="zh-TW" altLang="en-US" sz="3400" dirty="0">
                    <a:solidFill>
                      <a:schemeClr val="tx2">
                        <a:lumMod val="50000"/>
                      </a:schemeClr>
                    </a:solidFill>
                    <a:latin typeface="新細明體" panose="02020500000000000000" pitchFamily="18" charset="-120"/>
                  </a:rPr>
                  <a:t> </a:t>
                </a:r>
                <a:r>
                  <a:rPr lang="zh-TW" altLang="en-US" sz="3400" dirty="0">
                    <a:solidFill>
                      <a:srgbClr val="3792AB"/>
                    </a:solidFill>
                    <a:latin typeface="新細明體" panose="02020500000000000000" pitchFamily="18" charset="-120"/>
                  </a:rPr>
                  <a:t>說到</a:t>
                </a:r>
                <a:r>
                  <a:rPr lang="zh-TW" altLang="en-US" sz="3400" dirty="0">
                    <a:solidFill>
                      <a:schemeClr val="tx2">
                        <a:lumMod val="50000"/>
                      </a:schemeClr>
                    </a:solidFill>
                    <a:latin typeface="新細明體" panose="02020500000000000000" pitchFamily="18" charset="-120"/>
                  </a:rPr>
                  <a:t>夢想，大家有不一樣的回答。</a:t>
                </a:r>
                <a:endParaRPr lang="en-US" altLang="zh-TW" sz="3400" dirty="0">
                  <a:solidFill>
                    <a:schemeClr val="tx2">
                      <a:lumMod val="50000"/>
                    </a:schemeClr>
                  </a:solidFill>
                  <a:latin typeface="新細明體" panose="02020500000000000000" pitchFamily="18" charset="-120"/>
                </a:endParaRPr>
              </a:p>
              <a:p>
                <a:pPr>
                  <a:lnSpc>
                    <a:spcPct val="150000"/>
                  </a:lnSpc>
                </a:pPr>
                <a:r>
                  <a:rPr lang="en-US" altLang="zh-TW" sz="3400" dirty="0">
                    <a:solidFill>
                      <a:schemeClr val="tx2">
                        <a:lumMod val="50000"/>
                      </a:schemeClr>
                    </a:solidFill>
                    <a:latin typeface="新細明體" panose="02020500000000000000" pitchFamily="18" charset="-120"/>
                  </a:rPr>
                  <a:t>2. </a:t>
                </a:r>
                <a:r>
                  <a:rPr lang="zh-TW" altLang="en-US" sz="3400" dirty="0">
                    <a:solidFill>
                      <a:schemeClr val="tx2">
                        <a:lumMod val="50000"/>
                      </a:schemeClr>
                    </a:solidFill>
                    <a:latin typeface="新細明體" panose="02020500000000000000" pitchFamily="18" charset="-120"/>
                  </a:rPr>
                  <a:t>只要一</a:t>
                </a:r>
                <a:r>
                  <a:rPr lang="zh-TW" altLang="en-US" sz="3400" dirty="0">
                    <a:solidFill>
                      <a:srgbClr val="3792AB"/>
                    </a:solidFill>
                    <a:latin typeface="新細明體" panose="02020500000000000000" pitchFamily="18" charset="-120"/>
                  </a:rPr>
                  <a:t>說到</a:t>
                </a:r>
                <a:r>
                  <a:rPr lang="zh-TW" altLang="en-US" sz="3400" dirty="0">
                    <a:solidFill>
                      <a:schemeClr val="tx2">
                        <a:lumMod val="50000"/>
                      </a:schemeClr>
                    </a:solidFill>
                    <a:latin typeface="新細明體" panose="02020500000000000000" pitchFamily="18" charset="-120"/>
                  </a:rPr>
                  <a:t>音樂，他就很高興。</a:t>
                </a:r>
              </a:p>
            </p:txBody>
          </p:sp>
          <p:sp>
            <p:nvSpPr>
              <p:cNvPr id="20" name="矩形 19">
                <a:extLst>
                  <a:ext uri="{FF2B5EF4-FFF2-40B4-BE49-F238E27FC236}">
                    <a16:creationId xmlns:a16="http://schemas.microsoft.com/office/drawing/2014/main" id="{E33159E1-2869-F43F-9C4D-D17A430616C5}"/>
                  </a:ext>
                </a:extLst>
              </p:cNvPr>
              <p:cNvSpPr/>
              <p:nvPr/>
            </p:nvSpPr>
            <p:spPr>
              <a:xfrm rot="16200000">
                <a:off x="1199813" y="28459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例句：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grpSp>
      </p:grpSp>
    </p:spTree>
    <p:extLst>
      <p:ext uri="{BB962C8B-B14F-4D97-AF65-F5344CB8AC3E}">
        <p14:creationId xmlns:p14="http://schemas.microsoft.com/office/powerpoint/2010/main" val="3446961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87AB2A6-A93C-6D91-DAF3-83DFFC761F54}"/>
              </a:ext>
            </a:extLst>
          </p:cNvPr>
          <p:cNvSpPr/>
          <p:nvPr/>
        </p:nvSpPr>
        <p:spPr>
          <a:xfrm>
            <a:off x="393751" y="457623"/>
            <a:ext cx="11572107" cy="6139822"/>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sym typeface="+mn-ea"/>
            </a:endParaRPr>
          </a:p>
        </p:txBody>
      </p:sp>
      <p:sp>
        <p:nvSpPr>
          <p:cNvPr id="13" name="矩形 12"/>
          <p:cNvSpPr/>
          <p:nvPr/>
        </p:nvSpPr>
        <p:spPr>
          <a:xfrm rot="16200000">
            <a:off x="2625254" y="-2359741"/>
            <a:ext cx="1395095" cy="638111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TW"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不能不</a:t>
            </a:r>
            <a:endParaRPr kumimoji="0" lang="zh-CN"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endParaRPr>
          </a:p>
        </p:txBody>
      </p:sp>
      <p:sp>
        <p:nvSpPr>
          <p:cNvPr id="12" name="箭號: 弧形上彎 11">
            <a:hlinkClick r:id="rId4" action="ppaction://hlinksldjump"/>
            <a:extLst>
              <a:ext uri="{FF2B5EF4-FFF2-40B4-BE49-F238E27FC236}">
                <a16:creationId xmlns:a16="http://schemas.microsoft.com/office/drawing/2014/main" id="{D41D71C6-C049-EB1F-5AFF-F5E27F8234D4}"/>
              </a:ext>
            </a:extLst>
          </p:cNvPr>
          <p:cNvSpPr/>
          <p:nvPr/>
        </p:nvSpPr>
        <p:spPr>
          <a:xfrm flipH="1">
            <a:off x="10698884" y="793956"/>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5" name="文字方塊 14">
            <a:hlinkClick r:id="rId4" action="ppaction://hlinksldjump"/>
            <a:extLst>
              <a:ext uri="{FF2B5EF4-FFF2-40B4-BE49-F238E27FC236}">
                <a16:creationId xmlns:a16="http://schemas.microsoft.com/office/drawing/2014/main" id="{44DD8BA1-E4E9-1132-3F89-9230B8114F9F}"/>
              </a:ext>
            </a:extLst>
          </p:cNvPr>
          <p:cNvSpPr txBox="1"/>
          <p:nvPr/>
        </p:nvSpPr>
        <p:spPr>
          <a:xfrm>
            <a:off x="10656670" y="1398593"/>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grpSp>
        <p:nvGrpSpPr>
          <p:cNvPr id="24" name="群組 23">
            <a:extLst>
              <a:ext uri="{FF2B5EF4-FFF2-40B4-BE49-F238E27FC236}">
                <a16:creationId xmlns:a16="http://schemas.microsoft.com/office/drawing/2014/main" id="{12DD855C-AC56-4355-7A55-B49FABA2F551}"/>
              </a:ext>
            </a:extLst>
          </p:cNvPr>
          <p:cNvGrpSpPr/>
          <p:nvPr/>
        </p:nvGrpSpPr>
        <p:grpSpPr>
          <a:xfrm>
            <a:off x="938813" y="2739673"/>
            <a:ext cx="9665859" cy="2647118"/>
            <a:chOff x="1101215" y="2652803"/>
            <a:chExt cx="9665859" cy="2647118"/>
          </a:xfrm>
        </p:grpSpPr>
        <p:grpSp>
          <p:nvGrpSpPr>
            <p:cNvPr id="25" name="群組 24">
              <a:extLst>
                <a:ext uri="{FF2B5EF4-FFF2-40B4-BE49-F238E27FC236}">
                  <a16:creationId xmlns:a16="http://schemas.microsoft.com/office/drawing/2014/main" id="{F0A754F7-3A74-66F6-FD91-BB5EA80AACB0}"/>
                </a:ext>
              </a:extLst>
            </p:cNvPr>
            <p:cNvGrpSpPr/>
            <p:nvPr/>
          </p:nvGrpSpPr>
          <p:grpSpPr>
            <a:xfrm>
              <a:off x="1101215" y="2652803"/>
              <a:ext cx="9465939" cy="776197"/>
              <a:chOff x="943898" y="2949676"/>
              <a:chExt cx="9465939" cy="776197"/>
            </a:xfrm>
          </p:grpSpPr>
          <p:sp>
            <p:nvSpPr>
              <p:cNvPr id="29" name="矩形 28">
                <a:extLst>
                  <a:ext uri="{FF2B5EF4-FFF2-40B4-BE49-F238E27FC236}">
                    <a16:creationId xmlns:a16="http://schemas.microsoft.com/office/drawing/2014/main" id="{18DA80B7-F219-B52F-BB00-64FDCAA86AAF}"/>
                  </a:ext>
                </a:extLst>
              </p:cNvPr>
              <p:cNvSpPr/>
              <p:nvPr/>
            </p:nvSpPr>
            <p:spPr>
              <a:xfrm rot="16200000">
                <a:off x="1199813" y="26937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級別：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30" name="文字方塊 29">
                <a:extLst>
                  <a:ext uri="{FF2B5EF4-FFF2-40B4-BE49-F238E27FC236}">
                    <a16:creationId xmlns:a16="http://schemas.microsoft.com/office/drawing/2014/main" id="{F9AAA0B9-D066-135F-9390-5933BD71FB58}"/>
                  </a:ext>
                </a:extLst>
              </p:cNvPr>
              <p:cNvSpPr txBox="1"/>
              <p:nvPr/>
            </p:nvSpPr>
            <p:spPr>
              <a:xfrm>
                <a:off x="2474651" y="2992364"/>
                <a:ext cx="7935186" cy="615553"/>
              </a:xfrm>
              <a:prstGeom prst="rect">
                <a:avLst/>
              </a:prstGeom>
              <a:noFill/>
            </p:spPr>
            <p:txBody>
              <a:bodyPr wrap="none" rtlCol="0">
                <a:spAutoFit/>
              </a:bodyPr>
              <a:lstStyle/>
              <a:p>
                <a:r>
                  <a:rPr lang="zh-TW" altLang="en-US" sz="3400" dirty="0">
                    <a:solidFill>
                      <a:schemeClr val="tx2">
                        <a:lumMod val="50000"/>
                      </a:schemeClr>
                    </a:solidFill>
                    <a:latin typeface="新細明體" panose="02020500000000000000" pitchFamily="18" charset="-120"/>
                    <a:ea typeface="新細明體" panose="02020500000000000000" pitchFamily="18" charset="-120"/>
                  </a:rPr>
                  <a:t>國教院語法點分級標準：進階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第 </a:t>
                </a:r>
                <a:r>
                  <a:rPr lang="en-US" altLang="zh-TW" sz="3400" dirty="0">
                    <a:solidFill>
                      <a:schemeClr val="tx2">
                        <a:lumMod val="50000"/>
                      </a:schemeClr>
                    </a:solidFill>
                    <a:latin typeface="新細明體" panose="02020500000000000000" pitchFamily="18" charset="-120"/>
                  </a:rPr>
                  <a:t>4 </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級 </a:t>
                </a:r>
              </a:p>
            </p:txBody>
          </p:sp>
        </p:grpSp>
        <p:grpSp>
          <p:nvGrpSpPr>
            <p:cNvPr id="26" name="群組 25">
              <a:extLst>
                <a:ext uri="{FF2B5EF4-FFF2-40B4-BE49-F238E27FC236}">
                  <a16:creationId xmlns:a16="http://schemas.microsoft.com/office/drawing/2014/main" id="{A76275D9-434A-F638-BC07-DE4CAC644040}"/>
                </a:ext>
              </a:extLst>
            </p:cNvPr>
            <p:cNvGrpSpPr/>
            <p:nvPr/>
          </p:nvGrpSpPr>
          <p:grpSpPr>
            <a:xfrm>
              <a:off x="1101215" y="3734043"/>
              <a:ext cx="9665859" cy="1565878"/>
              <a:chOff x="943898" y="2779989"/>
              <a:chExt cx="9665859" cy="1565878"/>
            </a:xfrm>
          </p:grpSpPr>
          <p:sp>
            <p:nvSpPr>
              <p:cNvPr id="27" name="文字方塊 26">
                <a:extLst>
                  <a:ext uri="{FF2B5EF4-FFF2-40B4-BE49-F238E27FC236}">
                    <a16:creationId xmlns:a16="http://schemas.microsoft.com/office/drawing/2014/main" id="{E670A3A5-BF4C-BFE9-D56E-A099DBD9074C}"/>
                  </a:ext>
                </a:extLst>
              </p:cNvPr>
              <p:cNvSpPr txBox="1"/>
              <p:nvPr/>
            </p:nvSpPr>
            <p:spPr>
              <a:xfrm>
                <a:off x="2493433" y="2779989"/>
                <a:ext cx="8116324" cy="1565878"/>
              </a:xfrm>
              <a:prstGeom prst="rect">
                <a:avLst/>
              </a:prstGeom>
              <a:noFill/>
              <a:ln>
                <a:noFill/>
              </a:ln>
            </p:spPr>
            <p:txBody>
              <a:bodyPr wrap="none" rtlCol="0">
                <a:spAutoFit/>
              </a:bodyPr>
              <a:lstStyle/>
              <a:p>
                <a:pPr marL="514350" indent="-514350">
                  <a:lnSpc>
                    <a:spcPct val="150000"/>
                  </a:lnSpc>
                  <a:buAutoNum type="arabicPeriod"/>
                </a:pPr>
                <a:r>
                  <a:rPr lang="zh-TW" altLang="en-US" sz="3400" dirty="0">
                    <a:solidFill>
                      <a:schemeClr val="tx2">
                        <a:lumMod val="50000"/>
                      </a:schemeClr>
                    </a:solidFill>
                    <a:latin typeface="+mn-ea"/>
                  </a:rPr>
                  <a:t>他生病了，我們</a:t>
                </a:r>
                <a:r>
                  <a:rPr lang="zh-TW" altLang="en-US" sz="3400" dirty="0">
                    <a:solidFill>
                      <a:srgbClr val="3792AB"/>
                    </a:solidFill>
                    <a:latin typeface="+mn-ea"/>
                  </a:rPr>
                  <a:t>不能不</a:t>
                </a:r>
                <a:r>
                  <a:rPr lang="zh-TW" altLang="en-US" sz="3400" dirty="0">
                    <a:solidFill>
                      <a:schemeClr val="tx2">
                        <a:lumMod val="50000"/>
                      </a:schemeClr>
                    </a:solidFill>
                    <a:latin typeface="+mn-ea"/>
                  </a:rPr>
                  <a:t>留下來照顧他。</a:t>
                </a:r>
                <a:endParaRPr lang="en-US" altLang="zh-TW" sz="3400" dirty="0">
                  <a:solidFill>
                    <a:schemeClr val="tx2">
                      <a:lumMod val="50000"/>
                    </a:schemeClr>
                  </a:solidFill>
                  <a:latin typeface="+mn-ea"/>
                </a:endParaRPr>
              </a:p>
              <a:p>
                <a:pPr marL="514350" indent="-514350">
                  <a:lnSpc>
                    <a:spcPct val="150000"/>
                  </a:lnSpc>
                  <a:buAutoNum type="arabicPeriod"/>
                </a:pPr>
                <a:r>
                  <a:rPr lang="zh-TW" altLang="en-US" sz="3400" dirty="0">
                    <a:solidFill>
                      <a:schemeClr val="tx2">
                        <a:lumMod val="50000"/>
                      </a:schemeClr>
                    </a:solidFill>
                    <a:latin typeface="+mn-ea"/>
                  </a:rPr>
                  <a:t>我們</a:t>
                </a:r>
                <a:r>
                  <a:rPr lang="zh-TW" altLang="en-US" sz="3400" dirty="0">
                    <a:solidFill>
                      <a:srgbClr val="3792AB"/>
                    </a:solidFill>
                    <a:latin typeface="+mn-ea"/>
                  </a:rPr>
                  <a:t>不能不</a:t>
                </a:r>
                <a:r>
                  <a:rPr lang="zh-TW" altLang="en-US" sz="3400" dirty="0">
                    <a:solidFill>
                      <a:schemeClr val="tx2">
                        <a:lumMod val="50000"/>
                      </a:schemeClr>
                    </a:solidFill>
                    <a:latin typeface="+mn-ea"/>
                  </a:rPr>
                  <a:t>關心這世界正在發生的事。</a:t>
                </a:r>
              </a:p>
            </p:txBody>
          </p:sp>
          <p:sp>
            <p:nvSpPr>
              <p:cNvPr id="28" name="矩形 27">
                <a:extLst>
                  <a:ext uri="{FF2B5EF4-FFF2-40B4-BE49-F238E27FC236}">
                    <a16:creationId xmlns:a16="http://schemas.microsoft.com/office/drawing/2014/main" id="{E33159E1-2869-F43F-9C4D-D17A430616C5}"/>
                  </a:ext>
                </a:extLst>
              </p:cNvPr>
              <p:cNvSpPr/>
              <p:nvPr/>
            </p:nvSpPr>
            <p:spPr>
              <a:xfrm rot="16200000">
                <a:off x="1199813" y="28459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例句：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grpSp>
      </p:grpSp>
    </p:spTree>
    <p:extLst>
      <p:ext uri="{BB962C8B-B14F-4D97-AF65-F5344CB8AC3E}">
        <p14:creationId xmlns:p14="http://schemas.microsoft.com/office/powerpoint/2010/main" val="4051773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12BCCAB6-B465-A700-5370-1918983DA07C}"/>
              </a:ext>
            </a:extLst>
          </p:cNvPr>
          <p:cNvSpPr/>
          <p:nvPr/>
        </p:nvSpPr>
        <p:spPr>
          <a:xfrm>
            <a:off x="393751" y="457623"/>
            <a:ext cx="11572107" cy="6139822"/>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sym typeface="+mn-ea"/>
            </a:endParaRPr>
          </a:p>
        </p:txBody>
      </p:sp>
      <p:sp>
        <p:nvSpPr>
          <p:cNvPr id="13" name="矩形 12"/>
          <p:cNvSpPr/>
          <p:nvPr/>
        </p:nvSpPr>
        <p:spPr>
          <a:xfrm rot="16200000">
            <a:off x="2625254" y="-2359741"/>
            <a:ext cx="1395095" cy="638111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TW"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不只</a:t>
            </a:r>
            <a:r>
              <a:rPr kumimoji="0" lang="en-US" altLang="zh-TW"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a:t>
            </a:r>
            <a:r>
              <a:rPr kumimoji="0" lang="zh-TW"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，還</a:t>
            </a:r>
            <a:r>
              <a:rPr kumimoji="0" lang="en-US" altLang="zh-TW"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a:t>
            </a:r>
            <a:endParaRPr kumimoji="0" lang="zh-CN"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endParaRPr>
          </a:p>
        </p:txBody>
      </p:sp>
      <p:sp>
        <p:nvSpPr>
          <p:cNvPr id="12" name="箭號: 弧形上彎 11">
            <a:hlinkClick r:id="rId4" action="ppaction://hlinksldjump"/>
            <a:extLst>
              <a:ext uri="{FF2B5EF4-FFF2-40B4-BE49-F238E27FC236}">
                <a16:creationId xmlns:a16="http://schemas.microsoft.com/office/drawing/2014/main" id="{D41D71C6-C049-EB1F-5AFF-F5E27F8234D4}"/>
              </a:ext>
            </a:extLst>
          </p:cNvPr>
          <p:cNvSpPr/>
          <p:nvPr/>
        </p:nvSpPr>
        <p:spPr>
          <a:xfrm flipH="1">
            <a:off x="10698884" y="793956"/>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5" name="文字方塊 14">
            <a:hlinkClick r:id="rId4" action="ppaction://hlinksldjump"/>
            <a:extLst>
              <a:ext uri="{FF2B5EF4-FFF2-40B4-BE49-F238E27FC236}">
                <a16:creationId xmlns:a16="http://schemas.microsoft.com/office/drawing/2014/main" id="{44DD8BA1-E4E9-1132-3F89-9230B8114F9F}"/>
              </a:ext>
            </a:extLst>
          </p:cNvPr>
          <p:cNvSpPr txBox="1"/>
          <p:nvPr/>
        </p:nvSpPr>
        <p:spPr>
          <a:xfrm>
            <a:off x="10656670" y="1398593"/>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grpSp>
        <p:nvGrpSpPr>
          <p:cNvPr id="19" name="群組 18">
            <a:extLst>
              <a:ext uri="{FF2B5EF4-FFF2-40B4-BE49-F238E27FC236}">
                <a16:creationId xmlns:a16="http://schemas.microsoft.com/office/drawing/2014/main" id="{12DD855C-AC56-4355-7A55-B49FABA2F551}"/>
              </a:ext>
            </a:extLst>
          </p:cNvPr>
          <p:cNvGrpSpPr/>
          <p:nvPr/>
        </p:nvGrpSpPr>
        <p:grpSpPr>
          <a:xfrm>
            <a:off x="721746" y="2768803"/>
            <a:ext cx="9665859" cy="2590275"/>
            <a:chOff x="1101215" y="2652803"/>
            <a:chExt cx="9665859" cy="2590275"/>
          </a:xfrm>
        </p:grpSpPr>
        <p:grpSp>
          <p:nvGrpSpPr>
            <p:cNvPr id="20" name="群組 19">
              <a:extLst>
                <a:ext uri="{FF2B5EF4-FFF2-40B4-BE49-F238E27FC236}">
                  <a16:creationId xmlns:a16="http://schemas.microsoft.com/office/drawing/2014/main" id="{F0A754F7-3A74-66F6-FD91-BB5EA80AACB0}"/>
                </a:ext>
              </a:extLst>
            </p:cNvPr>
            <p:cNvGrpSpPr/>
            <p:nvPr/>
          </p:nvGrpSpPr>
          <p:grpSpPr>
            <a:xfrm>
              <a:off x="1101215" y="2652803"/>
              <a:ext cx="9484722" cy="776197"/>
              <a:chOff x="943898" y="2949676"/>
              <a:chExt cx="9484722" cy="776197"/>
            </a:xfrm>
          </p:grpSpPr>
          <p:sp>
            <p:nvSpPr>
              <p:cNvPr id="24" name="矩形 23">
                <a:extLst>
                  <a:ext uri="{FF2B5EF4-FFF2-40B4-BE49-F238E27FC236}">
                    <a16:creationId xmlns:a16="http://schemas.microsoft.com/office/drawing/2014/main" id="{18DA80B7-F219-B52F-BB00-64FDCAA86AAF}"/>
                  </a:ext>
                </a:extLst>
              </p:cNvPr>
              <p:cNvSpPr/>
              <p:nvPr/>
            </p:nvSpPr>
            <p:spPr>
              <a:xfrm rot="16200000">
                <a:off x="1199813" y="26937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級別：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25" name="文字方塊 24">
                <a:extLst>
                  <a:ext uri="{FF2B5EF4-FFF2-40B4-BE49-F238E27FC236}">
                    <a16:creationId xmlns:a16="http://schemas.microsoft.com/office/drawing/2014/main" id="{F9AAA0B9-D066-135F-9390-5933BD71FB58}"/>
                  </a:ext>
                </a:extLst>
              </p:cNvPr>
              <p:cNvSpPr txBox="1"/>
              <p:nvPr/>
            </p:nvSpPr>
            <p:spPr>
              <a:xfrm>
                <a:off x="2493434" y="3029998"/>
                <a:ext cx="7935186" cy="615553"/>
              </a:xfrm>
              <a:prstGeom prst="rect">
                <a:avLst/>
              </a:prstGeom>
              <a:noFill/>
            </p:spPr>
            <p:txBody>
              <a:bodyPr wrap="none" rtlCol="0">
                <a:spAutoFit/>
              </a:bodyPr>
              <a:lstStyle/>
              <a:p>
                <a:r>
                  <a:rPr lang="zh-TW" altLang="en-US" sz="3400" dirty="0">
                    <a:solidFill>
                      <a:schemeClr val="tx2">
                        <a:lumMod val="50000"/>
                      </a:schemeClr>
                    </a:solidFill>
                    <a:latin typeface="新細明體" panose="02020500000000000000" pitchFamily="18" charset="-120"/>
                    <a:ea typeface="新細明體" panose="02020500000000000000" pitchFamily="18" charset="-120"/>
                  </a:rPr>
                  <a:t>國教院語法點分級標準：進階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第 </a:t>
                </a:r>
                <a:r>
                  <a:rPr lang="en-US" altLang="zh-TW" sz="3400" dirty="0">
                    <a:solidFill>
                      <a:schemeClr val="tx2">
                        <a:lumMod val="50000"/>
                      </a:schemeClr>
                    </a:solidFill>
                    <a:latin typeface="新細明體" panose="02020500000000000000" pitchFamily="18" charset="-120"/>
                  </a:rPr>
                  <a:t>4 </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級 </a:t>
                </a:r>
              </a:p>
            </p:txBody>
          </p:sp>
        </p:grpSp>
        <p:grpSp>
          <p:nvGrpSpPr>
            <p:cNvPr id="21" name="群組 20">
              <a:extLst>
                <a:ext uri="{FF2B5EF4-FFF2-40B4-BE49-F238E27FC236}">
                  <a16:creationId xmlns:a16="http://schemas.microsoft.com/office/drawing/2014/main" id="{A76275D9-434A-F638-BC07-DE4CAC644040}"/>
                </a:ext>
              </a:extLst>
            </p:cNvPr>
            <p:cNvGrpSpPr/>
            <p:nvPr/>
          </p:nvGrpSpPr>
          <p:grpSpPr>
            <a:xfrm>
              <a:off x="1101215" y="3673033"/>
              <a:ext cx="9665859" cy="1570045"/>
              <a:chOff x="943898" y="2718979"/>
              <a:chExt cx="9665859" cy="1570045"/>
            </a:xfrm>
          </p:grpSpPr>
          <p:sp>
            <p:nvSpPr>
              <p:cNvPr id="22" name="文字方塊 21">
                <a:extLst>
                  <a:ext uri="{FF2B5EF4-FFF2-40B4-BE49-F238E27FC236}">
                    <a16:creationId xmlns:a16="http://schemas.microsoft.com/office/drawing/2014/main" id="{E670A3A5-BF4C-BFE9-D56E-A099DBD9074C}"/>
                  </a:ext>
                </a:extLst>
              </p:cNvPr>
              <p:cNvSpPr txBox="1"/>
              <p:nvPr/>
            </p:nvSpPr>
            <p:spPr>
              <a:xfrm>
                <a:off x="2493433" y="2718979"/>
                <a:ext cx="8116324" cy="1570045"/>
              </a:xfrm>
              <a:prstGeom prst="rect">
                <a:avLst/>
              </a:prstGeom>
              <a:noFill/>
              <a:ln>
                <a:noFill/>
              </a:ln>
            </p:spPr>
            <p:txBody>
              <a:bodyPr wrap="none" rtlCol="0">
                <a:spAutoFit/>
              </a:bodyPr>
              <a:lstStyle/>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ea typeface="新細明體" panose="02020500000000000000" pitchFamily="18" charset="-120"/>
                  </a:rPr>
                  <a:t>這件外套</a:t>
                </a:r>
                <a:r>
                  <a:rPr lang="zh-TW" altLang="en-US" sz="3400" dirty="0">
                    <a:solidFill>
                      <a:srgbClr val="3792AB"/>
                    </a:solidFill>
                    <a:latin typeface="新細明體" panose="02020500000000000000" pitchFamily="18" charset="-120"/>
                    <a:ea typeface="新細明體" panose="02020500000000000000" pitchFamily="18" charset="-120"/>
                  </a:rPr>
                  <a:t>不只</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便宜，</a:t>
                </a:r>
                <a:r>
                  <a:rPr lang="zh-TW" altLang="en-US" sz="3400" dirty="0">
                    <a:solidFill>
                      <a:srgbClr val="3792AB"/>
                    </a:solidFill>
                    <a:latin typeface="新細明體" panose="02020500000000000000" pitchFamily="18" charset="-120"/>
                    <a:ea typeface="新細明體" panose="02020500000000000000" pitchFamily="18" charset="-120"/>
                  </a:rPr>
                  <a:t>還</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很好看。</a:t>
                </a:r>
                <a:endParaRPr lang="en-US" altLang="zh-TW" sz="3400" dirty="0">
                  <a:solidFill>
                    <a:schemeClr val="tx2">
                      <a:lumMod val="50000"/>
                    </a:schemeClr>
                  </a:solidFill>
                  <a:latin typeface="新細明體" panose="02020500000000000000" pitchFamily="18" charset="-120"/>
                  <a:ea typeface="新細明體" panose="02020500000000000000" pitchFamily="18" charset="-120"/>
                </a:endParaRPr>
              </a:p>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ea typeface="新細明體" panose="02020500000000000000" pitchFamily="18" charset="-120"/>
                  </a:rPr>
                  <a:t>他</a:t>
                </a:r>
                <a:r>
                  <a:rPr lang="zh-TW" altLang="en-US" sz="3400" dirty="0">
                    <a:solidFill>
                      <a:srgbClr val="3792AB"/>
                    </a:solidFill>
                    <a:latin typeface="新細明體" panose="02020500000000000000" pitchFamily="18" charset="-120"/>
                    <a:ea typeface="新細明體" panose="02020500000000000000" pitchFamily="18" charset="-120"/>
                  </a:rPr>
                  <a:t>不只</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換了工作，</a:t>
                </a:r>
                <a:r>
                  <a:rPr lang="zh-TW" altLang="en-US" sz="3400" dirty="0">
                    <a:solidFill>
                      <a:srgbClr val="3792AB"/>
                    </a:solidFill>
                    <a:latin typeface="新細明體" panose="02020500000000000000" pitchFamily="18" charset="-120"/>
                    <a:ea typeface="新細明體" panose="02020500000000000000" pitchFamily="18" charset="-120"/>
                  </a:rPr>
                  <a:t>還</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買了車子、房子。</a:t>
                </a:r>
              </a:p>
            </p:txBody>
          </p:sp>
          <p:sp>
            <p:nvSpPr>
              <p:cNvPr id="23" name="矩形 22">
                <a:extLst>
                  <a:ext uri="{FF2B5EF4-FFF2-40B4-BE49-F238E27FC236}">
                    <a16:creationId xmlns:a16="http://schemas.microsoft.com/office/drawing/2014/main" id="{E33159E1-2869-F43F-9C4D-D17A430616C5}"/>
                  </a:ext>
                </a:extLst>
              </p:cNvPr>
              <p:cNvSpPr/>
              <p:nvPr/>
            </p:nvSpPr>
            <p:spPr>
              <a:xfrm rot="16200000">
                <a:off x="1199813" y="28459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例句：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grpSp>
      </p:grpSp>
    </p:spTree>
    <p:extLst>
      <p:ext uri="{BB962C8B-B14F-4D97-AF65-F5344CB8AC3E}">
        <p14:creationId xmlns:p14="http://schemas.microsoft.com/office/powerpoint/2010/main" val="3629759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0F11260D-D16A-E83E-6AD9-C23F7FE99921}"/>
              </a:ext>
            </a:extLst>
          </p:cNvPr>
          <p:cNvSpPr/>
          <p:nvPr/>
        </p:nvSpPr>
        <p:spPr>
          <a:xfrm>
            <a:off x="393751" y="457623"/>
            <a:ext cx="11572107" cy="6139822"/>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sym typeface="+mn-ea"/>
            </a:endParaRPr>
          </a:p>
        </p:txBody>
      </p:sp>
      <p:sp>
        <p:nvSpPr>
          <p:cNvPr id="13" name="矩形 12"/>
          <p:cNvSpPr/>
          <p:nvPr/>
        </p:nvSpPr>
        <p:spPr>
          <a:xfrm rot="16200000">
            <a:off x="2625254" y="-2359741"/>
            <a:ext cx="1395095" cy="638111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TW" sz="6000" b="1" dirty="0">
                <a:solidFill>
                  <a:srgbClr val="963331"/>
                </a:solidFill>
                <a:latin typeface="Times New Roman" panose="02020603050405020304" pitchFamily="18" charset="0"/>
                <a:ea typeface="DFWeiBei-B5" panose="03000709000000000000" pitchFamily="65" charset="-120"/>
                <a:cs typeface="Times New Roman" panose="02020603050405020304" pitchFamily="18" charset="0"/>
              </a:rPr>
              <a:t>V</a:t>
            </a:r>
            <a:r>
              <a:rPr lang="zh-TW" altLang="en-US" sz="6000" b="1" dirty="0">
                <a:solidFill>
                  <a:srgbClr val="963331"/>
                </a:solidFill>
                <a:latin typeface="DFWeiBei-B5" panose="03000709000000000000" pitchFamily="65" charset="-120"/>
                <a:ea typeface="DFWeiBei-B5" panose="03000709000000000000" pitchFamily="65" charset="-120"/>
              </a:rPr>
              <a:t>起來</a:t>
            </a:r>
            <a:endParaRPr kumimoji="0" lang="zh-CN"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endParaRPr>
          </a:p>
        </p:txBody>
      </p:sp>
      <p:sp>
        <p:nvSpPr>
          <p:cNvPr id="12" name="箭號: 弧形上彎 11">
            <a:hlinkClick r:id="rId4" action="ppaction://hlinksldjump"/>
            <a:extLst>
              <a:ext uri="{FF2B5EF4-FFF2-40B4-BE49-F238E27FC236}">
                <a16:creationId xmlns:a16="http://schemas.microsoft.com/office/drawing/2014/main" id="{D41D71C6-C049-EB1F-5AFF-F5E27F8234D4}"/>
              </a:ext>
            </a:extLst>
          </p:cNvPr>
          <p:cNvSpPr/>
          <p:nvPr/>
        </p:nvSpPr>
        <p:spPr>
          <a:xfrm flipH="1">
            <a:off x="10698884" y="793956"/>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5" name="文字方塊 14">
            <a:hlinkClick r:id="rId4" action="ppaction://hlinksldjump"/>
            <a:extLst>
              <a:ext uri="{FF2B5EF4-FFF2-40B4-BE49-F238E27FC236}">
                <a16:creationId xmlns:a16="http://schemas.microsoft.com/office/drawing/2014/main" id="{44DD8BA1-E4E9-1132-3F89-9230B8114F9F}"/>
              </a:ext>
            </a:extLst>
          </p:cNvPr>
          <p:cNvSpPr txBox="1"/>
          <p:nvPr/>
        </p:nvSpPr>
        <p:spPr>
          <a:xfrm>
            <a:off x="10656670" y="1398593"/>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grpSp>
        <p:nvGrpSpPr>
          <p:cNvPr id="17" name="群組 16">
            <a:extLst>
              <a:ext uri="{FF2B5EF4-FFF2-40B4-BE49-F238E27FC236}">
                <a16:creationId xmlns:a16="http://schemas.microsoft.com/office/drawing/2014/main" id="{12DD855C-AC56-4355-7A55-B49FABA2F551}"/>
              </a:ext>
            </a:extLst>
          </p:cNvPr>
          <p:cNvGrpSpPr/>
          <p:nvPr/>
        </p:nvGrpSpPr>
        <p:grpSpPr>
          <a:xfrm>
            <a:off x="721746" y="2768803"/>
            <a:ext cx="9484722" cy="2607009"/>
            <a:chOff x="1101215" y="2652803"/>
            <a:chExt cx="9484722" cy="2607009"/>
          </a:xfrm>
        </p:grpSpPr>
        <p:grpSp>
          <p:nvGrpSpPr>
            <p:cNvPr id="18" name="群組 17">
              <a:extLst>
                <a:ext uri="{FF2B5EF4-FFF2-40B4-BE49-F238E27FC236}">
                  <a16:creationId xmlns:a16="http://schemas.microsoft.com/office/drawing/2014/main" id="{F0A754F7-3A74-66F6-FD91-BB5EA80AACB0}"/>
                </a:ext>
              </a:extLst>
            </p:cNvPr>
            <p:cNvGrpSpPr/>
            <p:nvPr/>
          </p:nvGrpSpPr>
          <p:grpSpPr>
            <a:xfrm>
              <a:off x="1101215" y="2652803"/>
              <a:ext cx="9484722" cy="776197"/>
              <a:chOff x="943898" y="2949676"/>
              <a:chExt cx="9484722" cy="776197"/>
            </a:xfrm>
          </p:grpSpPr>
          <p:sp>
            <p:nvSpPr>
              <p:cNvPr id="22" name="矩形 21">
                <a:extLst>
                  <a:ext uri="{FF2B5EF4-FFF2-40B4-BE49-F238E27FC236}">
                    <a16:creationId xmlns:a16="http://schemas.microsoft.com/office/drawing/2014/main" id="{18DA80B7-F219-B52F-BB00-64FDCAA86AAF}"/>
                  </a:ext>
                </a:extLst>
              </p:cNvPr>
              <p:cNvSpPr/>
              <p:nvPr/>
            </p:nvSpPr>
            <p:spPr>
              <a:xfrm rot="16200000">
                <a:off x="1199813" y="26937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級別：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23" name="文字方塊 22">
                <a:extLst>
                  <a:ext uri="{FF2B5EF4-FFF2-40B4-BE49-F238E27FC236}">
                    <a16:creationId xmlns:a16="http://schemas.microsoft.com/office/drawing/2014/main" id="{F9AAA0B9-D066-135F-9390-5933BD71FB58}"/>
                  </a:ext>
                </a:extLst>
              </p:cNvPr>
              <p:cNvSpPr txBox="1"/>
              <p:nvPr/>
            </p:nvSpPr>
            <p:spPr>
              <a:xfrm>
                <a:off x="2493434" y="3029998"/>
                <a:ext cx="7935186" cy="615553"/>
              </a:xfrm>
              <a:prstGeom prst="rect">
                <a:avLst/>
              </a:prstGeom>
              <a:noFill/>
            </p:spPr>
            <p:txBody>
              <a:bodyPr wrap="none" rtlCol="0">
                <a:spAutoFit/>
              </a:bodyPr>
              <a:lstStyle/>
              <a:p>
                <a:r>
                  <a:rPr lang="zh-TW" altLang="en-US" sz="3400" dirty="0">
                    <a:solidFill>
                      <a:schemeClr val="tx2">
                        <a:lumMod val="50000"/>
                      </a:schemeClr>
                    </a:solidFill>
                    <a:latin typeface="新細明體" panose="02020500000000000000" pitchFamily="18" charset="-120"/>
                    <a:ea typeface="新細明體" panose="02020500000000000000" pitchFamily="18" charset="-120"/>
                  </a:rPr>
                  <a:t>國教院語法點分級標準：進階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第 </a:t>
                </a:r>
                <a:r>
                  <a:rPr lang="en-US" altLang="zh-TW" sz="3400" dirty="0">
                    <a:solidFill>
                      <a:schemeClr val="tx2">
                        <a:lumMod val="50000"/>
                      </a:schemeClr>
                    </a:solidFill>
                    <a:latin typeface="新細明體" panose="02020500000000000000" pitchFamily="18" charset="-120"/>
                  </a:rPr>
                  <a:t>4 </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級 </a:t>
                </a:r>
              </a:p>
            </p:txBody>
          </p:sp>
        </p:grpSp>
        <p:grpSp>
          <p:nvGrpSpPr>
            <p:cNvPr id="19" name="群組 18">
              <a:extLst>
                <a:ext uri="{FF2B5EF4-FFF2-40B4-BE49-F238E27FC236}">
                  <a16:creationId xmlns:a16="http://schemas.microsoft.com/office/drawing/2014/main" id="{A76275D9-434A-F638-BC07-DE4CAC644040}"/>
                </a:ext>
              </a:extLst>
            </p:cNvPr>
            <p:cNvGrpSpPr/>
            <p:nvPr/>
          </p:nvGrpSpPr>
          <p:grpSpPr>
            <a:xfrm>
              <a:off x="1101215" y="3689767"/>
              <a:ext cx="6680228" cy="1570045"/>
              <a:chOff x="943898" y="2735713"/>
              <a:chExt cx="6680228" cy="1570045"/>
            </a:xfrm>
          </p:grpSpPr>
          <p:sp>
            <p:nvSpPr>
              <p:cNvPr id="20" name="文字方塊 19">
                <a:extLst>
                  <a:ext uri="{FF2B5EF4-FFF2-40B4-BE49-F238E27FC236}">
                    <a16:creationId xmlns:a16="http://schemas.microsoft.com/office/drawing/2014/main" id="{E670A3A5-BF4C-BFE9-D56E-A099DBD9074C}"/>
                  </a:ext>
                </a:extLst>
              </p:cNvPr>
              <p:cNvSpPr txBox="1"/>
              <p:nvPr/>
            </p:nvSpPr>
            <p:spPr>
              <a:xfrm>
                <a:off x="2559919" y="2735713"/>
                <a:ext cx="5064207" cy="1570045"/>
              </a:xfrm>
              <a:prstGeom prst="rect">
                <a:avLst/>
              </a:prstGeom>
              <a:noFill/>
              <a:ln>
                <a:noFill/>
              </a:ln>
            </p:spPr>
            <p:txBody>
              <a:bodyPr wrap="none" rtlCol="0">
                <a:spAutoFit/>
              </a:bodyPr>
              <a:lstStyle/>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rPr>
                  <a:t>你今天</a:t>
                </a:r>
                <a:r>
                  <a:rPr lang="zh-TW" altLang="en-US" sz="3400" dirty="0">
                    <a:solidFill>
                      <a:srgbClr val="3792AB"/>
                    </a:solidFill>
                    <a:latin typeface="新細明體" panose="02020500000000000000" pitchFamily="18" charset="-120"/>
                  </a:rPr>
                  <a:t>看起來</a:t>
                </a:r>
                <a:r>
                  <a:rPr lang="zh-TW" altLang="en-US" sz="3400" dirty="0">
                    <a:solidFill>
                      <a:schemeClr val="tx2">
                        <a:lumMod val="50000"/>
                      </a:schemeClr>
                    </a:solidFill>
                    <a:latin typeface="新細明體" panose="02020500000000000000" pitchFamily="18" charset="-120"/>
                  </a:rPr>
                  <a:t>很累。</a:t>
                </a:r>
              </a:p>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rPr>
                  <a:t>這杯咖啡</a:t>
                </a:r>
                <a:r>
                  <a:rPr lang="zh-TW" altLang="en-US" sz="3400" dirty="0">
                    <a:solidFill>
                      <a:srgbClr val="3792AB"/>
                    </a:solidFill>
                    <a:latin typeface="新細明體" panose="02020500000000000000" pitchFamily="18" charset="-120"/>
                  </a:rPr>
                  <a:t>聞起來</a:t>
                </a:r>
                <a:r>
                  <a:rPr lang="zh-TW" altLang="en-US" sz="3400" dirty="0">
                    <a:solidFill>
                      <a:schemeClr val="tx2">
                        <a:lumMod val="50000"/>
                      </a:schemeClr>
                    </a:solidFill>
                    <a:latin typeface="新細明體" panose="02020500000000000000" pitchFamily="18" charset="-120"/>
                  </a:rPr>
                  <a:t>很香。</a:t>
                </a:r>
              </a:p>
            </p:txBody>
          </p:sp>
          <p:sp>
            <p:nvSpPr>
              <p:cNvPr id="21" name="矩形 20">
                <a:extLst>
                  <a:ext uri="{FF2B5EF4-FFF2-40B4-BE49-F238E27FC236}">
                    <a16:creationId xmlns:a16="http://schemas.microsoft.com/office/drawing/2014/main" id="{E33159E1-2869-F43F-9C4D-D17A430616C5}"/>
                  </a:ext>
                </a:extLst>
              </p:cNvPr>
              <p:cNvSpPr/>
              <p:nvPr/>
            </p:nvSpPr>
            <p:spPr>
              <a:xfrm rot="16200000">
                <a:off x="1199813" y="28459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例句：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grpSp>
      </p:grpSp>
    </p:spTree>
    <p:extLst>
      <p:ext uri="{BB962C8B-B14F-4D97-AF65-F5344CB8AC3E}">
        <p14:creationId xmlns:p14="http://schemas.microsoft.com/office/powerpoint/2010/main" val="2979778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rgbClr val="F49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 name="群組 1"/>
          <p:cNvGrpSpPr/>
          <p:nvPr/>
        </p:nvGrpSpPr>
        <p:grpSpPr>
          <a:xfrm>
            <a:off x="3389503" y="775743"/>
            <a:ext cx="5288627" cy="3221499"/>
            <a:chOff x="3389503" y="775743"/>
            <a:chExt cx="5288627" cy="3221499"/>
          </a:xfrm>
        </p:grpSpPr>
        <p:sp>
          <p:nvSpPr>
            <p:cNvPr id="9" name="文本框 5">
              <a:extLst>
                <a:ext uri="{FF2B5EF4-FFF2-40B4-BE49-F238E27FC236}">
                  <a16:creationId xmlns:a16="http://schemas.microsoft.com/office/drawing/2014/main" id="{B7A866FD-897D-0D7E-BEC2-7D58ACD8C2C4}"/>
                </a:ext>
              </a:extLst>
            </p:cNvPr>
            <p:cNvSpPr txBox="1"/>
            <p:nvPr/>
          </p:nvSpPr>
          <p:spPr>
            <a:xfrm>
              <a:off x="3389503" y="842532"/>
              <a:ext cx="5288627" cy="3154710"/>
            </a:xfrm>
            <a:prstGeom prst="rect">
              <a:avLst/>
            </a:prstGeom>
            <a:noFill/>
          </p:spPr>
          <p:txBody>
            <a:bodyPr wrap="none" rtlCol="0">
              <a:spAutoFit/>
            </a:bodyPr>
            <a:lstStyle/>
            <a:p>
              <a:pPr algn="ctr"/>
              <a:r>
                <a:rPr lang="zh-TW" altLang="en-US" sz="19900" dirty="0">
                  <a:solidFill>
                    <a:schemeClr val="bg1"/>
                  </a:solidFill>
                  <a:latin typeface="Yu Mincho Demibold" panose="02020600000000000000" pitchFamily="18" charset="-128"/>
                  <a:ea typeface="Yu Mincho Demibold" panose="02020600000000000000" pitchFamily="18" charset="-128"/>
                </a:rPr>
                <a:t>練習</a:t>
              </a:r>
              <a:endParaRPr lang="zh-CN" altLang="en-US" sz="19900" dirty="0">
                <a:solidFill>
                  <a:schemeClr val="bg1"/>
                </a:solidFill>
                <a:latin typeface="Yu Mincho Demibold" panose="02020600000000000000" pitchFamily="18" charset="-128"/>
                <a:ea typeface="Yu Mincho Demibold" panose="02020600000000000000" pitchFamily="18" charset="-128"/>
              </a:endParaRPr>
            </a:p>
          </p:txBody>
        </p:sp>
        <p:grpSp>
          <p:nvGrpSpPr>
            <p:cNvPr id="28" name="群組 27">
              <a:extLst>
                <a:ext uri="{FF2B5EF4-FFF2-40B4-BE49-F238E27FC236}">
                  <a16:creationId xmlns:a16="http://schemas.microsoft.com/office/drawing/2014/main" id="{7E2B38FB-C387-E3D1-69FD-10DD5EB09865}"/>
                </a:ext>
              </a:extLst>
            </p:cNvPr>
            <p:cNvGrpSpPr/>
            <p:nvPr/>
          </p:nvGrpSpPr>
          <p:grpSpPr>
            <a:xfrm>
              <a:off x="3424819" y="775744"/>
              <a:ext cx="2570110" cy="2915723"/>
              <a:chOff x="3424832" y="1678751"/>
              <a:chExt cx="2678107"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424832" y="5108176"/>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群組 28">
              <a:extLst>
                <a:ext uri="{FF2B5EF4-FFF2-40B4-BE49-F238E27FC236}">
                  <a16:creationId xmlns:a16="http://schemas.microsoft.com/office/drawing/2014/main" id="{6C5413F0-C9A9-BF7C-CB6F-1A8B8FEED64D}"/>
                </a:ext>
              </a:extLst>
            </p:cNvPr>
            <p:cNvGrpSpPr/>
            <p:nvPr/>
          </p:nvGrpSpPr>
          <p:grpSpPr>
            <a:xfrm flipH="1">
              <a:off x="5955822" y="775743"/>
              <a:ext cx="2570110" cy="2915723"/>
              <a:chOff x="3424832" y="1678751"/>
              <a:chExt cx="2678107"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grpSp>
      <p:grpSp>
        <p:nvGrpSpPr>
          <p:cNvPr id="3" name="群組 2"/>
          <p:cNvGrpSpPr/>
          <p:nvPr/>
        </p:nvGrpSpPr>
        <p:grpSpPr>
          <a:xfrm>
            <a:off x="2033689" y="4532902"/>
            <a:ext cx="8124623" cy="1442068"/>
            <a:chOff x="1975222" y="4533998"/>
            <a:chExt cx="8124623" cy="1442068"/>
          </a:xfrm>
        </p:grpSpPr>
        <p:pic>
          <p:nvPicPr>
            <p:cNvPr id="7" name="圖片 6" descr="一張含有 文字, 字型, 筆跡, 圖形 的圖片&#10;&#10;自動產生的描述">
              <a:hlinkClick r:id="rId3" action="ppaction://hlinksldjump"/>
              <a:extLst>
                <a:ext uri="{FF2B5EF4-FFF2-40B4-BE49-F238E27FC236}">
                  <a16:creationId xmlns:a16="http://schemas.microsoft.com/office/drawing/2014/main" id="{3F425E27-4800-613C-854E-1E3EB1209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4227" y="4533998"/>
              <a:ext cx="2045618" cy="1405578"/>
            </a:xfrm>
            <a:prstGeom prst="rect">
              <a:avLst/>
            </a:prstGeom>
          </p:spPr>
        </p:pic>
        <p:pic>
          <p:nvPicPr>
            <p:cNvPr id="4" name="圖片 3" descr="一張含有 文字, 字型, 圖形, 筆跡 的圖片&#10;&#10;自動產生的描述">
              <a:hlinkClick r:id="rId5" action="ppaction://hlinksldjump"/>
              <a:extLst>
                <a:ext uri="{FF2B5EF4-FFF2-40B4-BE49-F238E27FC236}">
                  <a16:creationId xmlns:a16="http://schemas.microsoft.com/office/drawing/2014/main" id="{BCF0414E-4700-7257-088C-881C3587D0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9684" y="4534000"/>
              <a:ext cx="2098720" cy="1442065"/>
            </a:xfrm>
            <a:prstGeom prst="rect">
              <a:avLst/>
            </a:prstGeom>
          </p:spPr>
        </p:pic>
        <p:pic>
          <p:nvPicPr>
            <p:cNvPr id="6" name="圖片 5" descr="一張含有 文字, 字型, 螢幕擷取畫面, 圖形 的圖片&#10;&#10;自動產生的描述">
              <a:hlinkClick r:id="rId7" action="ppaction://hlinksldjump"/>
              <a:extLst>
                <a:ext uri="{FF2B5EF4-FFF2-40B4-BE49-F238E27FC236}">
                  <a16:creationId xmlns:a16="http://schemas.microsoft.com/office/drawing/2014/main" id="{2F9958C3-CD9C-E3B9-43BD-0EA2E760A3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5222" y="4534000"/>
              <a:ext cx="2068640" cy="1442066"/>
            </a:xfrm>
            <a:prstGeom prst="rect">
              <a:avLst/>
            </a:prstGeom>
          </p:spPr>
        </p:pic>
      </p:grpSp>
    </p:spTree>
    <p:extLst>
      <p:ext uri="{BB962C8B-B14F-4D97-AF65-F5344CB8AC3E}">
        <p14:creationId xmlns:p14="http://schemas.microsoft.com/office/powerpoint/2010/main" val="4123226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41D597EC-8CC4-889B-C126-E8ADA3CCCA9E}"/>
              </a:ext>
            </a:extLst>
          </p:cNvPr>
          <p:cNvGrpSpPr/>
          <p:nvPr/>
        </p:nvGrpSpPr>
        <p:grpSpPr>
          <a:xfrm>
            <a:off x="0" y="0"/>
            <a:ext cx="12191999" cy="6858000"/>
            <a:chOff x="1353876" y="907364"/>
            <a:chExt cx="9484242" cy="5039832"/>
          </a:xfrm>
        </p:grpSpPr>
        <p:grpSp>
          <p:nvGrpSpPr>
            <p:cNvPr id="11" name="组合 1"/>
            <p:cNvGrpSpPr/>
            <p:nvPr/>
          </p:nvGrpSpPr>
          <p:grpSpPr>
            <a:xfrm flipH="1">
              <a:off x="1353876" y="907364"/>
              <a:ext cx="9484242" cy="5039832"/>
              <a:chOff x="1353879" y="909084"/>
              <a:chExt cx="9484242" cy="5039832"/>
            </a:xfrm>
          </p:grpSpPr>
          <p:sp>
            <p:nvSpPr>
              <p:cNvPr id="13" name="矩形 12"/>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zh-CN" altLang="en-US"/>
              </a:p>
            </p:txBody>
          </p:sp>
          <p:pic>
            <p:nvPicPr>
              <p:cNvPr id="1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12" name="矩形 11"/>
            <p:cNvSpPr/>
            <p:nvPr/>
          </p:nvSpPr>
          <p:spPr>
            <a:xfrm>
              <a:off x="1942214" y="1440711"/>
              <a:ext cx="8307571" cy="3976577"/>
            </a:xfrm>
            <a:prstGeom prst="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zh-CN" altLang="en-US"/>
            </a:p>
          </p:txBody>
        </p:sp>
      </p:grpSp>
      <p:sp>
        <p:nvSpPr>
          <p:cNvPr id="5" name="文字方塊 4">
            <a:extLst>
              <a:ext uri="{FF2B5EF4-FFF2-40B4-BE49-F238E27FC236}">
                <a16:creationId xmlns:a16="http://schemas.microsoft.com/office/drawing/2014/main" id="{2B3FA2AA-7EA5-B682-F78B-BDEBF98203CE}"/>
              </a:ext>
            </a:extLst>
          </p:cNvPr>
          <p:cNvSpPr txBox="1"/>
          <p:nvPr/>
        </p:nvSpPr>
        <p:spPr>
          <a:xfrm>
            <a:off x="4363362" y="876365"/>
            <a:ext cx="3262432" cy="1015663"/>
          </a:xfrm>
          <a:prstGeom prst="rect">
            <a:avLst/>
          </a:prstGeom>
          <a:noFill/>
        </p:spPr>
        <p:txBody>
          <a:bodyPr wrap="none" rtlCol="0">
            <a:spAutoFit/>
          </a:bodyPr>
          <a:lstStyle/>
          <a:p>
            <a:r>
              <a:rPr lang="zh-TW" altLang="en-US" sz="6000" dirty="0">
                <a:latin typeface="Yu Mincho Demibold" panose="02020600000000000000" pitchFamily="18" charset="-128"/>
                <a:ea typeface="Yu Mincho Demibold" panose="02020600000000000000" pitchFamily="18" charset="-128"/>
              </a:rPr>
              <a:t>出題原則</a:t>
            </a:r>
          </a:p>
        </p:txBody>
      </p:sp>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100" y="2042636"/>
            <a:ext cx="9998956" cy="3780858"/>
          </a:xfrm>
          <a:prstGeom prst="rect">
            <a:avLst/>
          </a:prstGeom>
        </p:spPr>
      </p:pic>
    </p:spTree>
    <p:extLst>
      <p:ext uri="{BB962C8B-B14F-4D97-AF65-F5344CB8AC3E}">
        <p14:creationId xmlns:p14="http://schemas.microsoft.com/office/powerpoint/2010/main" val="772405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 y="0"/>
            <a:ext cx="12191999" cy="6858000"/>
            <a:chOff x="1353879" y="909084"/>
            <a:chExt cx="9484242" cy="5039832"/>
          </a:xfrm>
        </p:grpSpPr>
        <p:sp>
          <p:nvSpPr>
            <p:cNvPr id="3" name="矩形 2"/>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9" name="矩形 8"/>
          <p:cNvSpPr/>
          <p:nvPr/>
        </p:nvSpPr>
        <p:spPr>
          <a:xfrm>
            <a:off x="133544" y="148472"/>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404331" y="388540"/>
            <a:ext cx="7196201" cy="553998"/>
          </a:xfrm>
          <a:prstGeom prst="rect">
            <a:avLst/>
          </a:prstGeom>
        </p:spPr>
        <p:txBody>
          <a:bodyPr wrap="none">
            <a:spAutoFit/>
          </a:bodyPr>
          <a:lstStyle/>
          <a:p>
            <a:r>
              <a:rPr lang="zh-TW" altLang="en-US" sz="3000" dirty="0">
                <a:ea typeface="標楷體" panose="03000509000000000000" pitchFamily="65" charset="-120"/>
                <a:cs typeface="Times New Roman" panose="02020603050405020304" pitchFamily="18" charset="0"/>
              </a:rPr>
              <a:t>✏ </a:t>
            </a:r>
            <a:r>
              <a:rPr lang="zh-TW" altLang="zh-TW" sz="3000" dirty="0">
                <a:ea typeface="標楷體" panose="03000509000000000000" pitchFamily="65" charset="-120"/>
                <a:cs typeface="Times New Roman" panose="02020603050405020304" pitchFamily="18" charset="0"/>
              </a:rPr>
              <a:t>選擇題：請根據題目選出正確的答案。</a:t>
            </a:r>
            <a:endParaRPr lang="zh-TW" altLang="en-US" sz="3000" dirty="0"/>
          </a:p>
        </p:txBody>
      </p:sp>
      <p:sp>
        <p:nvSpPr>
          <p:cNvPr id="10" name="矩形 9"/>
          <p:cNvSpPr/>
          <p:nvPr/>
        </p:nvSpPr>
        <p:spPr>
          <a:xfrm>
            <a:off x="404331" y="1182606"/>
            <a:ext cx="11383331" cy="5397760"/>
          </a:xfrm>
          <a:prstGeom prst="rect">
            <a:avLst/>
          </a:prstGeom>
        </p:spPr>
        <p:txBody>
          <a:bodyPr wrap="square">
            <a:spAutoFit/>
          </a:bodyPr>
          <a:lstStyle/>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這趟旅行需要</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六個小時的飛行時間。</a:t>
            </a:r>
          </a:p>
          <a:p>
            <a:pPr>
              <a:lnSpc>
                <a:spcPct val="107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有關</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(B) </a:t>
            </a:r>
            <a:r>
              <a:rPr lang="zh-TW"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將近</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(C)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直到</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(D)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至今</a:t>
            </a:r>
          </a:p>
          <a:p>
            <a:pPr>
              <a:lnSpc>
                <a:spcPct val="107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2.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這件事情我</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想不到解決辦法，你可以給我兩天的時間思考嗎？</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當時</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(B)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平時</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(C) </a:t>
            </a:r>
            <a:r>
              <a:rPr lang="zh-TW"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暫時</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(D)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同時</a:t>
            </a:r>
          </a:p>
          <a:p>
            <a:pPr>
              <a:lnSpc>
                <a:spcPct val="107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3.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我在安平古堡周圍的</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吃了一碗炒米粉。</a:t>
            </a:r>
          </a:p>
          <a:p>
            <a:pPr>
              <a:lnSpc>
                <a:spcPct val="107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超商</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(B)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小吃</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(C) </a:t>
            </a:r>
            <a:r>
              <a:rPr lang="zh-TW"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攤販</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(D)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櫃台</a:t>
            </a:r>
          </a:p>
          <a:p>
            <a:pPr>
              <a:lnSpc>
                <a:spcPct val="107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4.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我們今晚先收拾好行李，明天就能早點</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去參觀古蹟。</a:t>
            </a:r>
          </a:p>
          <a:p>
            <a:pPr>
              <a:lnSpc>
                <a:spcPct val="107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領先</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(B)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流浪</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(C)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準備</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(D) </a:t>
            </a:r>
            <a:r>
              <a:rPr lang="zh-TW"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出發</a:t>
            </a:r>
          </a:p>
          <a:p>
            <a:pPr>
              <a:lnSpc>
                <a:spcPct val="107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5.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家裡的洗衣機</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總是發出奇怪的聲音，但</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已經修好了。</a:t>
            </a:r>
          </a:p>
          <a:p>
            <a:pPr>
              <a:lnSpc>
                <a:spcPct val="107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隨時</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之後</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(B) </a:t>
            </a:r>
            <a:r>
              <a:rPr lang="zh-TW"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之前</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t>
            </a:r>
            <a:r>
              <a:rPr lang="zh-TW"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目前</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(C)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目前</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之後</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(D)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之前</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隨時</a:t>
            </a:r>
          </a:p>
        </p:txBody>
      </p:sp>
    </p:spTree>
    <p:extLst>
      <p:ext uri="{BB962C8B-B14F-4D97-AF65-F5344CB8AC3E}">
        <p14:creationId xmlns:p14="http://schemas.microsoft.com/office/powerpoint/2010/main" val="377343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
          <p:cNvGrpSpPr/>
          <p:nvPr/>
        </p:nvGrpSpPr>
        <p:grpSpPr>
          <a:xfrm flipH="1">
            <a:off x="1" y="0"/>
            <a:ext cx="12191999" cy="6858000"/>
            <a:chOff x="1353879" y="909084"/>
            <a:chExt cx="9484242" cy="5039832"/>
          </a:xfrm>
        </p:grpSpPr>
        <p:sp>
          <p:nvSpPr>
            <p:cNvPr id="11" name="矩形 10"/>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13" name="矩形 12"/>
          <p:cNvSpPr/>
          <p:nvPr/>
        </p:nvSpPr>
        <p:spPr>
          <a:xfrm>
            <a:off x="133544" y="148472"/>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434690" y="218448"/>
            <a:ext cx="11322613" cy="6612451"/>
          </a:xfrm>
          <a:prstGeom prst="rect">
            <a:avLst/>
          </a:prstGeom>
        </p:spPr>
        <p:txBody>
          <a:bodyPr wrap="square">
            <a:spAutoFit/>
          </a:bodyPr>
          <a:lstStyle/>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6.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這趟旅行</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很有意思，我也要一起加入！</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聞起來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說起來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聽起來</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想起來</a:t>
            </a:r>
          </a:p>
          <a:p>
            <a:pPr>
              <a:lnSpc>
                <a:spcPct val="107000"/>
              </a:lnSpc>
              <a:spcAft>
                <a:spcPts val="0"/>
              </a:spcAft>
            </a:pPr>
            <a:r>
              <a:rPr lang="en-US" altLang="zh-TW" sz="8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7.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如果你去台南旅行，就</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去參觀當地最知名的古蹟。</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不能不</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不想不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想不想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能不能</a:t>
            </a:r>
          </a:p>
          <a:p>
            <a:pPr>
              <a:lnSpc>
                <a:spcPct val="107000"/>
              </a:lnSpc>
              <a:spcAft>
                <a:spcPts val="0"/>
              </a:spcAft>
            </a:pPr>
            <a:r>
              <a:rPr lang="en-US" altLang="zh-TW" sz="8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8.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最近的電視節目都</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有什麼好看的 </a:t>
            </a:r>
          </a:p>
          <a:p>
            <a:pPr>
              <a:lnSpc>
                <a:spcPct val="107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有什麼好玩的</a:t>
            </a:r>
          </a:p>
          <a:p>
            <a:pPr>
              <a:lnSpc>
                <a:spcPct val="107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沒有什麼好看的</a:t>
            </a:r>
          </a:p>
          <a:p>
            <a:pPr>
              <a:lnSpc>
                <a:spcPct val="107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沒有什麼好玩的</a:t>
            </a:r>
          </a:p>
          <a:p>
            <a:pPr>
              <a:lnSpc>
                <a:spcPct val="107000"/>
              </a:lnSpc>
              <a:spcAft>
                <a:spcPts val="0"/>
              </a:spcAft>
            </a:pPr>
            <a:r>
              <a:rPr lang="en-US" altLang="zh-TW" sz="8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9. 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夢想，每個人都有不同的人生追求。</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來到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說到</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說了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來了</a:t>
            </a:r>
          </a:p>
          <a:p>
            <a:pPr>
              <a:lnSpc>
                <a:spcPct val="107000"/>
              </a:lnSpc>
              <a:spcAft>
                <a:spcPts val="0"/>
              </a:spcAft>
            </a:pPr>
            <a:r>
              <a:rPr lang="en-US" altLang="zh-TW" sz="8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10.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安平古堡</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周圍</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有炒米粉，還有牛肉湯。</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 x/</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不只</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不只</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/x      (C) x/</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不管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不管</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/x</a:t>
            </a:r>
          </a:p>
        </p:txBody>
      </p:sp>
    </p:spTree>
    <p:extLst>
      <p:ext uri="{BB962C8B-B14F-4D97-AF65-F5344CB8AC3E}">
        <p14:creationId xmlns:p14="http://schemas.microsoft.com/office/powerpoint/2010/main" val="83803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平行四边形 19"/>
          <p:cNvSpPr/>
          <p:nvPr/>
        </p:nvSpPr>
        <p:spPr>
          <a:xfrm>
            <a:off x="0" y="2676363"/>
            <a:ext cx="12192000" cy="1586470"/>
          </a:xfrm>
          <a:prstGeom prst="parallelogram">
            <a:avLst>
              <a:gd name="adj" fmla="val 0"/>
            </a:avLst>
          </a:prstGeom>
          <a:blipFill rotWithShape="1">
            <a:blip r:embed="rId3"/>
            <a:stretch>
              <a:fillRect l="-5000" t="-39000" r="-6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6" name="群組 5">
            <a:extLst>
              <a:ext uri="{FF2B5EF4-FFF2-40B4-BE49-F238E27FC236}">
                <a16:creationId xmlns:a16="http://schemas.microsoft.com/office/drawing/2014/main" id="{54AA247C-9146-1EC4-431E-7534A1E35118}"/>
              </a:ext>
            </a:extLst>
          </p:cNvPr>
          <p:cNvGrpSpPr/>
          <p:nvPr/>
        </p:nvGrpSpPr>
        <p:grpSpPr>
          <a:xfrm>
            <a:off x="1057274" y="306727"/>
            <a:ext cx="10077451" cy="5908644"/>
            <a:chOff x="848646" y="187356"/>
            <a:chExt cx="10077451" cy="5908644"/>
          </a:xfrm>
        </p:grpSpPr>
        <p:sp>
          <p:nvSpPr>
            <p:cNvPr id="2" name="矩形 1"/>
            <p:cNvSpPr/>
            <p:nvPr/>
          </p:nvSpPr>
          <p:spPr>
            <a:xfrm>
              <a:off x="848646" y="762000"/>
              <a:ext cx="10077451" cy="5334000"/>
            </a:xfrm>
            <a:prstGeom prst="rect">
              <a:avLst/>
            </a:prstGeom>
            <a:solidFill>
              <a:schemeClr val="bg1"/>
            </a:solid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平行四边形 17"/>
            <p:cNvSpPr/>
            <p:nvPr/>
          </p:nvSpPr>
          <p:spPr>
            <a:xfrm>
              <a:off x="1127448" y="499853"/>
              <a:ext cx="1656184" cy="576064"/>
            </a:xfrm>
            <a:prstGeom prst="parallelogram">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文本框 5">
              <a:extLst>
                <a:ext uri="{FF2B5EF4-FFF2-40B4-BE49-F238E27FC236}">
                  <a16:creationId xmlns:a16="http://schemas.microsoft.com/office/drawing/2014/main" id="{8B450F3A-4051-8FD3-A8DC-7C4D422C0BCA}"/>
                </a:ext>
              </a:extLst>
            </p:cNvPr>
            <p:cNvSpPr txBox="1"/>
            <p:nvPr/>
          </p:nvSpPr>
          <p:spPr>
            <a:xfrm>
              <a:off x="4072772" y="187356"/>
              <a:ext cx="3570208" cy="1107996"/>
            </a:xfrm>
            <a:prstGeom prst="rect">
              <a:avLst/>
            </a:prstGeom>
            <a:solidFill>
              <a:srgbClr val="FFFFFF"/>
            </a:solidFill>
          </p:spPr>
          <p:txBody>
            <a:bodyPr wrap="none" rtlCol="0">
              <a:spAutoFit/>
            </a:bodyPr>
            <a:lstStyle/>
            <a:p>
              <a:pPr algn="ctr"/>
              <a:r>
                <a:rPr lang="zh-TW" altLang="en-US" sz="6600" dirty="0">
                  <a:solidFill>
                    <a:srgbClr val="292929"/>
                  </a:solidFill>
                  <a:latin typeface="Yu Mincho Demibold" panose="02020600000000000000" pitchFamily="18" charset="-128"/>
                  <a:ea typeface="Yu Mincho Demibold" panose="02020600000000000000" pitchFamily="18" charset="-128"/>
                </a:rPr>
                <a:t>教學目標</a:t>
              </a:r>
              <a:endParaRPr lang="zh-CN" altLang="en-US" sz="6600" dirty="0">
                <a:solidFill>
                  <a:srgbClr val="292929"/>
                </a:solidFill>
                <a:latin typeface="Yu Mincho Demibold" panose="02020600000000000000" pitchFamily="18" charset="-128"/>
                <a:ea typeface="Yu Mincho Demibold" panose="02020600000000000000" pitchFamily="18" charset="-128"/>
              </a:endParaRPr>
            </a:p>
          </p:txBody>
        </p:sp>
        <p:sp>
          <p:nvSpPr>
            <p:cNvPr id="5" name="矩形 4">
              <a:extLst>
                <a:ext uri="{FF2B5EF4-FFF2-40B4-BE49-F238E27FC236}">
                  <a16:creationId xmlns:a16="http://schemas.microsoft.com/office/drawing/2014/main" id="{2846E99F-114F-09BB-4F8D-EDF265301234}"/>
                </a:ext>
              </a:extLst>
            </p:cNvPr>
            <p:cNvSpPr/>
            <p:nvPr/>
          </p:nvSpPr>
          <p:spPr>
            <a:xfrm>
              <a:off x="2317965" y="1295352"/>
              <a:ext cx="8065207" cy="3879845"/>
            </a:xfrm>
            <a:prstGeom prst="rect">
              <a:avLst/>
            </a:prstGeom>
          </p:spPr>
          <p:txBody>
            <a:bodyPr vert="horz" wrap="square">
              <a:spAutoFit/>
            </a:bodyPr>
            <a:lstStyle/>
            <a:p>
              <a:pPr marL="457200" marR="0" lvl="0" indent="-457200" defTabSz="457200" rtl="0" eaLnBrk="1" fontAlgn="auto" latinLnBrk="0" hangingPunct="1">
                <a:lnSpc>
                  <a:spcPct val="200000"/>
                </a:lnSpc>
                <a:spcBef>
                  <a:spcPts val="0"/>
                </a:spcBef>
                <a:spcAft>
                  <a:spcPts val="0"/>
                </a:spcAft>
                <a:buClrTx/>
                <a:buSzTx/>
                <a:buFont typeface="Arial" panose="020B0604020202020204" pitchFamily="34" charset="0"/>
                <a:buChar char="•"/>
                <a:defRPr/>
              </a:pPr>
              <a:r>
                <a:rPr lang="zh-TW" altLang="en-US" sz="3200" dirty="0">
                  <a:solidFill>
                    <a:srgbClr val="7E3F28"/>
                  </a:solidFill>
                  <a:latin typeface="微軟正黑體" panose="020B0604030504040204" pitchFamily="34" charset="-120"/>
                  <a:ea typeface="微軟正黑體" panose="020B0604030504040204" pitchFamily="34" charset="-120"/>
                </a:rPr>
                <a:t>能用華語表達旅遊的計畫。</a:t>
              </a:r>
              <a:endParaRPr lang="en-US" altLang="zh-TW" sz="3200" dirty="0">
                <a:solidFill>
                  <a:srgbClr val="7E3F28"/>
                </a:solidFill>
                <a:latin typeface="微軟正黑體" panose="020B0604030504040204" pitchFamily="34" charset="-120"/>
                <a:ea typeface="微軟正黑體" panose="020B0604030504040204" pitchFamily="34" charset="-120"/>
              </a:endParaRPr>
            </a:p>
            <a:p>
              <a:pPr marL="457200" marR="0" lvl="0" indent="-457200" defTabSz="457200" rtl="0" eaLnBrk="1" fontAlgn="auto" latinLnBrk="0" hangingPunct="1">
                <a:lnSpc>
                  <a:spcPct val="200000"/>
                </a:lnSpc>
                <a:spcBef>
                  <a:spcPts val="0"/>
                </a:spcBef>
                <a:spcAft>
                  <a:spcPts val="0"/>
                </a:spcAft>
                <a:buClrTx/>
                <a:buSzTx/>
                <a:buFont typeface="Arial" panose="020B0604020202020204" pitchFamily="34" charset="0"/>
                <a:buChar char="•"/>
                <a:defRPr/>
              </a:pPr>
              <a:r>
                <a:rPr lang="zh-TW" altLang="en-US" sz="3200" dirty="0">
                  <a:solidFill>
                    <a:srgbClr val="7E3F28"/>
                  </a:solidFill>
                  <a:latin typeface="微軟正黑體" panose="020B0604030504040204" pitchFamily="34" charset="-120"/>
                  <a:ea typeface="微軟正黑體" panose="020B0604030504040204" pitchFamily="34" charset="-120"/>
                </a:rPr>
                <a:t>能簡短介紹臺灣古蹟。</a:t>
              </a:r>
              <a:endParaRPr lang="en-US" altLang="zh-TW" sz="3200" dirty="0">
                <a:solidFill>
                  <a:srgbClr val="7E3F28"/>
                </a:solidFill>
                <a:latin typeface="微軟正黑體" panose="020B0604030504040204" pitchFamily="34" charset="-120"/>
                <a:ea typeface="微軟正黑體" panose="020B0604030504040204" pitchFamily="34" charset="-120"/>
              </a:endParaRPr>
            </a:p>
            <a:p>
              <a:pPr marL="457200" marR="0" lvl="0" indent="-457200" defTabSz="457200" rtl="0" eaLnBrk="1" fontAlgn="auto" latinLnBrk="0" hangingPunct="1">
                <a:lnSpc>
                  <a:spcPct val="200000"/>
                </a:lnSpc>
                <a:spcBef>
                  <a:spcPts val="0"/>
                </a:spcBef>
                <a:spcAft>
                  <a:spcPts val="0"/>
                </a:spcAft>
                <a:buClrTx/>
                <a:buSzTx/>
                <a:buFont typeface="Arial" panose="020B0604020202020204" pitchFamily="34" charset="0"/>
                <a:buChar char="•"/>
                <a:defRPr/>
              </a:pPr>
              <a:r>
                <a:rPr lang="zh-TW" altLang="en-US" sz="3200" dirty="0">
                  <a:solidFill>
                    <a:srgbClr val="7E3F28"/>
                  </a:solidFill>
                  <a:latin typeface="微軟正黑體" panose="020B0604030504040204" pitchFamily="34" charset="-120"/>
                  <a:ea typeface="微軟正黑體" panose="020B0604030504040204" pitchFamily="34" charset="-120"/>
                </a:rPr>
                <a:t>能認識臺灣古蹟周邊的觀光資源。</a:t>
              </a:r>
              <a:endParaRPr lang="en-US" altLang="zh-TW" sz="3200" dirty="0">
                <a:solidFill>
                  <a:srgbClr val="7E3F28"/>
                </a:solidFill>
                <a:latin typeface="微軟正黑體" panose="020B0604030504040204" pitchFamily="34" charset="-120"/>
                <a:ea typeface="微軟正黑體" panose="020B0604030504040204" pitchFamily="34" charset="-120"/>
              </a:endParaRPr>
            </a:p>
            <a:p>
              <a:pPr marL="457200" indent="-457200" defTabSz="457200">
                <a:lnSpc>
                  <a:spcPct val="200000"/>
                </a:lnSpc>
                <a:buFont typeface="Arial" panose="020B0604020202020204" pitchFamily="34" charset="0"/>
                <a:buChar char="•"/>
                <a:defRPr/>
              </a:pPr>
              <a:r>
                <a:rPr lang="zh-TW" altLang="en-US" sz="3200" dirty="0">
                  <a:solidFill>
                    <a:srgbClr val="7E3F28"/>
                  </a:solidFill>
                  <a:latin typeface="微軟正黑體" panose="020B0604030504040204" pitchFamily="34" charset="-120"/>
                  <a:ea typeface="微軟正黑體" panose="020B0604030504040204" pitchFamily="34" charset="-120"/>
                </a:rPr>
                <a:t>能討論及欣賞臺灣古蹟的歷史與文化價值。</a:t>
              </a:r>
              <a:endParaRPr lang="en-US" altLang="zh-TW" sz="3200" dirty="0">
                <a:solidFill>
                  <a:srgbClr val="7E3F28"/>
                </a:solidFill>
                <a:latin typeface="微軟正黑體" panose="020B0604030504040204" pitchFamily="34" charset="-120"/>
                <a:ea typeface="微軟正黑體" panose="020B0604030504040204" pitchFamily="34" charset="-120"/>
              </a:endParaRPr>
            </a:p>
          </p:txBody>
        </p:sp>
      </p:grpSp>
      <p:pic>
        <p:nvPicPr>
          <p:cNvPr id="3" name="图片 3">
            <a:extLst>
              <a:ext uri="{FF2B5EF4-FFF2-40B4-BE49-F238E27FC236}">
                <a16:creationId xmlns:a16="http://schemas.microsoft.com/office/drawing/2014/main" id="{8965380C-DB3A-A92B-D692-C9403FFA7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4204014"/>
            <a:ext cx="2692766" cy="2676903"/>
          </a:xfrm>
          <a:prstGeom prst="rect">
            <a:avLst/>
          </a:prstGeom>
        </p:spPr>
      </p:pic>
    </p:spTree>
    <p:extLst>
      <p:ext uri="{BB962C8B-B14F-4D97-AF65-F5344CB8AC3E}">
        <p14:creationId xmlns:p14="http://schemas.microsoft.com/office/powerpoint/2010/main" val="246534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 y="0"/>
            <a:ext cx="12191999" cy="6858000"/>
            <a:chOff x="1" y="0"/>
            <a:chExt cx="12191999" cy="6858000"/>
          </a:xfrm>
        </p:grpSpPr>
        <p:grpSp>
          <p:nvGrpSpPr>
            <p:cNvPr id="10" name="组合 1"/>
            <p:cNvGrpSpPr/>
            <p:nvPr/>
          </p:nvGrpSpPr>
          <p:grpSpPr>
            <a:xfrm flipH="1">
              <a:off x="1" y="0"/>
              <a:ext cx="12191999" cy="6858000"/>
              <a:chOff x="1353879" y="909084"/>
              <a:chExt cx="9484242" cy="5039832"/>
            </a:xfrm>
          </p:grpSpPr>
          <p:sp>
            <p:nvSpPr>
              <p:cNvPr id="11" name="矩形 10"/>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13" name="矩形 12"/>
            <p:cNvSpPr/>
            <p:nvPr/>
          </p:nvSpPr>
          <p:spPr>
            <a:xfrm>
              <a:off x="133544" y="148472"/>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4" name="矩形 13"/>
          <p:cNvSpPr/>
          <p:nvPr/>
        </p:nvSpPr>
        <p:spPr>
          <a:xfrm>
            <a:off x="404331" y="388540"/>
            <a:ext cx="8735084" cy="553998"/>
          </a:xfrm>
          <a:prstGeom prst="rect">
            <a:avLst/>
          </a:prstGeom>
        </p:spPr>
        <p:txBody>
          <a:bodyPr wrap="none">
            <a:spAutoFit/>
          </a:bodyPr>
          <a:lstStyle/>
          <a:p>
            <a:r>
              <a:rPr lang="zh-TW" altLang="en-US" sz="3000" dirty="0">
                <a:ea typeface="標楷體" panose="03000509000000000000" pitchFamily="65" charset="-120"/>
                <a:cs typeface="Times New Roman" panose="02020603050405020304" pitchFamily="18" charset="0"/>
              </a:rPr>
              <a:t>✏ 填空</a:t>
            </a:r>
            <a:r>
              <a:rPr lang="zh-TW" altLang="zh-TW" sz="3000" dirty="0">
                <a:ea typeface="標楷體" panose="03000509000000000000" pitchFamily="65" charset="-120"/>
                <a:cs typeface="Times New Roman" panose="02020603050405020304" pitchFamily="18" charset="0"/>
              </a:rPr>
              <a:t>題：</a:t>
            </a:r>
            <a:r>
              <a:rPr lang="zh-TW" altLang="en-US" sz="3000" dirty="0">
                <a:ea typeface="標楷體" panose="03000509000000000000" pitchFamily="65" charset="-120"/>
                <a:cs typeface="Times New Roman" panose="02020603050405020304" pitchFamily="18" charset="0"/>
              </a:rPr>
              <a:t>請選出合適的生詞填入以下的文章中。</a:t>
            </a:r>
            <a:endParaRPr lang="zh-TW" altLang="en-US" sz="3000" dirty="0"/>
          </a:p>
        </p:txBody>
      </p:sp>
      <p:sp>
        <p:nvSpPr>
          <p:cNvPr id="15" name="矩形 14"/>
          <p:cNvSpPr/>
          <p:nvPr/>
        </p:nvSpPr>
        <p:spPr>
          <a:xfrm>
            <a:off x="636696" y="2307596"/>
            <a:ext cx="10918602" cy="4325479"/>
          </a:xfrm>
          <a:prstGeom prst="rect">
            <a:avLst/>
          </a:prstGeom>
        </p:spPr>
        <p:txBody>
          <a:bodyPr wrap="square">
            <a:spAutoFit/>
          </a:bodyPr>
          <a:lstStyle/>
          <a:p>
            <a:pPr>
              <a:lnSpc>
                <a:spcPct val="110000"/>
              </a:lnSpc>
            </a:pPr>
            <a:r>
              <a:rPr lang="zh-TW" altLang="en-US" sz="2800" dirty="0">
                <a:latin typeface="標楷體" panose="03000509000000000000" pitchFamily="65" charset="-120"/>
                <a:ea typeface="標楷體" panose="03000509000000000000" pitchFamily="65" charset="-120"/>
              </a:rPr>
              <a:t>　　</a:t>
            </a:r>
            <a:r>
              <a:rPr lang="zh-TW" altLang="zh-TW" sz="2800" dirty="0">
                <a:latin typeface="標楷體" panose="03000509000000000000" pitchFamily="65" charset="-120"/>
                <a:ea typeface="標楷體" panose="03000509000000000000" pitchFamily="65" charset="-120"/>
              </a:rPr>
              <a:t>現代都市的繁榮與熱鬧，時常使人們遺忘了歷史走過的痕跡。</a:t>
            </a:r>
            <a:endParaRPr lang="en-US" altLang="zh-TW" sz="2800" dirty="0">
              <a:latin typeface="標楷體" panose="03000509000000000000" pitchFamily="65" charset="-120"/>
              <a:ea typeface="標楷體" panose="03000509000000000000" pitchFamily="65" charset="-120"/>
            </a:endParaRPr>
          </a:p>
          <a:p>
            <a:pPr>
              <a:lnSpc>
                <a:spcPct val="110000"/>
              </a:lnSpc>
            </a:pPr>
            <a:r>
              <a:rPr lang="en-US" altLang="zh-TW" sz="2800" u="sng" dirty="0">
                <a:latin typeface="標楷體" panose="03000509000000000000" pitchFamily="65" charset="-120"/>
                <a:ea typeface="標楷體" panose="03000509000000000000" pitchFamily="65" charset="-120"/>
              </a:rPr>
              <a:t>   1   </a:t>
            </a:r>
            <a:r>
              <a:rPr lang="zh-TW" altLang="zh-TW" sz="2800" dirty="0">
                <a:latin typeface="標楷體" panose="03000509000000000000" pitchFamily="65" charset="-120"/>
                <a:ea typeface="標楷體" panose="03000509000000000000" pitchFamily="65" charset="-120"/>
              </a:rPr>
              <a:t>歷史，在這座大城市的一角，有一間</a:t>
            </a:r>
            <a:r>
              <a:rPr lang="en-US" altLang="zh-TW" sz="2800" u="sng" dirty="0">
                <a:latin typeface="標楷體" panose="03000509000000000000" pitchFamily="65" charset="-120"/>
                <a:ea typeface="標楷體" panose="03000509000000000000" pitchFamily="65" charset="-120"/>
              </a:rPr>
              <a:t>   2   </a:t>
            </a:r>
            <a:r>
              <a:rPr lang="zh-TW" altLang="zh-TW" sz="2800" dirty="0">
                <a:latin typeface="標楷體" panose="03000509000000000000" pitchFamily="65" charset="-120"/>
                <a:ea typeface="標楷體" panose="03000509000000000000" pitchFamily="65" charset="-120"/>
              </a:rPr>
              <a:t>的歷史博物館，這間博物館</a:t>
            </a:r>
            <a:r>
              <a:rPr lang="en-US" altLang="zh-TW" sz="2800" u="sng" dirty="0">
                <a:latin typeface="標楷體" panose="03000509000000000000" pitchFamily="65" charset="-120"/>
                <a:ea typeface="標楷體" panose="03000509000000000000" pitchFamily="65" charset="-120"/>
              </a:rPr>
              <a:t>   3   </a:t>
            </a:r>
            <a:r>
              <a:rPr lang="zh-TW" altLang="zh-TW" sz="2800" dirty="0">
                <a:latin typeface="標楷體" panose="03000509000000000000" pitchFamily="65" charset="-120"/>
                <a:ea typeface="標楷體" panose="03000509000000000000" pitchFamily="65" charset="-120"/>
              </a:rPr>
              <a:t>了豐富的文化和歷史資訊，建立的目的是期望能夠</a:t>
            </a:r>
            <a:r>
              <a:rPr lang="en-US" altLang="zh-TW" sz="2800" u="sng" dirty="0">
                <a:latin typeface="標楷體" panose="03000509000000000000" pitchFamily="65" charset="-120"/>
                <a:ea typeface="標楷體" panose="03000509000000000000" pitchFamily="65" charset="-120"/>
              </a:rPr>
              <a:t>   4   </a:t>
            </a:r>
            <a:r>
              <a:rPr lang="zh-TW" altLang="zh-TW" sz="2800" dirty="0">
                <a:latin typeface="標楷體" panose="03000509000000000000" pitchFamily="65" charset="-120"/>
                <a:ea typeface="標楷體" panose="03000509000000000000" pitchFamily="65" charset="-120"/>
              </a:rPr>
              <a:t>更多的歷史知識帶給大眾。在博物館內，人們會看到各式各樣經過歲月保存下來的物品，並參觀各種展覽，親身體驗過去的時光，讓人們在熱鬧的城市中感受歷史的厚重。透過實際</a:t>
            </a:r>
            <a:r>
              <a:rPr lang="en-US" altLang="zh-TW" sz="2800" u="sng" dirty="0">
                <a:latin typeface="標楷體" panose="03000509000000000000" pitchFamily="65" charset="-120"/>
                <a:ea typeface="標楷體" panose="03000509000000000000" pitchFamily="65" charset="-120"/>
              </a:rPr>
              <a:t>   5   </a:t>
            </a:r>
            <a:r>
              <a:rPr lang="zh-TW" altLang="zh-TW" sz="2800" dirty="0">
                <a:latin typeface="標楷體" panose="03000509000000000000" pitchFamily="65" charset="-120"/>
                <a:ea typeface="標楷體" panose="03000509000000000000" pitchFamily="65" charset="-120"/>
              </a:rPr>
              <a:t>，人們不只能夠親身體會歷史事件的背景和價值，也可以更好地理解從前只在課本上學習過的知識。不可否認地，這間歷史博物館將會為人們帶來一趟有趣的歷史之旅。</a:t>
            </a:r>
          </a:p>
        </p:txBody>
      </p:sp>
      <p:graphicFrame>
        <p:nvGraphicFramePr>
          <p:cNvPr id="3" name="表格 2"/>
          <p:cNvGraphicFramePr>
            <a:graphicFrameLocks noGrp="1"/>
          </p:cNvGraphicFramePr>
          <p:nvPr/>
        </p:nvGraphicFramePr>
        <p:xfrm>
          <a:off x="580136" y="1128905"/>
          <a:ext cx="11031722" cy="919570"/>
        </p:xfrm>
        <a:graphic>
          <a:graphicData uri="http://schemas.openxmlformats.org/drawingml/2006/table">
            <a:tbl>
              <a:tblPr firstRow="1" firstCol="1" bandRow="1"/>
              <a:tblGrid>
                <a:gridCol w="2206078">
                  <a:extLst>
                    <a:ext uri="{9D8B030D-6E8A-4147-A177-3AD203B41FA5}">
                      <a16:colId xmlns:a16="http://schemas.microsoft.com/office/drawing/2014/main" val="2533241404"/>
                    </a:ext>
                  </a:extLst>
                </a:gridCol>
                <a:gridCol w="2206078">
                  <a:extLst>
                    <a:ext uri="{9D8B030D-6E8A-4147-A177-3AD203B41FA5}">
                      <a16:colId xmlns:a16="http://schemas.microsoft.com/office/drawing/2014/main" val="763325711"/>
                    </a:ext>
                  </a:extLst>
                </a:gridCol>
                <a:gridCol w="2206078">
                  <a:extLst>
                    <a:ext uri="{9D8B030D-6E8A-4147-A177-3AD203B41FA5}">
                      <a16:colId xmlns:a16="http://schemas.microsoft.com/office/drawing/2014/main" val="2880740242"/>
                    </a:ext>
                  </a:extLst>
                </a:gridCol>
                <a:gridCol w="2206078">
                  <a:extLst>
                    <a:ext uri="{9D8B030D-6E8A-4147-A177-3AD203B41FA5}">
                      <a16:colId xmlns:a16="http://schemas.microsoft.com/office/drawing/2014/main" val="3307944840"/>
                    </a:ext>
                  </a:extLst>
                </a:gridCol>
                <a:gridCol w="2207410">
                  <a:extLst>
                    <a:ext uri="{9D8B030D-6E8A-4147-A177-3AD203B41FA5}">
                      <a16:colId xmlns:a16="http://schemas.microsoft.com/office/drawing/2014/main" val="3736029577"/>
                    </a:ext>
                  </a:extLst>
                </a:gridCol>
              </a:tblGrid>
              <a:tr h="459785">
                <a:tc>
                  <a:txBody>
                    <a:bodyPr/>
                    <a:lstStyle/>
                    <a:p>
                      <a:pPr algn="just">
                        <a:spcAft>
                          <a:spcPts val="0"/>
                        </a:spcAft>
                      </a:pPr>
                      <a:r>
                        <a:rPr lang="en-US" sz="2800" kern="100">
                          <a:effectLst/>
                          <a:latin typeface="標楷體" panose="03000509000000000000" pitchFamily="65" charset="-120"/>
                          <a:ea typeface="新細明體" panose="02020500000000000000" pitchFamily="18" charset="-120"/>
                          <a:cs typeface="Times New Roman" panose="02020603050405020304" pitchFamily="18" charset="0"/>
                        </a:rPr>
                        <a:t>(A) </a:t>
                      </a:r>
                      <a:r>
                        <a:rPr lang="zh-TW" sz="2800" kern="100">
                          <a:effectLst/>
                          <a:latin typeface="Calibri" panose="020F0502020204030204" pitchFamily="34" charset="0"/>
                          <a:ea typeface="標楷體" panose="03000509000000000000" pitchFamily="65" charset="-120"/>
                          <a:cs typeface="Times New Roman" panose="02020603050405020304" pitchFamily="18" charset="0"/>
                        </a:rPr>
                        <a:t>知名</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(B)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參觀</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a:effectLst/>
                          <a:latin typeface="標楷體" panose="03000509000000000000" pitchFamily="65" charset="-120"/>
                          <a:ea typeface="新細明體" panose="02020500000000000000" pitchFamily="18" charset="-120"/>
                          <a:cs typeface="Times New Roman" panose="02020603050405020304" pitchFamily="18" charset="0"/>
                        </a:rPr>
                        <a:t>(C) </a:t>
                      </a:r>
                      <a:r>
                        <a:rPr lang="zh-TW" sz="2800" kern="100">
                          <a:effectLst/>
                          <a:latin typeface="Calibri" panose="020F0502020204030204" pitchFamily="34" charset="0"/>
                          <a:ea typeface="標楷體" panose="03000509000000000000" pitchFamily="65" charset="-120"/>
                          <a:cs typeface="Times New Roman" panose="02020603050405020304" pitchFamily="18" charset="0"/>
                        </a:rPr>
                        <a:t>令</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(D) </a:t>
                      </a:r>
                      <a:r>
                        <a:rPr lang="zh-TW" sz="2800" kern="100" dirty="0">
                          <a:effectLst/>
                          <a:latin typeface="Calibri" panose="020F0502020204030204" pitchFamily="34" charset="0"/>
                          <a:ea typeface="標楷體" panose="03000509000000000000" pitchFamily="65" charset="-120"/>
                          <a:cs typeface="Times New Roman" panose="02020603050405020304" pitchFamily="18" charset="0"/>
                        </a:rPr>
                        <a:t>將</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a:effectLst/>
                          <a:latin typeface="標楷體" panose="03000509000000000000" pitchFamily="65" charset="-120"/>
                          <a:ea typeface="新細明體" panose="02020500000000000000" pitchFamily="18" charset="-120"/>
                          <a:cs typeface="Times New Roman" panose="02020603050405020304" pitchFamily="18" charset="0"/>
                        </a:rPr>
                        <a:t>(E) </a:t>
                      </a:r>
                      <a:r>
                        <a:rPr lang="zh-TW" sz="2800" kern="100">
                          <a:effectLst/>
                          <a:latin typeface="Calibri" panose="020F0502020204030204" pitchFamily="34" charset="0"/>
                          <a:ea typeface="標楷體" panose="03000509000000000000" pitchFamily="65" charset="-120"/>
                          <a:cs typeface="Times New Roman" panose="02020603050405020304" pitchFamily="18" charset="0"/>
                        </a:rPr>
                        <a:t>豐富</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933922"/>
                  </a:ext>
                </a:extLst>
              </a:tr>
              <a:tr h="459785">
                <a:tc>
                  <a:txBody>
                    <a:bodyPr/>
                    <a:lstStyle/>
                    <a:p>
                      <a:pPr algn="just">
                        <a:spcAft>
                          <a:spcPts val="0"/>
                        </a:spcAft>
                      </a:pPr>
                      <a:r>
                        <a:rPr lang="en-US" sz="2800" kern="100">
                          <a:effectLst/>
                          <a:latin typeface="標楷體" panose="03000509000000000000" pitchFamily="65" charset="-120"/>
                          <a:ea typeface="新細明體" panose="02020500000000000000" pitchFamily="18" charset="-120"/>
                          <a:cs typeface="Times New Roman" panose="02020603050405020304" pitchFamily="18" charset="0"/>
                        </a:rPr>
                        <a:t>(F) </a:t>
                      </a:r>
                      <a:r>
                        <a:rPr lang="zh-TW" sz="2800" kern="100">
                          <a:effectLst/>
                          <a:latin typeface="Calibri" panose="020F0502020204030204" pitchFamily="34" charset="0"/>
                          <a:ea typeface="標楷體" panose="03000509000000000000" pitchFamily="65" charset="-120"/>
                          <a:cs typeface="Times New Roman" panose="02020603050405020304" pitchFamily="18" charset="0"/>
                        </a:rPr>
                        <a:t>來到</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a:effectLst/>
                          <a:latin typeface="標楷體" panose="03000509000000000000" pitchFamily="65" charset="-120"/>
                          <a:ea typeface="新細明體" panose="02020500000000000000" pitchFamily="18" charset="-120"/>
                          <a:cs typeface="Times New Roman" panose="02020603050405020304" pitchFamily="18" charset="0"/>
                        </a:rPr>
                        <a:t>(G) </a:t>
                      </a:r>
                      <a:r>
                        <a:rPr lang="zh-TW" sz="2800" kern="100">
                          <a:effectLst/>
                          <a:latin typeface="Calibri" panose="020F0502020204030204" pitchFamily="34" charset="0"/>
                          <a:ea typeface="標楷體" panose="03000509000000000000" pitchFamily="65" charset="-120"/>
                          <a:cs typeface="Times New Roman" panose="02020603050405020304" pitchFamily="18" charset="0"/>
                        </a:rPr>
                        <a:t>包含</a:t>
                      </a:r>
                      <a:endParaRPr lang="zh-TW" sz="2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(H) </a:t>
                      </a:r>
                      <a:r>
                        <a:rPr lang="zh-TW" sz="2800" kern="100" dirty="0">
                          <a:effectLst/>
                          <a:latin typeface="Calibri" panose="020F0502020204030204" pitchFamily="34" charset="0"/>
                          <a:ea typeface="標楷體" panose="03000509000000000000" pitchFamily="65" charset="-120"/>
                          <a:cs typeface="Times New Roman" panose="02020603050405020304" pitchFamily="18" charset="0"/>
                        </a:rPr>
                        <a:t>說到</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(I)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出發</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(J) </a:t>
                      </a:r>
                      <a:r>
                        <a:rPr lang="zh-TW" sz="2800" kern="100" dirty="0">
                          <a:effectLst/>
                          <a:latin typeface="Calibri" panose="020F0502020204030204" pitchFamily="34" charset="0"/>
                          <a:ea typeface="標楷體" panose="03000509000000000000" pitchFamily="65" charset="-120"/>
                          <a:cs typeface="Times New Roman" panose="02020603050405020304" pitchFamily="18" charset="0"/>
                        </a:rPr>
                        <a:t>收拾</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232829"/>
                  </a:ext>
                </a:extLst>
              </a:tr>
            </a:tbl>
          </a:graphicData>
        </a:graphic>
      </p:graphicFrame>
      <p:sp>
        <p:nvSpPr>
          <p:cNvPr id="16" name="矩形 15">
            <a:extLst>
              <a:ext uri="{FF2B5EF4-FFF2-40B4-BE49-F238E27FC236}">
                <a16:creationId xmlns:a16="http://schemas.microsoft.com/office/drawing/2014/main" id="{C5488E4B-1520-4E46-B484-19AF82CAAA73}"/>
              </a:ext>
            </a:extLst>
          </p:cNvPr>
          <p:cNvSpPr/>
          <p:nvPr/>
        </p:nvSpPr>
        <p:spPr>
          <a:xfrm>
            <a:off x="8941764" y="6202731"/>
            <a:ext cx="3183461" cy="523220"/>
          </a:xfrm>
          <a:prstGeom prst="rect">
            <a:avLst/>
          </a:prstGeom>
        </p:spPr>
        <p:txBody>
          <a:bodyPr wrap="square">
            <a:spAutoFit/>
          </a:bodyPr>
          <a:lstStyle/>
          <a:p>
            <a:r>
              <a:rPr lang="zh-TW" altLang="en-US" sz="2800" dirty="0">
                <a:solidFill>
                  <a:schemeClr val="accent3">
                    <a:lumMod val="75000"/>
                  </a:schemeClr>
                </a:solidFill>
                <a:ea typeface="標楷體" panose="03000509000000000000" pitchFamily="65" charset="-120"/>
                <a:cs typeface="Times New Roman" panose="02020603050405020304" pitchFamily="18" charset="0"/>
              </a:rPr>
              <a:t> </a:t>
            </a:r>
            <a:r>
              <a:rPr lang="en-US" altLang="zh-TW" sz="2800" dirty="0">
                <a:solidFill>
                  <a:schemeClr val="accent3">
                    <a:lumMod val="75000"/>
                  </a:schemeClr>
                </a:solidFill>
                <a:ea typeface="標楷體" panose="03000509000000000000" pitchFamily="65" charset="-120"/>
                <a:cs typeface="Times New Roman" panose="02020603050405020304" pitchFamily="18" charset="0"/>
              </a:rPr>
              <a:t>[</a:t>
            </a:r>
            <a:r>
              <a:rPr lang="zh-TW" altLang="en-US" sz="2800" dirty="0">
                <a:solidFill>
                  <a:schemeClr val="accent3">
                    <a:lumMod val="75000"/>
                  </a:schemeClr>
                </a:solidFill>
                <a:ea typeface="標楷體" panose="03000509000000000000" pitchFamily="65" charset="-120"/>
                <a:cs typeface="Times New Roman" panose="02020603050405020304" pitchFamily="18" charset="0"/>
              </a:rPr>
              <a:t>答案在習題之後</a:t>
            </a:r>
            <a:r>
              <a:rPr lang="en-US" altLang="zh-TW" sz="2800" dirty="0">
                <a:solidFill>
                  <a:schemeClr val="accent3">
                    <a:lumMod val="75000"/>
                  </a:schemeClr>
                </a:solidFill>
                <a:ea typeface="標楷體" panose="03000509000000000000" pitchFamily="65" charset="-120"/>
                <a:cs typeface="Times New Roman" panose="02020603050405020304" pitchFamily="18" charset="0"/>
              </a:rPr>
              <a:t>]</a:t>
            </a:r>
            <a:endParaRPr lang="zh-TW" altLang="en-US" sz="2800" dirty="0">
              <a:solidFill>
                <a:schemeClr val="accent3">
                  <a:lumMod val="75000"/>
                </a:schemeClr>
              </a:solidFill>
            </a:endParaRPr>
          </a:p>
        </p:txBody>
      </p:sp>
    </p:spTree>
    <p:extLst>
      <p:ext uri="{BB962C8B-B14F-4D97-AF65-F5344CB8AC3E}">
        <p14:creationId xmlns:p14="http://schemas.microsoft.com/office/powerpoint/2010/main" val="4215264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 y="0"/>
            <a:ext cx="12191999" cy="6858000"/>
            <a:chOff x="1353879" y="909084"/>
            <a:chExt cx="9484242" cy="5039832"/>
          </a:xfrm>
        </p:grpSpPr>
        <p:sp>
          <p:nvSpPr>
            <p:cNvPr id="3" name="矩形 2"/>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9" name="矩形 8"/>
          <p:cNvSpPr/>
          <p:nvPr/>
        </p:nvSpPr>
        <p:spPr>
          <a:xfrm>
            <a:off x="133544" y="148472"/>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404331" y="388540"/>
            <a:ext cx="6426759" cy="553998"/>
          </a:xfrm>
          <a:prstGeom prst="rect">
            <a:avLst/>
          </a:prstGeom>
        </p:spPr>
        <p:txBody>
          <a:bodyPr wrap="none">
            <a:spAutoFit/>
          </a:bodyPr>
          <a:lstStyle/>
          <a:p>
            <a:r>
              <a:rPr lang="zh-TW" altLang="en-US" sz="3000" dirty="0">
                <a:ea typeface="標楷體" panose="03000509000000000000" pitchFamily="65" charset="-120"/>
                <a:cs typeface="Times New Roman" panose="02020603050405020304" pitchFamily="18" charset="0"/>
              </a:rPr>
              <a:t>✏ 完成句子：請根據提示完成句子。</a:t>
            </a:r>
            <a:endParaRPr lang="zh-TW" altLang="en-US" sz="3000" dirty="0"/>
          </a:p>
        </p:txBody>
      </p:sp>
      <p:sp>
        <p:nvSpPr>
          <p:cNvPr id="10" name="矩形 9"/>
          <p:cNvSpPr/>
          <p:nvPr/>
        </p:nvSpPr>
        <p:spPr>
          <a:xfrm>
            <a:off x="604373" y="1182606"/>
            <a:ext cx="10983248" cy="5586145"/>
          </a:xfrm>
          <a:prstGeom prst="rect">
            <a:avLst/>
          </a:prstGeom>
        </p:spPr>
        <p:txBody>
          <a:bodyPr wrap="square">
            <a:spAutoFit/>
          </a:bodyPr>
          <a:lstStyle/>
          <a:p>
            <a:pPr>
              <a:lnSpc>
                <a:spcPct val="15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 </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說到</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解除壓力的方法，</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______________________________________________________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4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4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2.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這門課程</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不只</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可以</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還</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______________________________________________________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4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4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3.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隨著現代科技的發展，我們</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不能不</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______________________________________________________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4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4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4.</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新上市的草莓牛奶 </a:t>
            </a:r>
            <a:r>
              <a:rPr lang="en-US" altLang="zh-TW" sz="2800" b="1" kern="100" dirty="0">
                <a:latin typeface="Times New Roman" panose="02020603050405020304" pitchFamily="18" charset="0"/>
                <a:ea typeface="標楷體" panose="03000509000000000000" pitchFamily="65" charset="-120"/>
                <a:cs typeface="Times New Roman" panose="02020603050405020304" pitchFamily="18" charset="0"/>
              </a:rPr>
              <a:t>v</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起來</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______________________________________________________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41596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 y="0"/>
            <a:ext cx="12191999" cy="6858000"/>
            <a:chOff x="1353879" y="909084"/>
            <a:chExt cx="9484242" cy="5039832"/>
          </a:xfrm>
        </p:grpSpPr>
        <p:sp>
          <p:nvSpPr>
            <p:cNvPr id="3" name="矩形 2"/>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9" name="矩形 8"/>
          <p:cNvSpPr/>
          <p:nvPr/>
        </p:nvSpPr>
        <p:spPr>
          <a:xfrm>
            <a:off x="133543" y="195384"/>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404331" y="388540"/>
            <a:ext cx="1425390" cy="553998"/>
          </a:xfrm>
          <a:prstGeom prst="rect">
            <a:avLst/>
          </a:prstGeom>
        </p:spPr>
        <p:txBody>
          <a:bodyPr wrap="none">
            <a:spAutoFit/>
          </a:bodyPr>
          <a:lstStyle/>
          <a:p>
            <a:r>
              <a:rPr lang="zh-TW" altLang="en-US" sz="3000" dirty="0">
                <a:ea typeface="標楷體" panose="03000509000000000000" pitchFamily="65" charset="-120"/>
                <a:cs typeface="Times New Roman" panose="02020603050405020304" pitchFamily="18" charset="0"/>
              </a:rPr>
              <a:t>✏ 解答</a:t>
            </a:r>
            <a:endParaRPr lang="zh-TW" altLang="en-US" sz="3000" dirty="0"/>
          </a:p>
        </p:txBody>
      </p:sp>
      <p:sp>
        <p:nvSpPr>
          <p:cNvPr id="10" name="矩形 9"/>
          <p:cNvSpPr/>
          <p:nvPr/>
        </p:nvSpPr>
        <p:spPr>
          <a:xfrm>
            <a:off x="536639" y="1062572"/>
            <a:ext cx="10983248" cy="5573834"/>
          </a:xfrm>
          <a:prstGeom prst="rect">
            <a:avLst/>
          </a:prstGeom>
        </p:spPr>
        <p:txBody>
          <a:bodyPr wrap="square">
            <a:spAutoFit/>
          </a:bodyPr>
          <a:lstStyle/>
          <a:p>
            <a:pPr>
              <a:lnSpc>
                <a:spcPct val="130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一、選擇題</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Ｂ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Ｃ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Ｃ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Ｄ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Ｂ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Ｃ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Ａ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Ｃ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Ｂ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Ａ</a:t>
            </a:r>
            <a:endPar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30000"/>
              </a:lnSpc>
              <a:spcAft>
                <a:spcPts val="0"/>
              </a:spcAft>
            </a:pPr>
            <a:endParaRPr lang="zh-TW" altLang="en-US"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二、填空題</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Ｈ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Ａ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Ｇ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Ｄ　</a:t>
            </a:r>
            <a:r>
              <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kern="100" dirty="0">
                <a:latin typeface="Times New Roman" panose="02020603050405020304" pitchFamily="18" charset="0"/>
                <a:ea typeface="標楷體" panose="03000509000000000000" pitchFamily="65" charset="-120"/>
                <a:cs typeface="Times New Roman" panose="02020603050405020304" pitchFamily="18" charset="0"/>
              </a:rPr>
              <a:t>Ｂ</a:t>
            </a:r>
            <a:endParaRPr lang="en-US" altLang="zh-TW" sz="2800" kern="1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30000"/>
              </a:lnSpc>
              <a:spcAft>
                <a:spcPts val="0"/>
              </a:spcAft>
            </a:pPr>
            <a:endParaRPr lang="en-US"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三、完成句子（僅供參考）</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說到解除壓力的方法，我喜歡在大自然中散步，放鬆心情。</a:t>
            </a: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2.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這門課程不只可以增進寫作能力，還能培養邏輯思考能力。</a:t>
            </a: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3.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隨著現代科技的發展，我們不能不承認生活變得更加便利了。</a:t>
            </a: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4.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新上市的草莓牛奶喝起來不像是由新鮮草莓製作而成的 。</a:t>
            </a:r>
          </a:p>
        </p:txBody>
      </p:sp>
    </p:spTree>
    <p:extLst>
      <p:ext uri="{BB962C8B-B14F-4D97-AF65-F5344CB8AC3E}">
        <p14:creationId xmlns:p14="http://schemas.microsoft.com/office/powerpoint/2010/main" val="2341270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57D0CAA6-D447-55CB-868F-F8F752D8EFA2}"/>
              </a:ext>
            </a:extLst>
          </p:cNvPr>
          <p:cNvGrpSpPr/>
          <p:nvPr/>
        </p:nvGrpSpPr>
        <p:grpSpPr>
          <a:xfrm>
            <a:off x="2357310" y="417184"/>
            <a:ext cx="7477380" cy="2448233"/>
            <a:chOff x="899698" y="775743"/>
            <a:chExt cx="10392590" cy="3429426"/>
          </a:xfrm>
        </p:grpSpPr>
        <p:sp>
          <p:nvSpPr>
            <p:cNvPr id="9" name="文本框 5">
              <a:extLst>
                <a:ext uri="{FF2B5EF4-FFF2-40B4-BE49-F238E27FC236}">
                  <a16:creationId xmlns:a16="http://schemas.microsoft.com/office/drawing/2014/main" id="{B7A866FD-897D-0D7E-BEC2-7D58ACD8C2C4}"/>
                </a:ext>
              </a:extLst>
            </p:cNvPr>
            <p:cNvSpPr txBox="1"/>
            <p:nvPr/>
          </p:nvSpPr>
          <p:spPr>
            <a:xfrm>
              <a:off x="1048312" y="846815"/>
              <a:ext cx="10095361" cy="2796546"/>
            </a:xfrm>
            <a:prstGeom prst="rect">
              <a:avLst/>
            </a:prstGeom>
            <a:noFill/>
            <a:ln>
              <a:noFill/>
            </a:ln>
          </p:spPr>
          <p:txBody>
            <a:bodyPr wrap="none" rtlCol="0">
              <a:spAutoFit/>
            </a:bodyPr>
            <a:lstStyle/>
            <a:p>
              <a:pPr algn="ctr"/>
              <a:r>
                <a:rPr lang="zh-TW" altLang="en-US" sz="13800" dirty="0">
                  <a:latin typeface="Yu Mincho Demibold" panose="02020600000000000000" pitchFamily="18" charset="-128"/>
                  <a:ea typeface="Yu Mincho Demibold" panose="02020600000000000000" pitchFamily="18" charset="-128"/>
                </a:rPr>
                <a:t>延伸學習</a:t>
              </a:r>
              <a:endParaRPr lang="zh-CN" altLang="en-US" sz="13800" dirty="0">
                <a:latin typeface="Yu Mincho Demibold" panose="02020600000000000000" pitchFamily="18" charset="-128"/>
                <a:ea typeface="Yu Mincho Demibold" panose="02020600000000000000" pitchFamily="18" charset="-128"/>
              </a:endParaRPr>
            </a:p>
          </p:txBody>
        </p:sp>
        <p:grpSp>
          <p:nvGrpSpPr>
            <p:cNvPr id="28" name="群組 27">
              <a:extLst>
                <a:ext uri="{FF2B5EF4-FFF2-40B4-BE49-F238E27FC236}">
                  <a16:creationId xmlns:a16="http://schemas.microsoft.com/office/drawing/2014/main" id="{7E2B38FB-C387-E3D1-69FD-10DD5EB09865}"/>
                </a:ext>
              </a:extLst>
            </p:cNvPr>
            <p:cNvGrpSpPr/>
            <p:nvPr/>
          </p:nvGrpSpPr>
          <p:grpSpPr>
            <a:xfrm>
              <a:off x="899698" y="775744"/>
              <a:ext cx="5203229" cy="3429425"/>
              <a:chOff x="3424832" y="1678751"/>
              <a:chExt cx="2678107"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424832" y="5108175"/>
                <a:ext cx="2674532" cy="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群組 28">
              <a:extLst>
                <a:ext uri="{FF2B5EF4-FFF2-40B4-BE49-F238E27FC236}">
                  <a16:creationId xmlns:a16="http://schemas.microsoft.com/office/drawing/2014/main" id="{6C5413F0-C9A9-BF7C-CB6F-1A8B8FEED64D}"/>
                </a:ext>
              </a:extLst>
            </p:cNvPr>
            <p:cNvGrpSpPr/>
            <p:nvPr/>
          </p:nvGrpSpPr>
          <p:grpSpPr>
            <a:xfrm flipH="1">
              <a:off x="6062176" y="775743"/>
              <a:ext cx="5230112" cy="3429425"/>
              <a:chOff x="3424831" y="1678751"/>
              <a:chExt cx="2678108"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grpSp>
      <p:sp>
        <p:nvSpPr>
          <p:cNvPr id="16" name="矩形: 摺角紙張 15">
            <a:extLst>
              <a:ext uri="{FF2B5EF4-FFF2-40B4-BE49-F238E27FC236}">
                <a16:creationId xmlns:a16="http://schemas.microsoft.com/office/drawing/2014/main" id="{F4D69EE2-A20E-929B-7866-BD763DE8D992}"/>
              </a:ext>
            </a:extLst>
          </p:cNvPr>
          <p:cNvSpPr/>
          <p:nvPr/>
        </p:nvSpPr>
        <p:spPr>
          <a:xfrm>
            <a:off x="1208405" y="3274829"/>
            <a:ext cx="9955170" cy="3480618"/>
          </a:xfrm>
          <a:custGeom>
            <a:avLst/>
            <a:gdLst>
              <a:gd name="connsiteX0" fmla="*/ 0 w 9955170"/>
              <a:gd name="connsiteY0" fmla="*/ 0 h 3480618"/>
              <a:gd name="connsiteX1" fmla="*/ 564126 w 9955170"/>
              <a:gd name="connsiteY1" fmla="*/ 0 h 3480618"/>
              <a:gd name="connsiteX2" fmla="*/ 929149 w 9955170"/>
              <a:gd name="connsiteY2" fmla="*/ 0 h 3480618"/>
              <a:gd name="connsiteX3" fmla="*/ 1791931 w 9955170"/>
              <a:gd name="connsiteY3" fmla="*/ 0 h 3480618"/>
              <a:gd name="connsiteX4" fmla="*/ 2356057 w 9955170"/>
              <a:gd name="connsiteY4" fmla="*/ 0 h 3480618"/>
              <a:gd name="connsiteX5" fmla="*/ 2920183 w 9955170"/>
              <a:gd name="connsiteY5" fmla="*/ 0 h 3480618"/>
              <a:gd name="connsiteX6" fmla="*/ 3782965 w 9955170"/>
              <a:gd name="connsiteY6" fmla="*/ 0 h 3480618"/>
              <a:gd name="connsiteX7" fmla="*/ 4247539 w 9955170"/>
              <a:gd name="connsiteY7" fmla="*/ 0 h 3480618"/>
              <a:gd name="connsiteX8" fmla="*/ 5110321 w 9955170"/>
              <a:gd name="connsiteY8" fmla="*/ 0 h 3480618"/>
              <a:gd name="connsiteX9" fmla="*/ 5973102 w 9955170"/>
              <a:gd name="connsiteY9" fmla="*/ 0 h 3480618"/>
              <a:gd name="connsiteX10" fmla="*/ 6636780 w 9955170"/>
              <a:gd name="connsiteY10" fmla="*/ 0 h 3480618"/>
              <a:gd name="connsiteX11" fmla="*/ 7499561 w 9955170"/>
              <a:gd name="connsiteY11" fmla="*/ 0 h 3480618"/>
              <a:gd name="connsiteX12" fmla="*/ 8063688 w 9955170"/>
              <a:gd name="connsiteY12" fmla="*/ 0 h 3480618"/>
              <a:gd name="connsiteX13" fmla="*/ 8627814 w 9955170"/>
              <a:gd name="connsiteY13" fmla="*/ 0 h 3480618"/>
              <a:gd name="connsiteX14" fmla="*/ 9391044 w 9955170"/>
              <a:gd name="connsiteY14" fmla="*/ 0 h 3480618"/>
              <a:gd name="connsiteX15" fmla="*/ 9955170 w 9955170"/>
              <a:gd name="connsiteY15" fmla="*/ 0 h 3480618"/>
              <a:gd name="connsiteX16" fmla="*/ 9955170 w 9955170"/>
              <a:gd name="connsiteY16" fmla="*/ 741485 h 3480618"/>
              <a:gd name="connsiteX17" fmla="*/ 9955170 w 9955170"/>
              <a:gd name="connsiteY17" fmla="*/ 1455508 h 3480618"/>
              <a:gd name="connsiteX18" fmla="*/ 9955170 w 9955170"/>
              <a:gd name="connsiteY18" fmla="*/ 2746242 h 3480618"/>
              <a:gd name="connsiteX19" fmla="*/ 9580638 w 9955170"/>
              <a:gd name="connsiteY19" fmla="*/ 3120774 h 3480618"/>
              <a:gd name="connsiteX20" fmla="*/ 9220794 w 9955170"/>
              <a:gd name="connsiteY20" fmla="*/ 3480618 h 3480618"/>
              <a:gd name="connsiteX21" fmla="*/ 8377750 w 9955170"/>
              <a:gd name="connsiteY21" fmla="*/ 3480618 h 3480618"/>
              <a:gd name="connsiteX22" fmla="*/ 7534706 w 9955170"/>
              <a:gd name="connsiteY22" fmla="*/ 3480618 h 3480618"/>
              <a:gd name="connsiteX23" fmla="*/ 6876078 w 9955170"/>
              <a:gd name="connsiteY23" fmla="*/ 3480618 h 3480618"/>
              <a:gd name="connsiteX24" fmla="*/ 6309658 w 9955170"/>
              <a:gd name="connsiteY24" fmla="*/ 3480618 h 3480618"/>
              <a:gd name="connsiteX25" fmla="*/ 5927653 w 9955170"/>
              <a:gd name="connsiteY25" fmla="*/ 3480618 h 3480618"/>
              <a:gd name="connsiteX26" fmla="*/ 5545649 w 9955170"/>
              <a:gd name="connsiteY26" fmla="*/ 3480618 h 3480618"/>
              <a:gd name="connsiteX27" fmla="*/ 4794813 w 9955170"/>
              <a:gd name="connsiteY27" fmla="*/ 3480618 h 3480618"/>
              <a:gd name="connsiteX28" fmla="*/ 4320601 w 9955170"/>
              <a:gd name="connsiteY28" fmla="*/ 3480618 h 3480618"/>
              <a:gd name="connsiteX29" fmla="*/ 3477557 w 9955170"/>
              <a:gd name="connsiteY29" fmla="*/ 3480618 h 3480618"/>
              <a:gd name="connsiteX30" fmla="*/ 2911136 w 9955170"/>
              <a:gd name="connsiteY30" fmla="*/ 3480618 h 3480618"/>
              <a:gd name="connsiteX31" fmla="*/ 2529132 w 9955170"/>
              <a:gd name="connsiteY31" fmla="*/ 3480618 h 3480618"/>
              <a:gd name="connsiteX32" fmla="*/ 1778296 w 9955170"/>
              <a:gd name="connsiteY32" fmla="*/ 3480618 h 3480618"/>
              <a:gd name="connsiteX33" fmla="*/ 1304084 w 9955170"/>
              <a:gd name="connsiteY33" fmla="*/ 3480618 h 3480618"/>
              <a:gd name="connsiteX34" fmla="*/ 0 w 9955170"/>
              <a:gd name="connsiteY34" fmla="*/ 3480618 h 3480618"/>
              <a:gd name="connsiteX35" fmla="*/ 0 w 9955170"/>
              <a:gd name="connsiteY35" fmla="*/ 2714882 h 3480618"/>
              <a:gd name="connsiteX36" fmla="*/ 0 w 9955170"/>
              <a:gd name="connsiteY36" fmla="*/ 2088371 h 3480618"/>
              <a:gd name="connsiteX37" fmla="*/ 0 w 9955170"/>
              <a:gd name="connsiteY37" fmla="*/ 1357441 h 3480618"/>
              <a:gd name="connsiteX38" fmla="*/ 0 w 9955170"/>
              <a:gd name="connsiteY38" fmla="*/ 730930 h 3480618"/>
              <a:gd name="connsiteX39" fmla="*/ 0 w 9955170"/>
              <a:gd name="connsiteY39" fmla="*/ 0 h 3480618"/>
              <a:gd name="connsiteX0" fmla="*/ 9220794 w 9955170"/>
              <a:gd name="connsiteY0" fmla="*/ 3480618 h 3480618"/>
              <a:gd name="connsiteX1" fmla="*/ 9367670 w 9955170"/>
              <a:gd name="connsiteY1" fmla="*/ 2893118 h 3480618"/>
              <a:gd name="connsiteX2" fmla="*/ 9955170 w 9955170"/>
              <a:gd name="connsiteY2" fmla="*/ 2746242 h 3480618"/>
              <a:gd name="connsiteX3" fmla="*/ 9602670 w 9955170"/>
              <a:gd name="connsiteY3" fmla="*/ 3098742 h 3480618"/>
              <a:gd name="connsiteX4" fmla="*/ 9220794 w 9955170"/>
              <a:gd name="connsiteY4" fmla="*/ 3480618 h 3480618"/>
              <a:gd name="connsiteX0" fmla="*/ 9220794 w 9955170"/>
              <a:gd name="connsiteY0" fmla="*/ 3480618 h 3480618"/>
              <a:gd name="connsiteX1" fmla="*/ 9367670 w 9955170"/>
              <a:gd name="connsiteY1" fmla="*/ 2893118 h 3480618"/>
              <a:gd name="connsiteX2" fmla="*/ 9955170 w 9955170"/>
              <a:gd name="connsiteY2" fmla="*/ 2746242 h 3480618"/>
              <a:gd name="connsiteX3" fmla="*/ 9580638 w 9955170"/>
              <a:gd name="connsiteY3" fmla="*/ 3120774 h 3480618"/>
              <a:gd name="connsiteX4" fmla="*/ 9220794 w 9955170"/>
              <a:gd name="connsiteY4" fmla="*/ 3480618 h 3480618"/>
              <a:gd name="connsiteX5" fmla="*/ 8469958 w 9955170"/>
              <a:gd name="connsiteY5" fmla="*/ 3480618 h 3480618"/>
              <a:gd name="connsiteX6" fmla="*/ 7626914 w 9955170"/>
              <a:gd name="connsiteY6" fmla="*/ 3480618 h 3480618"/>
              <a:gd name="connsiteX7" fmla="*/ 7060494 w 9955170"/>
              <a:gd name="connsiteY7" fmla="*/ 3480618 h 3480618"/>
              <a:gd name="connsiteX8" fmla="*/ 6586281 w 9955170"/>
              <a:gd name="connsiteY8" fmla="*/ 3480618 h 3480618"/>
              <a:gd name="connsiteX9" fmla="*/ 5927653 w 9955170"/>
              <a:gd name="connsiteY9" fmla="*/ 3480618 h 3480618"/>
              <a:gd name="connsiteX10" fmla="*/ 5176817 w 9955170"/>
              <a:gd name="connsiteY10" fmla="*/ 3480618 h 3480618"/>
              <a:gd name="connsiteX11" fmla="*/ 4333773 w 9955170"/>
              <a:gd name="connsiteY11" fmla="*/ 3480618 h 3480618"/>
              <a:gd name="connsiteX12" fmla="*/ 3582937 w 9955170"/>
              <a:gd name="connsiteY12" fmla="*/ 3480618 h 3480618"/>
              <a:gd name="connsiteX13" fmla="*/ 2739893 w 9955170"/>
              <a:gd name="connsiteY13" fmla="*/ 3480618 h 3480618"/>
              <a:gd name="connsiteX14" fmla="*/ 1989057 w 9955170"/>
              <a:gd name="connsiteY14" fmla="*/ 3480618 h 3480618"/>
              <a:gd name="connsiteX15" fmla="*/ 1514845 w 9955170"/>
              <a:gd name="connsiteY15" fmla="*/ 3480618 h 3480618"/>
              <a:gd name="connsiteX16" fmla="*/ 764009 w 9955170"/>
              <a:gd name="connsiteY16" fmla="*/ 3480618 h 3480618"/>
              <a:gd name="connsiteX17" fmla="*/ 0 w 9955170"/>
              <a:gd name="connsiteY17" fmla="*/ 3480618 h 3480618"/>
              <a:gd name="connsiteX18" fmla="*/ 0 w 9955170"/>
              <a:gd name="connsiteY18" fmla="*/ 2854107 h 3480618"/>
              <a:gd name="connsiteX19" fmla="*/ 0 w 9955170"/>
              <a:gd name="connsiteY19" fmla="*/ 2262402 h 3480618"/>
              <a:gd name="connsiteX20" fmla="*/ 0 w 9955170"/>
              <a:gd name="connsiteY20" fmla="*/ 1601084 h 3480618"/>
              <a:gd name="connsiteX21" fmla="*/ 0 w 9955170"/>
              <a:gd name="connsiteY21" fmla="*/ 870155 h 3480618"/>
              <a:gd name="connsiteX22" fmla="*/ 0 w 9955170"/>
              <a:gd name="connsiteY22" fmla="*/ 0 h 3480618"/>
              <a:gd name="connsiteX23" fmla="*/ 862781 w 9955170"/>
              <a:gd name="connsiteY23" fmla="*/ 0 h 3480618"/>
              <a:gd name="connsiteX24" fmla="*/ 1227804 w 9955170"/>
              <a:gd name="connsiteY24" fmla="*/ 0 h 3480618"/>
              <a:gd name="connsiteX25" fmla="*/ 2090586 w 9955170"/>
              <a:gd name="connsiteY25" fmla="*/ 0 h 3480618"/>
              <a:gd name="connsiteX26" fmla="*/ 2455609 w 9955170"/>
              <a:gd name="connsiteY26" fmla="*/ 0 h 3480618"/>
              <a:gd name="connsiteX27" fmla="*/ 3119287 w 9955170"/>
              <a:gd name="connsiteY27" fmla="*/ 0 h 3480618"/>
              <a:gd name="connsiteX28" fmla="*/ 3583861 w 9955170"/>
              <a:gd name="connsiteY28" fmla="*/ 0 h 3480618"/>
              <a:gd name="connsiteX29" fmla="*/ 4048436 w 9955170"/>
              <a:gd name="connsiteY29" fmla="*/ 0 h 3480618"/>
              <a:gd name="connsiteX30" fmla="*/ 4513010 w 9955170"/>
              <a:gd name="connsiteY30" fmla="*/ 0 h 3480618"/>
              <a:gd name="connsiteX31" fmla="*/ 4977585 w 9955170"/>
              <a:gd name="connsiteY31" fmla="*/ 0 h 3480618"/>
              <a:gd name="connsiteX32" fmla="*/ 5541711 w 9955170"/>
              <a:gd name="connsiteY32" fmla="*/ 0 h 3480618"/>
              <a:gd name="connsiteX33" fmla="*/ 6006286 w 9955170"/>
              <a:gd name="connsiteY33" fmla="*/ 0 h 3480618"/>
              <a:gd name="connsiteX34" fmla="*/ 6570412 w 9955170"/>
              <a:gd name="connsiteY34" fmla="*/ 0 h 3480618"/>
              <a:gd name="connsiteX35" fmla="*/ 7333642 w 9955170"/>
              <a:gd name="connsiteY35" fmla="*/ 0 h 3480618"/>
              <a:gd name="connsiteX36" fmla="*/ 7798216 w 9955170"/>
              <a:gd name="connsiteY36" fmla="*/ 0 h 3480618"/>
              <a:gd name="connsiteX37" fmla="*/ 8163239 w 9955170"/>
              <a:gd name="connsiteY37" fmla="*/ 0 h 3480618"/>
              <a:gd name="connsiteX38" fmla="*/ 9026021 w 9955170"/>
              <a:gd name="connsiteY38" fmla="*/ 0 h 3480618"/>
              <a:gd name="connsiteX39" fmla="*/ 9391044 w 9955170"/>
              <a:gd name="connsiteY39" fmla="*/ 0 h 3480618"/>
              <a:gd name="connsiteX40" fmla="*/ 9955170 w 9955170"/>
              <a:gd name="connsiteY40" fmla="*/ 0 h 3480618"/>
              <a:gd name="connsiteX41" fmla="*/ 9955170 w 9955170"/>
              <a:gd name="connsiteY41" fmla="*/ 604173 h 3480618"/>
              <a:gd name="connsiteX42" fmla="*/ 9955170 w 9955170"/>
              <a:gd name="connsiteY42" fmla="*/ 1290734 h 3480618"/>
              <a:gd name="connsiteX43" fmla="*/ 9955170 w 9955170"/>
              <a:gd name="connsiteY43" fmla="*/ 2004757 h 3480618"/>
              <a:gd name="connsiteX44" fmla="*/ 9955170 w 9955170"/>
              <a:gd name="connsiteY44" fmla="*/ 2746242 h 34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55170" h="3480618" stroke="0" extrusionOk="0">
                <a:moveTo>
                  <a:pt x="0" y="0"/>
                </a:moveTo>
                <a:cubicBezTo>
                  <a:pt x="233037" y="-15328"/>
                  <a:pt x="366669" y="-3952"/>
                  <a:pt x="564126" y="0"/>
                </a:cubicBezTo>
                <a:cubicBezTo>
                  <a:pt x="761583" y="3952"/>
                  <a:pt x="803771" y="-10812"/>
                  <a:pt x="929149" y="0"/>
                </a:cubicBezTo>
                <a:cubicBezTo>
                  <a:pt x="1054527" y="10812"/>
                  <a:pt x="1581037" y="42668"/>
                  <a:pt x="1791931" y="0"/>
                </a:cubicBezTo>
                <a:cubicBezTo>
                  <a:pt x="2002825" y="-42668"/>
                  <a:pt x="2104255" y="-375"/>
                  <a:pt x="2356057" y="0"/>
                </a:cubicBezTo>
                <a:cubicBezTo>
                  <a:pt x="2607859" y="375"/>
                  <a:pt x="2659482" y="-18749"/>
                  <a:pt x="2920183" y="0"/>
                </a:cubicBezTo>
                <a:cubicBezTo>
                  <a:pt x="3180884" y="18749"/>
                  <a:pt x="3425502" y="6448"/>
                  <a:pt x="3782965" y="0"/>
                </a:cubicBezTo>
                <a:cubicBezTo>
                  <a:pt x="4140428" y="-6448"/>
                  <a:pt x="4124387" y="4329"/>
                  <a:pt x="4247539" y="0"/>
                </a:cubicBezTo>
                <a:cubicBezTo>
                  <a:pt x="4370691" y="-4329"/>
                  <a:pt x="4804679" y="-37091"/>
                  <a:pt x="5110321" y="0"/>
                </a:cubicBezTo>
                <a:cubicBezTo>
                  <a:pt x="5415963" y="37091"/>
                  <a:pt x="5686262" y="9444"/>
                  <a:pt x="5973102" y="0"/>
                </a:cubicBezTo>
                <a:cubicBezTo>
                  <a:pt x="6259942" y="-9444"/>
                  <a:pt x="6447949" y="5302"/>
                  <a:pt x="6636780" y="0"/>
                </a:cubicBezTo>
                <a:cubicBezTo>
                  <a:pt x="6825611" y="-5302"/>
                  <a:pt x="7272127" y="-33598"/>
                  <a:pt x="7499561" y="0"/>
                </a:cubicBezTo>
                <a:cubicBezTo>
                  <a:pt x="7726995" y="33598"/>
                  <a:pt x="7916477" y="-22951"/>
                  <a:pt x="8063688" y="0"/>
                </a:cubicBezTo>
                <a:cubicBezTo>
                  <a:pt x="8210899" y="22951"/>
                  <a:pt x="8397558" y="-2754"/>
                  <a:pt x="8627814" y="0"/>
                </a:cubicBezTo>
                <a:cubicBezTo>
                  <a:pt x="8858070" y="2754"/>
                  <a:pt x="9059876" y="28466"/>
                  <a:pt x="9391044" y="0"/>
                </a:cubicBezTo>
                <a:cubicBezTo>
                  <a:pt x="9722212" y="-28466"/>
                  <a:pt x="9769589" y="-5306"/>
                  <a:pt x="9955170" y="0"/>
                </a:cubicBezTo>
                <a:cubicBezTo>
                  <a:pt x="9959355" y="326870"/>
                  <a:pt x="9938448" y="457953"/>
                  <a:pt x="9955170" y="741485"/>
                </a:cubicBezTo>
                <a:cubicBezTo>
                  <a:pt x="9971892" y="1025017"/>
                  <a:pt x="9946291" y="1211054"/>
                  <a:pt x="9955170" y="1455508"/>
                </a:cubicBezTo>
                <a:cubicBezTo>
                  <a:pt x="9964049" y="1699962"/>
                  <a:pt x="9934215" y="2195729"/>
                  <a:pt x="9955170" y="2746242"/>
                </a:cubicBezTo>
                <a:cubicBezTo>
                  <a:pt x="9845128" y="2874358"/>
                  <a:pt x="9642982" y="3028189"/>
                  <a:pt x="9580638" y="3120774"/>
                </a:cubicBezTo>
                <a:cubicBezTo>
                  <a:pt x="9518294" y="3213359"/>
                  <a:pt x="9370349" y="3327947"/>
                  <a:pt x="9220794" y="3480618"/>
                </a:cubicBezTo>
                <a:cubicBezTo>
                  <a:pt x="9043011" y="3445743"/>
                  <a:pt x="8676712" y="3490392"/>
                  <a:pt x="8377750" y="3480618"/>
                </a:cubicBezTo>
                <a:cubicBezTo>
                  <a:pt x="8078788" y="3470844"/>
                  <a:pt x="7925317" y="3448219"/>
                  <a:pt x="7534706" y="3480618"/>
                </a:cubicBezTo>
                <a:cubicBezTo>
                  <a:pt x="7144095" y="3513017"/>
                  <a:pt x="7092907" y="3471141"/>
                  <a:pt x="6876078" y="3480618"/>
                </a:cubicBezTo>
                <a:cubicBezTo>
                  <a:pt x="6659249" y="3490095"/>
                  <a:pt x="6549856" y="3453408"/>
                  <a:pt x="6309658" y="3480618"/>
                </a:cubicBezTo>
                <a:cubicBezTo>
                  <a:pt x="6069460" y="3507828"/>
                  <a:pt x="6051457" y="3498020"/>
                  <a:pt x="5927653" y="3480618"/>
                </a:cubicBezTo>
                <a:cubicBezTo>
                  <a:pt x="5803850" y="3463216"/>
                  <a:pt x="5649985" y="3492208"/>
                  <a:pt x="5545649" y="3480618"/>
                </a:cubicBezTo>
                <a:cubicBezTo>
                  <a:pt x="5441313" y="3469028"/>
                  <a:pt x="5013960" y="3454128"/>
                  <a:pt x="4794813" y="3480618"/>
                </a:cubicBezTo>
                <a:cubicBezTo>
                  <a:pt x="4575666" y="3507108"/>
                  <a:pt x="4550018" y="3488585"/>
                  <a:pt x="4320601" y="3480618"/>
                </a:cubicBezTo>
                <a:cubicBezTo>
                  <a:pt x="4091184" y="3472651"/>
                  <a:pt x="3873415" y="3514761"/>
                  <a:pt x="3477557" y="3480618"/>
                </a:cubicBezTo>
                <a:cubicBezTo>
                  <a:pt x="3081699" y="3446475"/>
                  <a:pt x="3156566" y="3486493"/>
                  <a:pt x="2911136" y="3480618"/>
                </a:cubicBezTo>
                <a:cubicBezTo>
                  <a:pt x="2665706" y="3474743"/>
                  <a:pt x="2631747" y="3462567"/>
                  <a:pt x="2529132" y="3480618"/>
                </a:cubicBezTo>
                <a:cubicBezTo>
                  <a:pt x="2426517" y="3498669"/>
                  <a:pt x="2013790" y="3507859"/>
                  <a:pt x="1778296" y="3480618"/>
                </a:cubicBezTo>
                <a:cubicBezTo>
                  <a:pt x="1542802" y="3453377"/>
                  <a:pt x="1502633" y="3491583"/>
                  <a:pt x="1304084" y="3480618"/>
                </a:cubicBezTo>
                <a:cubicBezTo>
                  <a:pt x="1105535" y="3469653"/>
                  <a:pt x="388744" y="3458537"/>
                  <a:pt x="0" y="3480618"/>
                </a:cubicBezTo>
                <a:cubicBezTo>
                  <a:pt x="-24491" y="3281133"/>
                  <a:pt x="-32654" y="2950773"/>
                  <a:pt x="0" y="2714882"/>
                </a:cubicBezTo>
                <a:cubicBezTo>
                  <a:pt x="32654" y="2478991"/>
                  <a:pt x="-10901" y="2359749"/>
                  <a:pt x="0" y="2088371"/>
                </a:cubicBezTo>
                <a:cubicBezTo>
                  <a:pt x="10901" y="1816993"/>
                  <a:pt x="14153" y="1620527"/>
                  <a:pt x="0" y="1357441"/>
                </a:cubicBezTo>
                <a:cubicBezTo>
                  <a:pt x="-14153" y="1094355"/>
                  <a:pt x="5908" y="914470"/>
                  <a:pt x="0" y="730930"/>
                </a:cubicBezTo>
                <a:cubicBezTo>
                  <a:pt x="-5908" y="547390"/>
                  <a:pt x="-16481" y="301447"/>
                  <a:pt x="0" y="0"/>
                </a:cubicBezTo>
                <a:close/>
              </a:path>
              <a:path w="9955170" h="3480618" fill="darkenLess" stroke="0" extrusionOk="0">
                <a:moveTo>
                  <a:pt x="9220794" y="3480618"/>
                </a:moveTo>
                <a:cubicBezTo>
                  <a:pt x="9308649" y="3251409"/>
                  <a:pt x="9327155" y="3130234"/>
                  <a:pt x="9367670" y="2893118"/>
                </a:cubicBezTo>
                <a:cubicBezTo>
                  <a:pt x="9529431" y="2850561"/>
                  <a:pt x="9831248" y="2798856"/>
                  <a:pt x="9955170" y="2746242"/>
                </a:cubicBezTo>
                <a:cubicBezTo>
                  <a:pt x="9810933" y="2924137"/>
                  <a:pt x="9681217" y="3032189"/>
                  <a:pt x="9602670" y="3098742"/>
                </a:cubicBezTo>
                <a:cubicBezTo>
                  <a:pt x="9524123" y="3165295"/>
                  <a:pt x="9356273" y="3353218"/>
                  <a:pt x="9220794" y="3480618"/>
                </a:cubicBezTo>
                <a:close/>
              </a:path>
              <a:path w="9955170" h="3480618" fill="none" extrusionOk="0">
                <a:moveTo>
                  <a:pt x="9220794" y="3480618"/>
                </a:moveTo>
                <a:cubicBezTo>
                  <a:pt x="9285453" y="3205128"/>
                  <a:pt x="9305836" y="3021468"/>
                  <a:pt x="9367670" y="2893118"/>
                </a:cubicBezTo>
                <a:cubicBezTo>
                  <a:pt x="9555061" y="2819713"/>
                  <a:pt x="9791934" y="2766790"/>
                  <a:pt x="9955170" y="2746242"/>
                </a:cubicBezTo>
                <a:cubicBezTo>
                  <a:pt x="9790953" y="2895242"/>
                  <a:pt x="9720812" y="2986966"/>
                  <a:pt x="9580638" y="3120774"/>
                </a:cubicBezTo>
                <a:cubicBezTo>
                  <a:pt x="9440464" y="3254582"/>
                  <a:pt x="9283782" y="3396505"/>
                  <a:pt x="9220794" y="3480618"/>
                </a:cubicBezTo>
                <a:cubicBezTo>
                  <a:pt x="8906215" y="3481456"/>
                  <a:pt x="8724644" y="3500514"/>
                  <a:pt x="8469958" y="3480618"/>
                </a:cubicBezTo>
                <a:cubicBezTo>
                  <a:pt x="8215272" y="3460722"/>
                  <a:pt x="7901585" y="3488569"/>
                  <a:pt x="7626914" y="3480618"/>
                </a:cubicBezTo>
                <a:cubicBezTo>
                  <a:pt x="7352243" y="3472667"/>
                  <a:pt x="7195213" y="3457969"/>
                  <a:pt x="7060494" y="3480618"/>
                </a:cubicBezTo>
                <a:cubicBezTo>
                  <a:pt x="6925775" y="3503267"/>
                  <a:pt x="6814632" y="3480830"/>
                  <a:pt x="6586281" y="3480618"/>
                </a:cubicBezTo>
                <a:cubicBezTo>
                  <a:pt x="6357930" y="3480406"/>
                  <a:pt x="6083465" y="3496874"/>
                  <a:pt x="5927653" y="3480618"/>
                </a:cubicBezTo>
                <a:cubicBezTo>
                  <a:pt x="5771841" y="3464362"/>
                  <a:pt x="5527096" y="3444727"/>
                  <a:pt x="5176817" y="3480618"/>
                </a:cubicBezTo>
                <a:cubicBezTo>
                  <a:pt x="4826538" y="3516509"/>
                  <a:pt x="4599807" y="3451720"/>
                  <a:pt x="4333773" y="3480618"/>
                </a:cubicBezTo>
                <a:cubicBezTo>
                  <a:pt x="4067739" y="3509516"/>
                  <a:pt x="3879214" y="3471793"/>
                  <a:pt x="3582937" y="3480618"/>
                </a:cubicBezTo>
                <a:cubicBezTo>
                  <a:pt x="3286660" y="3489443"/>
                  <a:pt x="3138049" y="3464480"/>
                  <a:pt x="2739893" y="3480618"/>
                </a:cubicBezTo>
                <a:cubicBezTo>
                  <a:pt x="2341737" y="3496756"/>
                  <a:pt x="2229973" y="3453621"/>
                  <a:pt x="1989057" y="3480618"/>
                </a:cubicBezTo>
                <a:cubicBezTo>
                  <a:pt x="1748141" y="3507615"/>
                  <a:pt x="1692042" y="3457322"/>
                  <a:pt x="1514845" y="3480618"/>
                </a:cubicBezTo>
                <a:cubicBezTo>
                  <a:pt x="1337648" y="3503914"/>
                  <a:pt x="985398" y="3515403"/>
                  <a:pt x="764009" y="3480618"/>
                </a:cubicBezTo>
                <a:cubicBezTo>
                  <a:pt x="542620" y="3445833"/>
                  <a:pt x="194763" y="3474060"/>
                  <a:pt x="0" y="3480618"/>
                </a:cubicBezTo>
                <a:cubicBezTo>
                  <a:pt x="3946" y="3237921"/>
                  <a:pt x="-28908" y="3095815"/>
                  <a:pt x="0" y="2854107"/>
                </a:cubicBezTo>
                <a:cubicBezTo>
                  <a:pt x="28908" y="2612399"/>
                  <a:pt x="-12364" y="2540252"/>
                  <a:pt x="0" y="2262402"/>
                </a:cubicBezTo>
                <a:cubicBezTo>
                  <a:pt x="12364" y="1984552"/>
                  <a:pt x="-21768" y="1737860"/>
                  <a:pt x="0" y="1601084"/>
                </a:cubicBezTo>
                <a:cubicBezTo>
                  <a:pt x="21768" y="1464308"/>
                  <a:pt x="12719" y="1086432"/>
                  <a:pt x="0" y="870155"/>
                </a:cubicBezTo>
                <a:cubicBezTo>
                  <a:pt x="-12719" y="653878"/>
                  <a:pt x="11553" y="322717"/>
                  <a:pt x="0" y="0"/>
                </a:cubicBezTo>
                <a:cubicBezTo>
                  <a:pt x="244371" y="39936"/>
                  <a:pt x="657362" y="37967"/>
                  <a:pt x="862781" y="0"/>
                </a:cubicBezTo>
                <a:cubicBezTo>
                  <a:pt x="1068200" y="-37967"/>
                  <a:pt x="1142007" y="12965"/>
                  <a:pt x="1227804" y="0"/>
                </a:cubicBezTo>
                <a:cubicBezTo>
                  <a:pt x="1313601" y="-12965"/>
                  <a:pt x="1715114" y="-33763"/>
                  <a:pt x="2090586" y="0"/>
                </a:cubicBezTo>
                <a:cubicBezTo>
                  <a:pt x="2466058" y="33763"/>
                  <a:pt x="2346589" y="-6674"/>
                  <a:pt x="2455609" y="0"/>
                </a:cubicBezTo>
                <a:cubicBezTo>
                  <a:pt x="2564629" y="6674"/>
                  <a:pt x="2791461" y="19023"/>
                  <a:pt x="3119287" y="0"/>
                </a:cubicBezTo>
                <a:cubicBezTo>
                  <a:pt x="3447113" y="-19023"/>
                  <a:pt x="3369398" y="-13701"/>
                  <a:pt x="3583861" y="0"/>
                </a:cubicBezTo>
                <a:cubicBezTo>
                  <a:pt x="3798324" y="13701"/>
                  <a:pt x="3825688" y="-13001"/>
                  <a:pt x="4048436" y="0"/>
                </a:cubicBezTo>
                <a:cubicBezTo>
                  <a:pt x="4271185" y="13001"/>
                  <a:pt x="4354535" y="-15198"/>
                  <a:pt x="4513010" y="0"/>
                </a:cubicBezTo>
                <a:cubicBezTo>
                  <a:pt x="4671485" y="15198"/>
                  <a:pt x="4803067" y="1104"/>
                  <a:pt x="4977585" y="0"/>
                </a:cubicBezTo>
                <a:cubicBezTo>
                  <a:pt x="5152103" y="-1104"/>
                  <a:pt x="5318636" y="9543"/>
                  <a:pt x="5541711" y="0"/>
                </a:cubicBezTo>
                <a:cubicBezTo>
                  <a:pt x="5764786" y="-9543"/>
                  <a:pt x="5882478" y="-10837"/>
                  <a:pt x="6006286" y="0"/>
                </a:cubicBezTo>
                <a:cubicBezTo>
                  <a:pt x="6130094" y="10837"/>
                  <a:pt x="6420820" y="18747"/>
                  <a:pt x="6570412" y="0"/>
                </a:cubicBezTo>
                <a:cubicBezTo>
                  <a:pt x="6720004" y="-18747"/>
                  <a:pt x="7047686" y="-30441"/>
                  <a:pt x="7333642" y="0"/>
                </a:cubicBezTo>
                <a:cubicBezTo>
                  <a:pt x="7619598" y="30441"/>
                  <a:pt x="7698003" y="-10685"/>
                  <a:pt x="7798216" y="0"/>
                </a:cubicBezTo>
                <a:cubicBezTo>
                  <a:pt x="7898429" y="10685"/>
                  <a:pt x="8080522" y="8642"/>
                  <a:pt x="8163239" y="0"/>
                </a:cubicBezTo>
                <a:cubicBezTo>
                  <a:pt x="8245956" y="-8642"/>
                  <a:pt x="8848994" y="14107"/>
                  <a:pt x="9026021" y="0"/>
                </a:cubicBezTo>
                <a:cubicBezTo>
                  <a:pt x="9203048" y="-14107"/>
                  <a:pt x="9255696" y="-1843"/>
                  <a:pt x="9391044" y="0"/>
                </a:cubicBezTo>
                <a:cubicBezTo>
                  <a:pt x="9526392" y="1843"/>
                  <a:pt x="9772005" y="10134"/>
                  <a:pt x="9955170" y="0"/>
                </a:cubicBezTo>
                <a:cubicBezTo>
                  <a:pt x="9977428" y="157499"/>
                  <a:pt x="9963616" y="306879"/>
                  <a:pt x="9955170" y="604173"/>
                </a:cubicBezTo>
                <a:cubicBezTo>
                  <a:pt x="9946724" y="901467"/>
                  <a:pt x="9936622" y="1128527"/>
                  <a:pt x="9955170" y="1290734"/>
                </a:cubicBezTo>
                <a:cubicBezTo>
                  <a:pt x="9973718" y="1452941"/>
                  <a:pt x="9984431" y="1846406"/>
                  <a:pt x="9955170" y="2004757"/>
                </a:cubicBezTo>
                <a:cubicBezTo>
                  <a:pt x="9925909" y="2163108"/>
                  <a:pt x="9923149" y="2499713"/>
                  <a:pt x="9955170" y="2746242"/>
                </a:cubicBezTo>
              </a:path>
            </a:pathLst>
          </a:custGeom>
          <a:noFill/>
          <a:ln w="38100">
            <a:solidFill>
              <a:schemeClr val="tx2"/>
            </a:solidFill>
            <a:extLst>
              <a:ext uri="{C807C97D-BFC1-408E-A445-0C87EB9F89A2}">
                <ask:lineSketchStyleProps xmlns="" xmlns:ask="http://schemas.microsoft.com/office/drawing/2018/sketchyshapes" sd="1219033472">
                  <a:prstGeom prst="foldedCorner">
                    <a:avLst>
                      <a:gd name="adj" fmla="val 21099"/>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3935E9E6-4E4E-159D-29B9-FFDB0721A04D}"/>
              </a:ext>
            </a:extLst>
          </p:cNvPr>
          <p:cNvSpPr/>
          <p:nvPr/>
        </p:nvSpPr>
        <p:spPr>
          <a:xfrm>
            <a:off x="4849218" y="3274829"/>
            <a:ext cx="2444901"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TW" altLang="en-US" sz="8800" b="1" dirty="0">
                <a:ln/>
                <a:solidFill>
                  <a:schemeClr val="tx2">
                    <a:lumMod val="40000"/>
                    <a:lumOff val="60000"/>
                  </a:schemeClr>
                </a:solidFill>
                <a:latin typeface="DFPWeiBei-B5" panose="03000700000000000000" pitchFamily="66" charset="-120"/>
                <a:ea typeface="DFPWeiBei-B5" panose="03000700000000000000" pitchFamily="66" charset="-120"/>
              </a:rPr>
              <a:t>古蹟</a:t>
            </a:r>
          </a:p>
        </p:txBody>
      </p:sp>
      <p:sp>
        <p:nvSpPr>
          <p:cNvPr id="35" name="雲朵形 34">
            <a:hlinkClick r:id="rId4" action="ppaction://hlinksldjump"/>
            <a:extLst>
              <a:ext uri="{FF2B5EF4-FFF2-40B4-BE49-F238E27FC236}">
                <a16:creationId xmlns:a16="http://schemas.microsoft.com/office/drawing/2014/main" id="{79DA8CC0-48F2-8A19-00E5-F9E64AC8934A}"/>
              </a:ext>
            </a:extLst>
          </p:cNvPr>
          <p:cNvSpPr/>
          <p:nvPr/>
        </p:nvSpPr>
        <p:spPr>
          <a:xfrm>
            <a:off x="2045565" y="5015138"/>
            <a:ext cx="2526891" cy="1425678"/>
          </a:xfrm>
          <a:prstGeom prst="cloud">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雲朵形 35">
            <a:hlinkClick r:id="rId5" action="ppaction://hlinksldjump"/>
            <a:extLst>
              <a:ext uri="{FF2B5EF4-FFF2-40B4-BE49-F238E27FC236}">
                <a16:creationId xmlns:a16="http://schemas.microsoft.com/office/drawing/2014/main" id="{B0DB3E81-75D3-3055-697C-2F17D85D53C2}"/>
              </a:ext>
            </a:extLst>
          </p:cNvPr>
          <p:cNvSpPr/>
          <p:nvPr/>
        </p:nvSpPr>
        <p:spPr>
          <a:xfrm>
            <a:off x="4922545" y="4934352"/>
            <a:ext cx="2526891" cy="1425678"/>
          </a:xfrm>
          <a:prstGeom prst="cloud">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雲朵形 36">
            <a:hlinkClick r:id="rId6" action="ppaction://hlinksldjump"/>
            <a:extLst>
              <a:ext uri="{FF2B5EF4-FFF2-40B4-BE49-F238E27FC236}">
                <a16:creationId xmlns:a16="http://schemas.microsoft.com/office/drawing/2014/main" id="{2CB04AD7-141C-5BD9-6169-417077D1903E}"/>
              </a:ext>
            </a:extLst>
          </p:cNvPr>
          <p:cNvSpPr/>
          <p:nvPr/>
        </p:nvSpPr>
        <p:spPr>
          <a:xfrm>
            <a:off x="7799524" y="4934352"/>
            <a:ext cx="2526891" cy="1425678"/>
          </a:xfrm>
          <a:prstGeom prst="cloud">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a:hlinkClick r:id="rId4" action="ppaction://hlinksldjump"/>
            <a:extLst>
              <a:ext uri="{FF2B5EF4-FFF2-40B4-BE49-F238E27FC236}">
                <a16:creationId xmlns:a16="http://schemas.microsoft.com/office/drawing/2014/main" id="{48F58D90-7667-8206-FB37-8DF3595B729B}"/>
              </a:ext>
            </a:extLst>
          </p:cNvPr>
          <p:cNvSpPr txBox="1"/>
          <p:nvPr/>
        </p:nvSpPr>
        <p:spPr>
          <a:xfrm>
            <a:off x="2777390" y="5250923"/>
            <a:ext cx="1063240" cy="954107"/>
          </a:xfrm>
          <a:prstGeom prst="rect">
            <a:avLst/>
          </a:prstGeom>
          <a:noFill/>
        </p:spPr>
        <p:txBody>
          <a:bodyPr wrap="none" rtlCol="0">
            <a:spAutoFit/>
          </a:bodyPr>
          <a:lstStyle/>
          <a:p>
            <a:pPr algn="ctr"/>
            <a:r>
              <a:rPr lang="en-US" altLang="zh-TW" sz="2800" dirty="0">
                <a:solidFill>
                  <a:schemeClr val="tx2"/>
                </a:solidFill>
                <a:latin typeface="Times New Roman" panose="02020603050405020304" pitchFamily="18" charset="0"/>
                <a:cs typeface="Times New Roman" panose="02020603050405020304" pitchFamily="18" charset="0"/>
              </a:rPr>
              <a:t>Word </a:t>
            </a:r>
          </a:p>
          <a:p>
            <a:pPr algn="ctr"/>
            <a:r>
              <a:rPr lang="en-US" altLang="zh-TW" sz="2800" dirty="0">
                <a:solidFill>
                  <a:schemeClr val="tx2"/>
                </a:solidFill>
                <a:latin typeface="Times New Roman" panose="02020603050405020304" pitchFamily="18" charset="0"/>
                <a:cs typeface="Times New Roman" panose="02020603050405020304" pitchFamily="18" charset="0"/>
              </a:rPr>
              <a:t>Pond</a:t>
            </a:r>
          </a:p>
        </p:txBody>
      </p:sp>
      <p:sp>
        <p:nvSpPr>
          <p:cNvPr id="39" name="文字方塊 38">
            <a:hlinkClick r:id="rId5" action="ppaction://hlinksldjump"/>
            <a:extLst>
              <a:ext uri="{FF2B5EF4-FFF2-40B4-BE49-F238E27FC236}">
                <a16:creationId xmlns:a16="http://schemas.microsoft.com/office/drawing/2014/main" id="{97EB96D5-885F-394E-68AF-3BA5DD397869}"/>
              </a:ext>
            </a:extLst>
          </p:cNvPr>
          <p:cNvSpPr txBox="1"/>
          <p:nvPr/>
        </p:nvSpPr>
        <p:spPr>
          <a:xfrm>
            <a:off x="5397152" y="5170138"/>
            <a:ext cx="1577676" cy="954107"/>
          </a:xfrm>
          <a:prstGeom prst="rect">
            <a:avLst/>
          </a:prstGeom>
          <a:noFill/>
        </p:spPr>
        <p:txBody>
          <a:bodyPr wrap="none" rtlCol="0">
            <a:spAutoFit/>
          </a:bodyPr>
          <a:lstStyle/>
          <a:p>
            <a:pPr algn="ctr"/>
            <a:r>
              <a:rPr lang="en-US" altLang="zh-TW" sz="2800" dirty="0">
                <a:solidFill>
                  <a:schemeClr val="tx2"/>
                </a:solidFill>
                <a:latin typeface="Times New Roman" panose="02020603050405020304" pitchFamily="18" charset="0"/>
                <a:cs typeface="Times New Roman" panose="02020603050405020304" pitchFamily="18" charset="0"/>
              </a:rPr>
              <a:t>Character</a:t>
            </a:r>
          </a:p>
          <a:p>
            <a:pPr algn="ctr"/>
            <a:r>
              <a:rPr lang="en-US" altLang="zh-TW" sz="2800" dirty="0">
                <a:solidFill>
                  <a:schemeClr val="tx2"/>
                </a:solidFill>
                <a:latin typeface="Times New Roman" panose="02020603050405020304" pitchFamily="18" charset="0"/>
                <a:cs typeface="Times New Roman" panose="02020603050405020304" pitchFamily="18" charset="0"/>
              </a:rPr>
              <a:t> Pond</a:t>
            </a:r>
          </a:p>
        </p:txBody>
      </p:sp>
      <p:sp>
        <p:nvSpPr>
          <p:cNvPr id="40" name="文字方塊 39">
            <a:hlinkClick r:id="rId6" action="ppaction://hlinksldjump"/>
            <a:extLst>
              <a:ext uri="{FF2B5EF4-FFF2-40B4-BE49-F238E27FC236}">
                <a16:creationId xmlns:a16="http://schemas.microsoft.com/office/drawing/2014/main" id="{3A16A1C1-0544-EE46-8794-C6D93F0A0964}"/>
              </a:ext>
            </a:extLst>
          </p:cNvPr>
          <p:cNvSpPr txBox="1"/>
          <p:nvPr/>
        </p:nvSpPr>
        <p:spPr>
          <a:xfrm>
            <a:off x="8424012" y="5170138"/>
            <a:ext cx="1277914" cy="954107"/>
          </a:xfrm>
          <a:prstGeom prst="rect">
            <a:avLst/>
          </a:prstGeom>
          <a:noFill/>
        </p:spPr>
        <p:txBody>
          <a:bodyPr wrap="none" rtlCol="0">
            <a:spAutoFit/>
          </a:bodyPr>
          <a:lstStyle/>
          <a:p>
            <a:pPr algn="ctr"/>
            <a:r>
              <a:rPr lang="en-US" altLang="zh-TW" sz="2800" dirty="0">
                <a:solidFill>
                  <a:schemeClr val="tx2"/>
                </a:solidFill>
                <a:latin typeface="Times New Roman" panose="02020603050405020304" pitchFamily="18" charset="0"/>
                <a:cs typeface="Times New Roman" panose="02020603050405020304" pitchFamily="18" charset="0"/>
              </a:rPr>
              <a:t>Radical</a:t>
            </a:r>
          </a:p>
          <a:p>
            <a:pPr algn="ctr"/>
            <a:r>
              <a:rPr lang="en-US" altLang="zh-TW" sz="2800" dirty="0">
                <a:solidFill>
                  <a:schemeClr val="tx2"/>
                </a:solidFill>
                <a:latin typeface="Times New Roman" panose="02020603050405020304" pitchFamily="18" charset="0"/>
                <a:cs typeface="Times New Roman" panose="02020603050405020304" pitchFamily="18" charset="0"/>
              </a:rPr>
              <a:t> Pond</a:t>
            </a:r>
          </a:p>
        </p:txBody>
      </p:sp>
    </p:spTree>
    <p:extLst>
      <p:ext uri="{BB962C8B-B14F-4D97-AF65-F5344CB8AC3E}">
        <p14:creationId xmlns:p14="http://schemas.microsoft.com/office/powerpoint/2010/main" val="907312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摺角紙張 15">
            <a:extLst>
              <a:ext uri="{FF2B5EF4-FFF2-40B4-BE49-F238E27FC236}">
                <a16:creationId xmlns:a16="http://schemas.microsoft.com/office/drawing/2014/main" id="{F4D69EE2-A20E-929B-7866-BD763DE8D992}"/>
              </a:ext>
            </a:extLst>
          </p:cNvPr>
          <p:cNvSpPr/>
          <p:nvPr/>
        </p:nvSpPr>
        <p:spPr>
          <a:xfrm>
            <a:off x="345835" y="254476"/>
            <a:ext cx="11668364" cy="6349048"/>
          </a:xfrm>
          <a:custGeom>
            <a:avLst/>
            <a:gdLst>
              <a:gd name="connsiteX0" fmla="*/ 0 w 11402007"/>
              <a:gd name="connsiteY0" fmla="*/ 0 h 6257477"/>
              <a:gd name="connsiteX1" fmla="*/ 556686 w 11402007"/>
              <a:gd name="connsiteY1" fmla="*/ 0 h 6257477"/>
              <a:gd name="connsiteX2" fmla="*/ 885332 w 11402007"/>
              <a:gd name="connsiteY2" fmla="*/ 0 h 6257477"/>
              <a:gd name="connsiteX3" fmla="*/ 1784079 w 11402007"/>
              <a:gd name="connsiteY3" fmla="*/ 0 h 6257477"/>
              <a:gd name="connsiteX4" fmla="*/ 2340765 w 11402007"/>
              <a:gd name="connsiteY4" fmla="*/ 0 h 6257477"/>
              <a:gd name="connsiteX5" fmla="*/ 2897451 w 11402007"/>
              <a:gd name="connsiteY5" fmla="*/ 0 h 6257477"/>
              <a:gd name="connsiteX6" fmla="*/ 3796198 w 11402007"/>
              <a:gd name="connsiteY6" fmla="*/ 0 h 6257477"/>
              <a:gd name="connsiteX7" fmla="*/ 4238864 w 11402007"/>
              <a:gd name="connsiteY7" fmla="*/ 0 h 6257477"/>
              <a:gd name="connsiteX8" fmla="*/ 5137610 w 11402007"/>
              <a:gd name="connsiteY8" fmla="*/ 0 h 6257477"/>
              <a:gd name="connsiteX9" fmla="*/ 6036357 w 11402007"/>
              <a:gd name="connsiteY9" fmla="*/ 0 h 6257477"/>
              <a:gd name="connsiteX10" fmla="*/ 6707063 w 11402007"/>
              <a:gd name="connsiteY10" fmla="*/ 0 h 6257477"/>
              <a:gd name="connsiteX11" fmla="*/ 7605809 w 11402007"/>
              <a:gd name="connsiteY11" fmla="*/ 0 h 6257477"/>
              <a:gd name="connsiteX12" fmla="*/ 8162496 w 11402007"/>
              <a:gd name="connsiteY12" fmla="*/ 0 h 6257477"/>
              <a:gd name="connsiteX13" fmla="*/ 8719182 w 11402007"/>
              <a:gd name="connsiteY13" fmla="*/ 0 h 6257477"/>
              <a:gd name="connsiteX14" fmla="*/ 9503908 w 11402007"/>
              <a:gd name="connsiteY14" fmla="*/ 0 h 6257477"/>
              <a:gd name="connsiteX15" fmla="*/ 10060594 w 11402007"/>
              <a:gd name="connsiteY15" fmla="*/ 0 h 6257477"/>
              <a:gd name="connsiteX16" fmla="*/ 11402007 w 11402007"/>
              <a:gd name="connsiteY16" fmla="*/ 0 h 6257477"/>
              <a:gd name="connsiteX17" fmla="*/ 11402007 w 11402007"/>
              <a:gd name="connsiteY17" fmla="*/ 754979 h 6257477"/>
              <a:gd name="connsiteX18" fmla="*/ 11402007 w 11402007"/>
              <a:gd name="connsiteY18" fmla="*/ 1452376 h 6257477"/>
              <a:gd name="connsiteX19" fmla="*/ 11402007 w 11402007"/>
              <a:gd name="connsiteY19" fmla="*/ 2149772 h 6257477"/>
              <a:gd name="connsiteX20" fmla="*/ 11402007 w 11402007"/>
              <a:gd name="connsiteY20" fmla="*/ 2616836 h 6257477"/>
              <a:gd name="connsiteX21" fmla="*/ 11402007 w 11402007"/>
              <a:gd name="connsiteY21" fmla="*/ 3141482 h 6257477"/>
              <a:gd name="connsiteX22" fmla="*/ 11402007 w 11402007"/>
              <a:gd name="connsiteY22" fmla="*/ 3838879 h 6257477"/>
              <a:gd name="connsiteX23" fmla="*/ 11402007 w 11402007"/>
              <a:gd name="connsiteY23" fmla="*/ 4421109 h 6257477"/>
              <a:gd name="connsiteX24" fmla="*/ 11402007 w 11402007"/>
              <a:gd name="connsiteY24" fmla="*/ 4945755 h 6257477"/>
              <a:gd name="connsiteX25" fmla="*/ 11402007 w 11402007"/>
              <a:gd name="connsiteY25" fmla="*/ 5758318 h 6257477"/>
              <a:gd name="connsiteX26" fmla="*/ 11152428 w 11402007"/>
              <a:gd name="connsiteY26" fmla="*/ 6007898 h 6257477"/>
              <a:gd name="connsiteX27" fmla="*/ 10902848 w 11402007"/>
              <a:gd name="connsiteY27" fmla="*/ 6257477 h 6257477"/>
              <a:gd name="connsiteX28" fmla="*/ 10439477 w 11402007"/>
              <a:gd name="connsiteY28" fmla="*/ 6257477 h 6257477"/>
              <a:gd name="connsiteX29" fmla="*/ 9539992 w 11402007"/>
              <a:gd name="connsiteY29" fmla="*/ 6257477 h 6257477"/>
              <a:gd name="connsiteX30" fmla="*/ 8967592 w 11402007"/>
              <a:gd name="connsiteY30" fmla="*/ 6257477 h 6257477"/>
              <a:gd name="connsiteX31" fmla="*/ 8613250 w 11402007"/>
              <a:gd name="connsiteY31" fmla="*/ 6257477 h 6257477"/>
              <a:gd name="connsiteX32" fmla="*/ 7822793 w 11402007"/>
              <a:gd name="connsiteY32" fmla="*/ 6257477 h 6257477"/>
              <a:gd name="connsiteX33" fmla="*/ 7359422 w 11402007"/>
              <a:gd name="connsiteY33" fmla="*/ 6257477 h 6257477"/>
              <a:gd name="connsiteX34" fmla="*/ 6568966 w 11402007"/>
              <a:gd name="connsiteY34" fmla="*/ 6257477 h 6257477"/>
              <a:gd name="connsiteX35" fmla="*/ 5669481 w 11402007"/>
              <a:gd name="connsiteY35" fmla="*/ 6257477 h 6257477"/>
              <a:gd name="connsiteX36" fmla="*/ 5097081 w 11402007"/>
              <a:gd name="connsiteY36" fmla="*/ 6257477 h 6257477"/>
              <a:gd name="connsiteX37" fmla="*/ 4197596 w 11402007"/>
              <a:gd name="connsiteY37" fmla="*/ 6257477 h 6257477"/>
              <a:gd name="connsiteX38" fmla="*/ 3734225 w 11402007"/>
              <a:gd name="connsiteY38" fmla="*/ 6257477 h 6257477"/>
              <a:gd name="connsiteX39" fmla="*/ 3379883 w 11402007"/>
              <a:gd name="connsiteY39" fmla="*/ 6257477 h 6257477"/>
              <a:gd name="connsiteX40" fmla="*/ 3025540 w 11402007"/>
              <a:gd name="connsiteY40" fmla="*/ 6257477 h 6257477"/>
              <a:gd name="connsiteX41" fmla="*/ 2235084 w 11402007"/>
              <a:gd name="connsiteY41" fmla="*/ 6257477 h 6257477"/>
              <a:gd name="connsiteX42" fmla="*/ 1880741 w 11402007"/>
              <a:gd name="connsiteY42" fmla="*/ 6257477 h 6257477"/>
              <a:gd name="connsiteX43" fmla="*/ 1199313 w 11402007"/>
              <a:gd name="connsiteY43" fmla="*/ 6257477 h 6257477"/>
              <a:gd name="connsiteX44" fmla="*/ 735942 w 11402007"/>
              <a:gd name="connsiteY44" fmla="*/ 6257477 h 6257477"/>
              <a:gd name="connsiteX45" fmla="*/ 0 w 11402007"/>
              <a:gd name="connsiteY45" fmla="*/ 6257477 h 6257477"/>
              <a:gd name="connsiteX46" fmla="*/ 0 w 11402007"/>
              <a:gd name="connsiteY46" fmla="*/ 5562202 h 6257477"/>
              <a:gd name="connsiteX47" fmla="*/ 0 w 11402007"/>
              <a:gd name="connsiteY47" fmla="*/ 4741777 h 6257477"/>
              <a:gd name="connsiteX48" fmla="*/ 0 w 11402007"/>
              <a:gd name="connsiteY48" fmla="*/ 4109077 h 6257477"/>
              <a:gd name="connsiteX49" fmla="*/ 0 w 11402007"/>
              <a:gd name="connsiteY49" fmla="*/ 3476376 h 6257477"/>
              <a:gd name="connsiteX50" fmla="*/ 0 w 11402007"/>
              <a:gd name="connsiteY50" fmla="*/ 2781101 h 6257477"/>
              <a:gd name="connsiteX51" fmla="*/ 0 w 11402007"/>
              <a:gd name="connsiteY51" fmla="*/ 2023251 h 6257477"/>
              <a:gd name="connsiteX52" fmla="*/ 0 w 11402007"/>
              <a:gd name="connsiteY52" fmla="*/ 1265401 h 6257477"/>
              <a:gd name="connsiteX53" fmla="*/ 0 w 11402007"/>
              <a:gd name="connsiteY53" fmla="*/ 0 h 6257477"/>
              <a:gd name="connsiteX0" fmla="*/ 10902848 w 11402007"/>
              <a:gd name="connsiteY0" fmla="*/ 6257477 h 6257477"/>
              <a:gd name="connsiteX1" fmla="*/ 11002680 w 11402007"/>
              <a:gd name="connsiteY1" fmla="*/ 5858150 h 6257477"/>
              <a:gd name="connsiteX2" fmla="*/ 11402007 w 11402007"/>
              <a:gd name="connsiteY2" fmla="*/ 5758318 h 6257477"/>
              <a:gd name="connsiteX3" fmla="*/ 11142444 w 11402007"/>
              <a:gd name="connsiteY3" fmla="*/ 6017881 h 6257477"/>
              <a:gd name="connsiteX4" fmla="*/ 10902848 w 11402007"/>
              <a:gd name="connsiteY4" fmla="*/ 6257477 h 6257477"/>
              <a:gd name="connsiteX0" fmla="*/ 10902848 w 11402007"/>
              <a:gd name="connsiteY0" fmla="*/ 6257477 h 6257477"/>
              <a:gd name="connsiteX1" fmla="*/ 11002680 w 11402007"/>
              <a:gd name="connsiteY1" fmla="*/ 5858150 h 6257477"/>
              <a:gd name="connsiteX2" fmla="*/ 11402007 w 11402007"/>
              <a:gd name="connsiteY2" fmla="*/ 5758318 h 6257477"/>
              <a:gd name="connsiteX3" fmla="*/ 11157419 w 11402007"/>
              <a:gd name="connsiteY3" fmla="*/ 6002906 h 6257477"/>
              <a:gd name="connsiteX4" fmla="*/ 10902848 w 11402007"/>
              <a:gd name="connsiteY4" fmla="*/ 6257477 h 6257477"/>
              <a:gd name="connsiteX5" fmla="*/ 10112392 w 11402007"/>
              <a:gd name="connsiteY5" fmla="*/ 6257477 h 6257477"/>
              <a:gd name="connsiteX6" fmla="*/ 9649020 w 11402007"/>
              <a:gd name="connsiteY6" fmla="*/ 6257477 h 6257477"/>
              <a:gd name="connsiteX7" fmla="*/ 9185649 w 11402007"/>
              <a:gd name="connsiteY7" fmla="*/ 6257477 h 6257477"/>
              <a:gd name="connsiteX8" fmla="*/ 8504221 w 11402007"/>
              <a:gd name="connsiteY8" fmla="*/ 6257477 h 6257477"/>
              <a:gd name="connsiteX9" fmla="*/ 7822793 w 11402007"/>
              <a:gd name="connsiteY9" fmla="*/ 6257477 h 6257477"/>
              <a:gd name="connsiteX10" fmla="*/ 7250394 w 11402007"/>
              <a:gd name="connsiteY10" fmla="*/ 6257477 h 6257477"/>
              <a:gd name="connsiteX11" fmla="*/ 6350909 w 11402007"/>
              <a:gd name="connsiteY11" fmla="*/ 6257477 h 6257477"/>
              <a:gd name="connsiteX12" fmla="*/ 5887538 w 11402007"/>
              <a:gd name="connsiteY12" fmla="*/ 6257477 h 6257477"/>
              <a:gd name="connsiteX13" fmla="*/ 4988053 w 11402007"/>
              <a:gd name="connsiteY13" fmla="*/ 6257477 h 6257477"/>
              <a:gd name="connsiteX14" fmla="*/ 4524682 w 11402007"/>
              <a:gd name="connsiteY14" fmla="*/ 6257477 h 6257477"/>
              <a:gd name="connsiteX15" fmla="*/ 3734225 w 11402007"/>
              <a:gd name="connsiteY15" fmla="*/ 6257477 h 6257477"/>
              <a:gd name="connsiteX16" fmla="*/ 2834740 w 11402007"/>
              <a:gd name="connsiteY16" fmla="*/ 6257477 h 6257477"/>
              <a:gd name="connsiteX17" fmla="*/ 2480398 w 11402007"/>
              <a:gd name="connsiteY17" fmla="*/ 6257477 h 6257477"/>
              <a:gd name="connsiteX18" fmla="*/ 1580913 w 11402007"/>
              <a:gd name="connsiteY18" fmla="*/ 6257477 h 6257477"/>
              <a:gd name="connsiteX19" fmla="*/ 681428 w 11402007"/>
              <a:gd name="connsiteY19" fmla="*/ 6257477 h 6257477"/>
              <a:gd name="connsiteX20" fmla="*/ 0 w 11402007"/>
              <a:gd name="connsiteY20" fmla="*/ 6257477 h 6257477"/>
              <a:gd name="connsiteX21" fmla="*/ 0 w 11402007"/>
              <a:gd name="connsiteY21" fmla="*/ 5562202 h 6257477"/>
              <a:gd name="connsiteX22" fmla="*/ 0 w 11402007"/>
              <a:gd name="connsiteY22" fmla="*/ 4866927 h 6257477"/>
              <a:gd name="connsiteX23" fmla="*/ 0 w 11402007"/>
              <a:gd name="connsiteY23" fmla="*/ 4296801 h 6257477"/>
              <a:gd name="connsiteX24" fmla="*/ 0 w 11402007"/>
              <a:gd name="connsiteY24" fmla="*/ 3538951 h 6257477"/>
              <a:gd name="connsiteX25" fmla="*/ 0 w 11402007"/>
              <a:gd name="connsiteY25" fmla="*/ 2718526 h 6257477"/>
              <a:gd name="connsiteX26" fmla="*/ 0 w 11402007"/>
              <a:gd name="connsiteY26" fmla="*/ 2085826 h 6257477"/>
              <a:gd name="connsiteX27" fmla="*/ 0 w 11402007"/>
              <a:gd name="connsiteY27" fmla="*/ 1265401 h 6257477"/>
              <a:gd name="connsiteX28" fmla="*/ 0 w 11402007"/>
              <a:gd name="connsiteY28" fmla="*/ 0 h 6257477"/>
              <a:gd name="connsiteX29" fmla="*/ 898746 w 11402007"/>
              <a:gd name="connsiteY29" fmla="*/ 0 h 6257477"/>
              <a:gd name="connsiteX30" fmla="*/ 1683473 w 11402007"/>
              <a:gd name="connsiteY30" fmla="*/ 0 h 6257477"/>
              <a:gd name="connsiteX31" fmla="*/ 2354179 w 11402007"/>
              <a:gd name="connsiteY31" fmla="*/ 0 h 6257477"/>
              <a:gd name="connsiteX32" fmla="*/ 3138905 w 11402007"/>
              <a:gd name="connsiteY32" fmla="*/ 0 h 6257477"/>
              <a:gd name="connsiteX33" fmla="*/ 3923632 w 11402007"/>
              <a:gd name="connsiteY33" fmla="*/ 0 h 6257477"/>
              <a:gd name="connsiteX34" fmla="*/ 4822378 w 11402007"/>
              <a:gd name="connsiteY34" fmla="*/ 0 h 6257477"/>
              <a:gd name="connsiteX35" fmla="*/ 5151024 w 11402007"/>
              <a:gd name="connsiteY35" fmla="*/ 0 h 6257477"/>
              <a:gd name="connsiteX36" fmla="*/ 5479670 w 11402007"/>
              <a:gd name="connsiteY36" fmla="*/ 0 h 6257477"/>
              <a:gd name="connsiteX37" fmla="*/ 6378417 w 11402007"/>
              <a:gd name="connsiteY37" fmla="*/ 0 h 6257477"/>
              <a:gd name="connsiteX38" fmla="*/ 6935103 w 11402007"/>
              <a:gd name="connsiteY38" fmla="*/ 0 h 6257477"/>
              <a:gd name="connsiteX39" fmla="*/ 7833850 w 11402007"/>
              <a:gd name="connsiteY39" fmla="*/ 0 h 6257477"/>
              <a:gd name="connsiteX40" fmla="*/ 8390536 w 11402007"/>
              <a:gd name="connsiteY40" fmla="*/ 0 h 6257477"/>
              <a:gd name="connsiteX41" fmla="*/ 9175262 w 11402007"/>
              <a:gd name="connsiteY41" fmla="*/ 0 h 6257477"/>
              <a:gd name="connsiteX42" fmla="*/ 9617928 w 11402007"/>
              <a:gd name="connsiteY42" fmla="*/ 0 h 6257477"/>
              <a:gd name="connsiteX43" fmla="*/ 10288635 w 11402007"/>
              <a:gd name="connsiteY43" fmla="*/ 0 h 6257477"/>
              <a:gd name="connsiteX44" fmla="*/ 11402007 w 11402007"/>
              <a:gd name="connsiteY44" fmla="*/ 0 h 6257477"/>
              <a:gd name="connsiteX45" fmla="*/ 11402007 w 11402007"/>
              <a:gd name="connsiteY45" fmla="*/ 582230 h 6257477"/>
              <a:gd name="connsiteX46" fmla="*/ 11402007 w 11402007"/>
              <a:gd name="connsiteY46" fmla="*/ 1222043 h 6257477"/>
              <a:gd name="connsiteX47" fmla="*/ 11402007 w 11402007"/>
              <a:gd name="connsiteY47" fmla="*/ 1689107 h 6257477"/>
              <a:gd name="connsiteX48" fmla="*/ 11402007 w 11402007"/>
              <a:gd name="connsiteY48" fmla="*/ 2444086 h 6257477"/>
              <a:gd name="connsiteX49" fmla="*/ 11402007 w 11402007"/>
              <a:gd name="connsiteY49" fmla="*/ 3083899 h 6257477"/>
              <a:gd name="connsiteX50" fmla="*/ 11402007 w 11402007"/>
              <a:gd name="connsiteY50" fmla="*/ 3723712 h 6257477"/>
              <a:gd name="connsiteX51" fmla="*/ 11402007 w 11402007"/>
              <a:gd name="connsiteY51" fmla="*/ 4248359 h 6257477"/>
              <a:gd name="connsiteX52" fmla="*/ 11402007 w 11402007"/>
              <a:gd name="connsiteY52" fmla="*/ 5003339 h 6257477"/>
              <a:gd name="connsiteX53" fmla="*/ 11402007 w 11402007"/>
              <a:gd name="connsiteY53" fmla="*/ 5758318 h 625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02007" h="6257477" stroke="0" extrusionOk="0">
                <a:moveTo>
                  <a:pt x="0" y="0"/>
                </a:moveTo>
                <a:cubicBezTo>
                  <a:pt x="152179" y="4994"/>
                  <a:pt x="328463" y="-14279"/>
                  <a:pt x="556686" y="0"/>
                </a:cubicBezTo>
                <a:cubicBezTo>
                  <a:pt x="784909" y="14279"/>
                  <a:pt x="802965" y="-3638"/>
                  <a:pt x="885332" y="0"/>
                </a:cubicBezTo>
                <a:cubicBezTo>
                  <a:pt x="967699" y="3638"/>
                  <a:pt x="1388413" y="-11434"/>
                  <a:pt x="1784079" y="0"/>
                </a:cubicBezTo>
                <a:cubicBezTo>
                  <a:pt x="2179745" y="11434"/>
                  <a:pt x="2154970" y="-26393"/>
                  <a:pt x="2340765" y="0"/>
                </a:cubicBezTo>
                <a:cubicBezTo>
                  <a:pt x="2526560" y="26393"/>
                  <a:pt x="2750046" y="-25882"/>
                  <a:pt x="2897451" y="0"/>
                </a:cubicBezTo>
                <a:cubicBezTo>
                  <a:pt x="3044856" y="25882"/>
                  <a:pt x="3460310" y="21651"/>
                  <a:pt x="3796198" y="0"/>
                </a:cubicBezTo>
                <a:cubicBezTo>
                  <a:pt x="4132086" y="-21651"/>
                  <a:pt x="4032718" y="12885"/>
                  <a:pt x="4238864" y="0"/>
                </a:cubicBezTo>
                <a:cubicBezTo>
                  <a:pt x="4445010" y="-12885"/>
                  <a:pt x="4767908" y="25209"/>
                  <a:pt x="5137610" y="0"/>
                </a:cubicBezTo>
                <a:cubicBezTo>
                  <a:pt x="5507312" y="-25209"/>
                  <a:pt x="5631666" y="21024"/>
                  <a:pt x="6036357" y="0"/>
                </a:cubicBezTo>
                <a:cubicBezTo>
                  <a:pt x="6441048" y="-21024"/>
                  <a:pt x="6532160" y="-4672"/>
                  <a:pt x="6707063" y="0"/>
                </a:cubicBezTo>
                <a:cubicBezTo>
                  <a:pt x="6881966" y="4672"/>
                  <a:pt x="7348019" y="-11261"/>
                  <a:pt x="7605809" y="0"/>
                </a:cubicBezTo>
                <a:cubicBezTo>
                  <a:pt x="7863599" y="11261"/>
                  <a:pt x="7981353" y="7532"/>
                  <a:pt x="8162496" y="0"/>
                </a:cubicBezTo>
                <a:cubicBezTo>
                  <a:pt x="8343639" y="-7532"/>
                  <a:pt x="8467527" y="-17308"/>
                  <a:pt x="8719182" y="0"/>
                </a:cubicBezTo>
                <a:cubicBezTo>
                  <a:pt x="8970837" y="17308"/>
                  <a:pt x="9211392" y="19249"/>
                  <a:pt x="9503908" y="0"/>
                </a:cubicBezTo>
                <a:cubicBezTo>
                  <a:pt x="9796424" y="-19249"/>
                  <a:pt x="9886608" y="19939"/>
                  <a:pt x="10060594" y="0"/>
                </a:cubicBezTo>
                <a:cubicBezTo>
                  <a:pt x="10234580" y="-19939"/>
                  <a:pt x="10778088" y="63276"/>
                  <a:pt x="11402007" y="0"/>
                </a:cubicBezTo>
                <a:cubicBezTo>
                  <a:pt x="11423541" y="258816"/>
                  <a:pt x="11407811" y="402937"/>
                  <a:pt x="11402007" y="754979"/>
                </a:cubicBezTo>
                <a:cubicBezTo>
                  <a:pt x="11396203" y="1107021"/>
                  <a:pt x="11422224" y="1294986"/>
                  <a:pt x="11402007" y="1452376"/>
                </a:cubicBezTo>
                <a:cubicBezTo>
                  <a:pt x="11381790" y="1609766"/>
                  <a:pt x="11385801" y="1807728"/>
                  <a:pt x="11402007" y="2149772"/>
                </a:cubicBezTo>
                <a:cubicBezTo>
                  <a:pt x="11418213" y="2491816"/>
                  <a:pt x="11403555" y="2399825"/>
                  <a:pt x="11402007" y="2616836"/>
                </a:cubicBezTo>
                <a:cubicBezTo>
                  <a:pt x="11400459" y="2833847"/>
                  <a:pt x="11403848" y="2993881"/>
                  <a:pt x="11402007" y="3141482"/>
                </a:cubicBezTo>
                <a:cubicBezTo>
                  <a:pt x="11400166" y="3289083"/>
                  <a:pt x="11395875" y="3657059"/>
                  <a:pt x="11402007" y="3838879"/>
                </a:cubicBezTo>
                <a:cubicBezTo>
                  <a:pt x="11408139" y="4020699"/>
                  <a:pt x="11426742" y="4216351"/>
                  <a:pt x="11402007" y="4421109"/>
                </a:cubicBezTo>
                <a:cubicBezTo>
                  <a:pt x="11377273" y="4625867"/>
                  <a:pt x="11422068" y="4838838"/>
                  <a:pt x="11402007" y="4945755"/>
                </a:cubicBezTo>
                <a:cubicBezTo>
                  <a:pt x="11381946" y="5052672"/>
                  <a:pt x="11381480" y="5505778"/>
                  <a:pt x="11402007" y="5758318"/>
                </a:cubicBezTo>
                <a:cubicBezTo>
                  <a:pt x="11356891" y="5822927"/>
                  <a:pt x="11210931" y="5942683"/>
                  <a:pt x="11152428" y="6007898"/>
                </a:cubicBezTo>
                <a:cubicBezTo>
                  <a:pt x="11093924" y="6073113"/>
                  <a:pt x="11027575" y="6140554"/>
                  <a:pt x="10902848" y="6257477"/>
                </a:cubicBezTo>
                <a:cubicBezTo>
                  <a:pt x="10689858" y="6242847"/>
                  <a:pt x="10538632" y="6267523"/>
                  <a:pt x="10439477" y="6257477"/>
                </a:cubicBezTo>
                <a:cubicBezTo>
                  <a:pt x="10340322" y="6247431"/>
                  <a:pt x="9822930" y="6217514"/>
                  <a:pt x="9539992" y="6257477"/>
                </a:cubicBezTo>
                <a:cubicBezTo>
                  <a:pt x="9257055" y="6297440"/>
                  <a:pt x="9247598" y="6238794"/>
                  <a:pt x="8967592" y="6257477"/>
                </a:cubicBezTo>
                <a:cubicBezTo>
                  <a:pt x="8687586" y="6276160"/>
                  <a:pt x="8709503" y="6248495"/>
                  <a:pt x="8613250" y="6257477"/>
                </a:cubicBezTo>
                <a:cubicBezTo>
                  <a:pt x="8516997" y="6266459"/>
                  <a:pt x="8172418" y="6227972"/>
                  <a:pt x="7822793" y="6257477"/>
                </a:cubicBezTo>
                <a:cubicBezTo>
                  <a:pt x="7473168" y="6286982"/>
                  <a:pt x="7515826" y="6255152"/>
                  <a:pt x="7359422" y="6257477"/>
                </a:cubicBezTo>
                <a:cubicBezTo>
                  <a:pt x="7203018" y="6259802"/>
                  <a:pt x="6752590" y="6260073"/>
                  <a:pt x="6568966" y="6257477"/>
                </a:cubicBezTo>
                <a:cubicBezTo>
                  <a:pt x="6385342" y="6254881"/>
                  <a:pt x="5878369" y="6213343"/>
                  <a:pt x="5669481" y="6257477"/>
                </a:cubicBezTo>
                <a:cubicBezTo>
                  <a:pt x="5460594" y="6301611"/>
                  <a:pt x="5249154" y="6284026"/>
                  <a:pt x="5097081" y="6257477"/>
                </a:cubicBezTo>
                <a:cubicBezTo>
                  <a:pt x="4945008" y="6230928"/>
                  <a:pt x="4426500" y="6263758"/>
                  <a:pt x="4197596" y="6257477"/>
                </a:cubicBezTo>
                <a:cubicBezTo>
                  <a:pt x="3968692" y="6251196"/>
                  <a:pt x="3932219" y="6248963"/>
                  <a:pt x="3734225" y="6257477"/>
                </a:cubicBezTo>
                <a:cubicBezTo>
                  <a:pt x="3536231" y="6265991"/>
                  <a:pt x="3454732" y="6254801"/>
                  <a:pt x="3379883" y="6257477"/>
                </a:cubicBezTo>
                <a:cubicBezTo>
                  <a:pt x="3305034" y="6260153"/>
                  <a:pt x="3140866" y="6249800"/>
                  <a:pt x="3025540" y="6257477"/>
                </a:cubicBezTo>
                <a:cubicBezTo>
                  <a:pt x="2910214" y="6265154"/>
                  <a:pt x="2397890" y="6242782"/>
                  <a:pt x="2235084" y="6257477"/>
                </a:cubicBezTo>
                <a:cubicBezTo>
                  <a:pt x="2072278" y="6272172"/>
                  <a:pt x="1956885" y="6259848"/>
                  <a:pt x="1880741" y="6257477"/>
                </a:cubicBezTo>
                <a:cubicBezTo>
                  <a:pt x="1804597" y="6255106"/>
                  <a:pt x="1464881" y="6252634"/>
                  <a:pt x="1199313" y="6257477"/>
                </a:cubicBezTo>
                <a:cubicBezTo>
                  <a:pt x="933745" y="6262320"/>
                  <a:pt x="947380" y="6263470"/>
                  <a:pt x="735942" y="6257477"/>
                </a:cubicBezTo>
                <a:cubicBezTo>
                  <a:pt x="524504" y="6251484"/>
                  <a:pt x="318510" y="6256525"/>
                  <a:pt x="0" y="6257477"/>
                </a:cubicBezTo>
                <a:cubicBezTo>
                  <a:pt x="-19849" y="6007546"/>
                  <a:pt x="-29811" y="5839662"/>
                  <a:pt x="0" y="5562202"/>
                </a:cubicBezTo>
                <a:cubicBezTo>
                  <a:pt x="29811" y="5284742"/>
                  <a:pt x="-38202" y="4943049"/>
                  <a:pt x="0" y="4741777"/>
                </a:cubicBezTo>
                <a:cubicBezTo>
                  <a:pt x="38202" y="4540506"/>
                  <a:pt x="-6224" y="4290124"/>
                  <a:pt x="0" y="4109077"/>
                </a:cubicBezTo>
                <a:cubicBezTo>
                  <a:pt x="6224" y="3928030"/>
                  <a:pt x="22701" y="3677869"/>
                  <a:pt x="0" y="3476376"/>
                </a:cubicBezTo>
                <a:cubicBezTo>
                  <a:pt x="-22701" y="3274883"/>
                  <a:pt x="-33459" y="2957967"/>
                  <a:pt x="0" y="2781101"/>
                </a:cubicBezTo>
                <a:cubicBezTo>
                  <a:pt x="33459" y="2604236"/>
                  <a:pt x="-14228" y="2191119"/>
                  <a:pt x="0" y="2023251"/>
                </a:cubicBezTo>
                <a:cubicBezTo>
                  <a:pt x="14228" y="1855383"/>
                  <a:pt x="35631" y="1430299"/>
                  <a:pt x="0" y="1265401"/>
                </a:cubicBezTo>
                <a:cubicBezTo>
                  <a:pt x="-35631" y="1100503"/>
                  <a:pt x="49146" y="312072"/>
                  <a:pt x="0" y="0"/>
                </a:cubicBezTo>
                <a:close/>
              </a:path>
              <a:path w="11402007" h="6257477" fill="darkenLess" stroke="0" extrusionOk="0">
                <a:moveTo>
                  <a:pt x="10902848" y="6257477"/>
                </a:moveTo>
                <a:cubicBezTo>
                  <a:pt x="10944089" y="6102746"/>
                  <a:pt x="10964446" y="5982022"/>
                  <a:pt x="11002680" y="5858150"/>
                </a:cubicBezTo>
                <a:cubicBezTo>
                  <a:pt x="11145626" y="5822789"/>
                  <a:pt x="11269657" y="5773255"/>
                  <a:pt x="11402007" y="5758318"/>
                </a:cubicBezTo>
                <a:cubicBezTo>
                  <a:pt x="11321874" y="5829962"/>
                  <a:pt x="11232514" y="5921629"/>
                  <a:pt x="11142444" y="6017881"/>
                </a:cubicBezTo>
                <a:cubicBezTo>
                  <a:pt x="11052374" y="6114133"/>
                  <a:pt x="10993330" y="6151124"/>
                  <a:pt x="10902848" y="6257477"/>
                </a:cubicBezTo>
                <a:close/>
              </a:path>
              <a:path w="11402007" h="6257477" fill="none" extrusionOk="0">
                <a:moveTo>
                  <a:pt x="10902848" y="6257477"/>
                </a:moveTo>
                <a:cubicBezTo>
                  <a:pt x="10947444" y="6106960"/>
                  <a:pt x="10958636" y="6026797"/>
                  <a:pt x="11002680" y="5858150"/>
                </a:cubicBezTo>
                <a:cubicBezTo>
                  <a:pt x="11203144" y="5819881"/>
                  <a:pt x="11318675" y="5793546"/>
                  <a:pt x="11402007" y="5758318"/>
                </a:cubicBezTo>
                <a:cubicBezTo>
                  <a:pt x="11297412" y="5875397"/>
                  <a:pt x="11261925" y="5885058"/>
                  <a:pt x="11157419" y="6002906"/>
                </a:cubicBezTo>
                <a:cubicBezTo>
                  <a:pt x="11052913" y="6120754"/>
                  <a:pt x="11019653" y="6159325"/>
                  <a:pt x="10902848" y="6257477"/>
                </a:cubicBezTo>
                <a:cubicBezTo>
                  <a:pt x="10612481" y="6234384"/>
                  <a:pt x="10501739" y="6249276"/>
                  <a:pt x="10112392" y="6257477"/>
                </a:cubicBezTo>
                <a:cubicBezTo>
                  <a:pt x="9723045" y="6265678"/>
                  <a:pt x="9764879" y="6265253"/>
                  <a:pt x="9649020" y="6257477"/>
                </a:cubicBezTo>
                <a:cubicBezTo>
                  <a:pt x="9533161" y="6249701"/>
                  <a:pt x="9290367" y="6240927"/>
                  <a:pt x="9185649" y="6257477"/>
                </a:cubicBezTo>
                <a:cubicBezTo>
                  <a:pt x="9080931" y="6274027"/>
                  <a:pt x="8817830" y="6285364"/>
                  <a:pt x="8504221" y="6257477"/>
                </a:cubicBezTo>
                <a:cubicBezTo>
                  <a:pt x="8190612" y="6229590"/>
                  <a:pt x="8109668" y="6227959"/>
                  <a:pt x="7822793" y="6257477"/>
                </a:cubicBezTo>
                <a:cubicBezTo>
                  <a:pt x="7535918" y="6286995"/>
                  <a:pt x="7400561" y="6257222"/>
                  <a:pt x="7250394" y="6257477"/>
                </a:cubicBezTo>
                <a:cubicBezTo>
                  <a:pt x="7100227" y="6257732"/>
                  <a:pt x="6610670" y="6241381"/>
                  <a:pt x="6350909" y="6257477"/>
                </a:cubicBezTo>
                <a:cubicBezTo>
                  <a:pt x="6091148" y="6273573"/>
                  <a:pt x="6045195" y="6258322"/>
                  <a:pt x="5887538" y="6257477"/>
                </a:cubicBezTo>
                <a:cubicBezTo>
                  <a:pt x="5729881" y="6256632"/>
                  <a:pt x="5261321" y="6270234"/>
                  <a:pt x="4988053" y="6257477"/>
                </a:cubicBezTo>
                <a:cubicBezTo>
                  <a:pt x="4714786" y="6244720"/>
                  <a:pt x="4674361" y="6279807"/>
                  <a:pt x="4524682" y="6257477"/>
                </a:cubicBezTo>
                <a:cubicBezTo>
                  <a:pt x="4375003" y="6235147"/>
                  <a:pt x="4118843" y="6270000"/>
                  <a:pt x="3734225" y="6257477"/>
                </a:cubicBezTo>
                <a:cubicBezTo>
                  <a:pt x="3349607" y="6244954"/>
                  <a:pt x="3030356" y="6270922"/>
                  <a:pt x="2834740" y="6257477"/>
                </a:cubicBezTo>
                <a:cubicBezTo>
                  <a:pt x="2639124" y="6244032"/>
                  <a:pt x="2652756" y="6258634"/>
                  <a:pt x="2480398" y="6257477"/>
                </a:cubicBezTo>
                <a:cubicBezTo>
                  <a:pt x="2308040" y="6256320"/>
                  <a:pt x="1764572" y="6242104"/>
                  <a:pt x="1580913" y="6257477"/>
                </a:cubicBezTo>
                <a:cubicBezTo>
                  <a:pt x="1397254" y="6272850"/>
                  <a:pt x="899181" y="6291495"/>
                  <a:pt x="681428" y="6257477"/>
                </a:cubicBezTo>
                <a:cubicBezTo>
                  <a:pt x="463675" y="6223459"/>
                  <a:pt x="288182" y="6291366"/>
                  <a:pt x="0" y="6257477"/>
                </a:cubicBezTo>
                <a:cubicBezTo>
                  <a:pt x="-18768" y="6008737"/>
                  <a:pt x="-30458" y="5783528"/>
                  <a:pt x="0" y="5562202"/>
                </a:cubicBezTo>
                <a:cubicBezTo>
                  <a:pt x="30458" y="5340876"/>
                  <a:pt x="30849" y="5072884"/>
                  <a:pt x="0" y="4866927"/>
                </a:cubicBezTo>
                <a:cubicBezTo>
                  <a:pt x="-30849" y="4660971"/>
                  <a:pt x="-13491" y="4550555"/>
                  <a:pt x="0" y="4296801"/>
                </a:cubicBezTo>
                <a:cubicBezTo>
                  <a:pt x="13491" y="4043047"/>
                  <a:pt x="31858" y="3717616"/>
                  <a:pt x="0" y="3538951"/>
                </a:cubicBezTo>
                <a:cubicBezTo>
                  <a:pt x="-31858" y="3360286"/>
                  <a:pt x="20413" y="2919622"/>
                  <a:pt x="0" y="2718526"/>
                </a:cubicBezTo>
                <a:cubicBezTo>
                  <a:pt x="-20413" y="2517431"/>
                  <a:pt x="30924" y="2339230"/>
                  <a:pt x="0" y="2085826"/>
                </a:cubicBezTo>
                <a:cubicBezTo>
                  <a:pt x="-30924" y="1832422"/>
                  <a:pt x="-40162" y="1495688"/>
                  <a:pt x="0" y="1265401"/>
                </a:cubicBezTo>
                <a:cubicBezTo>
                  <a:pt x="40162" y="1035114"/>
                  <a:pt x="10677" y="327764"/>
                  <a:pt x="0" y="0"/>
                </a:cubicBezTo>
                <a:cubicBezTo>
                  <a:pt x="180208" y="-29997"/>
                  <a:pt x="465439" y="3727"/>
                  <a:pt x="898746" y="0"/>
                </a:cubicBezTo>
                <a:cubicBezTo>
                  <a:pt x="1332053" y="-3727"/>
                  <a:pt x="1449430" y="-18551"/>
                  <a:pt x="1683473" y="0"/>
                </a:cubicBezTo>
                <a:cubicBezTo>
                  <a:pt x="1917516" y="18551"/>
                  <a:pt x="2035757" y="-5176"/>
                  <a:pt x="2354179" y="0"/>
                </a:cubicBezTo>
                <a:cubicBezTo>
                  <a:pt x="2672601" y="5176"/>
                  <a:pt x="2868405" y="14934"/>
                  <a:pt x="3138905" y="0"/>
                </a:cubicBezTo>
                <a:cubicBezTo>
                  <a:pt x="3409405" y="-14934"/>
                  <a:pt x="3566253" y="30948"/>
                  <a:pt x="3923632" y="0"/>
                </a:cubicBezTo>
                <a:cubicBezTo>
                  <a:pt x="4281011" y="-30948"/>
                  <a:pt x="4585858" y="9620"/>
                  <a:pt x="4822378" y="0"/>
                </a:cubicBezTo>
                <a:cubicBezTo>
                  <a:pt x="5058898" y="-9620"/>
                  <a:pt x="5044259" y="10089"/>
                  <a:pt x="5151024" y="0"/>
                </a:cubicBezTo>
                <a:cubicBezTo>
                  <a:pt x="5257789" y="-10089"/>
                  <a:pt x="5317946" y="11698"/>
                  <a:pt x="5479670" y="0"/>
                </a:cubicBezTo>
                <a:cubicBezTo>
                  <a:pt x="5641394" y="-11698"/>
                  <a:pt x="6179180" y="-156"/>
                  <a:pt x="6378417" y="0"/>
                </a:cubicBezTo>
                <a:cubicBezTo>
                  <a:pt x="6577654" y="156"/>
                  <a:pt x="6729107" y="-20523"/>
                  <a:pt x="6935103" y="0"/>
                </a:cubicBezTo>
                <a:cubicBezTo>
                  <a:pt x="7141099" y="20523"/>
                  <a:pt x="7546060" y="38697"/>
                  <a:pt x="7833850" y="0"/>
                </a:cubicBezTo>
                <a:cubicBezTo>
                  <a:pt x="8121640" y="-38697"/>
                  <a:pt x="8211217" y="-3443"/>
                  <a:pt x="8390536" y="0"/>
                </a:cubicBezTo>
                <a:cubicBezTo>
                  <a:pt x="8569855" y="3443"/>
                  <a:pt x="8949115" y="13862"/>
                  <a:pt x="9175262" y="0"/>
                </a:cubicBezTo>
                <a:cubicBezTo>
                  <a:pt x="9401409" y="-13862"/>
                  <a:pt x="9462778" y="-3099"/>
                  <a:pt x="9617928" y="0"/>
                </a:cubicBezTo>
                <a:cubicBezTo>
                  <a:pt x="9773078" y="3099"/>
                  <a:pt x="10065180" y="-16132"/>
                  <a:pt x="10288635" y="0"/>
                </a:cubicBezTo>
                <a:cubicBezTo>
                  <a:pt x="10512090" y="16132"/>
                  <a:pt x="11109500" y="33438"/>
                  <a:pt x="11402007" y="0"/>
                </a:cubicBezTo>
                <a:cubicBezTo>
                  <a:pt x="11383108" y="198545"/>
                  <a:pt x="11421730" y="315343"/>
                  <a:pt x="11402007" y="582230"/>
                </a:cubicBezTo>
                <a:cubicBezTo>
                  <a:pt x="11382285" y="849117"/>
                  <a:pt x="11413808" y="965302"/>
                  <a:pt x="11402007" y="1222043"/>
                </a:cubicBezTo>
                <a:cubicBezTo>
                  <a:pt x="11390206" y="1478784"/>
                  <a:pt x="11396603" y="1505676"/>
                  <a:pt x="11402007" y="1689107"/>
                </a:cubicBezTo>
                <a:cubicBezTo>
                  <a:pt x="11407411" y="1872538"/>
                  <a:pt x="11394202" y="2067868"/>
                  <a:pt x="11402007" y="2444086"/>
                </a:cubicBezTo>
                <a:cubicBezTo>
                  <a:pt x="11409812" y="2820304"/>
                  <a:pt x="11429119" y="2921296"/>
                  <a:pt x="11402007" y="3083899"/>
                </a:cubicBezTo>
                <a:cubicBezTo>
                  <a:pt x="11374895" y="3246502"/>
                  <a:pt x="11396467" y="3534323"/>
                  <a:pt x="11402007" y="3723712"/>
                </a:cubicBezTo>
                <a:cubicBezTo>
                  <a:pt x="11407547" y="3913101"/>
                  <a:pt x="11411718" y="4109854"/>
                  <a:pt x="11402007" y="4248359"/>
                </a:cubicBezTo>
                <a:cubicBezTo>
                  <a:pt x="11392296" y="4386864"/>
                  <a:pt x="11427547" y="4784921"/>
                  <a:pt x="11402007" y="5003339"/>
                </a:cubicBezTo>
                <a:cubicBezTo>
                  <a:pt x="11376467" y="5221757"/>
                  <a:pt x="11417677" y="5541660"/>
                  <a:pt x="11402007" y="5758318"/>
                </a:cubicBezTo>
              </a:path>
            </a:pathLst>
          </a:custGeom>
          <a:noFill/>
          <a:ln w="38100">
            <a:solidFill>
              <a:schemeClr val="tx2"/>
            </a:solidFill>
            <a:extLst>
              <a:ext uri="{C807C97D-BFC1-408E-A445-0C87EB9F89A2}">
                <ask:lineSketchStyleProps xmlns="" xmlns:ask="http://schemas.microsoft.com/office/drawing/2018/sketchyshapes" sd="1219033472">
                  <a:prstGeom prst="foldedCorner">
                    <a:avLst>
                      <a:gd name="adj" fmla="val 797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D00365D-AF81-FF77-6E23-842FEA76CC97}"/>
              </a:ext>
            </a:extLst>
          </p:cNvPr>
          <p:cNvSpPr txBox="1"/>
          <p:nvPr/>
        </p:nvSpPr>
        <p:spPr>
          <a:xfrm>
            <a:off x="5234225" y="716889"/>
            <a:ext cx="1723549" cy="1015663"/>
          </a:xfrm>
          <a:prstGeom prst="rect">
            <a:avLst/>
          </a:prstGeom>
          <a:noFill/>
        </p:spPr>
        <p:txBody>
          <a:bodyPr wrap="none" rtlCol="0">
            <a:spAutoFit/>
          </a:bodyPr>
          <a:lstStyle/>
          <a:p>
            <a:r>
              <a:rPr lang="zh-TW" altLang="en-US" sz="6000" dirty="0">
                <a:solidFill>
                  <a:schemeClr val="tx2">
                    <a:lumMod val="50000"/>
                  </a:schemeClr>
                </a:solidFill>
                <a:latin typeface="Yu Mincho Demibold" panose="02020600000000000000" pitchFamily="18" charset="-128"/>
                <a:ea typeface="Yu Mincho Demibold" panose="02020600000000000000" pitchFamily="18" charset="-128"/>
              </a:rPr>
              <a:t>說明</a:t>
            </a:r>
          </a:p>
        </p:txBody>
      </p:sp>
      <p:sp>
        <p:nvSpPr>
          <p:cNvPr id="6" name="文字方塊 5">
            <a:extLst>
              <a:ext uri="{FF2B5EF4-FFF2-40B4-BE49-F238E27FC236}">
                <a16:creationId xmlns:a16="http://schemas.microsoft.com/office/drawing/2014/main" id="{648B6D75-BCF6-CFDC-8E18-6FF2DEDE3E75}"/>
              </a:ext>
            </a:extLst>
          </p:cNvPr>
          <p:cNvSpPr txBox="1"/>
          <p:nvPr/>
        </p:nvSpPr>
        <p:spPr>
          <a:xfrm>
            <a:off x="752582" y="1732552"/>
            <a:ext cx="10755258" cy="4702436"/>
          </a:xfrm>
          <a:prstGeom prst="rect">
            <a:avLst/>
          </a:prstGeom>
          <a:noFill/>
        </p:spPr>
        <p:txBody>
          <a:bodyPr wrap="square" rtlCol="0">
            <a:spAutoFit/>
          </a:bodyPr>
          <a:lstStyle/>
          <a:p>
            <a:pPr indent="457200" algn="just">
              <a:lnSpc>
                <a:spcPts val="6000"/>
              </a:lnSpc>
            </a:pPr>
            <a:r>
              <a:rPr lang="zh-TW" altLang="en-US"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我們使用線上教材製作系統</a:t>
            </a:r>
            <a:r>
              <a:rPr lang="zh-TW" altLang="en-US"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3200" dirty="0" err="1">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Ponddy</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Reader</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 ，從中選用詞彙相關的學習資源，供學習者在學習課文內容之後，能透過「</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Word Pond</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」的功能認識生詞的常見</a:t>
            </a:r>
            <a:r>
              <a:rPr lang="zh-TW" altLang="en-US" sz="3200" b="1"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搭配詞</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；也運用「</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Character</a:t>
            </a:r>
            <a:r>
              <a:rPr lang="zh-TW" altLang="en-US"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Pond</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」的功能呈現和課程生詞具有同樣</a:t>
            </a:r>
            <a:r>
              <a:rPr lang="zh-TW" altLang="en-US" sz="3200" b="1"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詞素</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的其他詞彙；並藉由「</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Radical Pond</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」認識詞素的部件及具有相同部件的其他</a:t>
            </a:r>
            <a:r>
              <a:rPr lang="zh-TW" altLang="en-US" sz="3200" b="1"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漢字</a:t>
            </a:r>
            <a:r>
              <a:rPr lang="zh-TW" altLang="en-US"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a:t>
            </a:r>
            <a:endParaRPr lang="zh-TW" altLang="en-US" sz="3200" dirty="0">
              <a:solidFill>
                <a:schemeClr val="tx2">
                  <a:lumMod val="50000"/>
                </a:schemeClr>
              </a:solidFill>
              <a:latin typeface="DFWeiBei-B5" panose="03000709000000000000" pitchFamily="65" charset="-120"/>
              <a:ea typeface="DFWeiBei-B5" panose="03000709000000000000" pitchFamily="65" charset="-120"/>
            </a:endParaRPr>
          </a:p>
        </p:txBody>
      </p:sp>
    </p:spTree>
    <p:extLst>
      <p:ext uri="{BB962C8B-B14F-4D97-AF65-F5344CB8AC3E}">
        <p14:creationId xmlns:p14="http://schemas.microsoft.com/office/powerpoint/2010/main" val="3181240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747E577C-B480-A9B0-BA48-BD248B61891A}"/>
              </a:ext>
            </a:extLst>
          </p:cNvPr>
          <p:cNvGrpSpPr/>
          <p:nvPr/>
        </p:nvGrpSpPr>
        <p:grpSpPr>
          <a:xfrm>
            <a:off x="5955947" y="511278"/>
            <a:ext cx="5888239" cy="6478448"/>
            <a:chOff x="5955947" y="511278"/>
            <a:chExt cx="5888239" cy="6478448"/>
          </a:xfrm>
        </p:grpSpPr>
        <p:pic>
          <p:nvPicPr>
            <p:cNvPr id="21" name="圖片 20" descr="一張含有 圓形, 螢幕擷取畫面, 文字, 圖形 的圖片&#10;&#10;自動產生的描述">
              <a:extLst>
                <a:ext uri="{FF2B5EF4-FFF2-40B4-BE49-F238E27FC236}">
                  <a16:creationId xmlns:a16="http://schemas.microsoft.com/office/drawing/2014/main" id="{3375C8F1-726A-CA6C-EBEA-B1DF8629A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947" y="511278"/>
              <a:ext cx="5888239" cy="6478448"/>
            </a:xfrm>
            <a:prstGeom prst="rect">
              <a:avLst/>
            </a:prstGeom>
          </p:spPr>
        </p:pic>
        <p:sp>
          <p:nvSpPr>
            <p:cNvPr id="4" name="矩形: 圓角 3">
              <a:extLst>
                <a:ext uri="{FF2B5EF4-FFF2-40B4-BE49-F238E27FC236}">
                  <a16:creationId xmlns:a16="http://schemas.microsoft.com/office/drawing/2014/main" id="{95BF886C-849E-B323-920D-C642FE896AFA}"/>
                </a:ext>
              </a:extLst>
            </p:cNvPr>
            <p:cNvSpPr/>
            <p:nvPr/>
          </p:nvSpPr>
          <p:spPr>
            <a:xfrm>
              <a:off x="9929196" y="4268892"/>
              <a:ext cx="1230215" cy="12828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a:extLst>
                <a:ext uri="{FF2B5EF4-FFF2-40B4-BE49-F238E27FC236}">
                  <a16:creationId xmlns:a16="http://schemas.microsoft.com/office/drawing/2014/main" id="{A5FB273B-3EC9-A7C1-1ACD-989E5D15F6EF}"/>
                </a:ext>
              </a:extLst>
            </p:cNvPr>
            <p:cNvSpPr/>
            <p:nvPr/>
          </p:nvSpPr>
          <p:spPr>
            <a:xfrm>
              <a:off x="9026683" y="3653071"/>
              <a:ext cx="1357090" cy="687281"/>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a:extLst>
              <a:ext uri="{FF2B5EF4-FFF2-40B4-BE49-F238E27FC236}">
                <a16:creationId xmlns:a16="http://schemas.microsoft.com/office/drawing/2014/main" id="{E47D0460-D159-6A8C-154A-DA6C3DDC35DE}"/>
              </a:ext>
            </a:extLst>
          </p:cNvPr>
          <p:cNvSpPr/>
          <p:nvPr/>
        </p:nvSpPr>
        <p:spPr>
          <a:xfrm>
            <a:off x="75026" y="351954"/>
            <a:ext cx="6154250" cy="1107996"/>
          </a:xfrm>
          <a:prstGeom prst="rect">
            <a:avLst/>
          </a:prstGeom>
          <a:noFill/>
        </p:spPr>
        <p:txBody>
          <a:bodyPr wrap="none" lIns="91440" tIns="45720" rIns="91440" bIns="45720">
            <a:spAutoFit/>
          </a:bodyPr>
          <a:lstStyle/>
          <a:p>
            <a:pPr algn="ctr"/>
            <a:r>
              <a:rPr lang="en-US" altLang="zh-TW"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rPr>
              <a:t>WORD POND</a:t>
            </a:r>
            <a:endParaRPr lang="zh-TW" altLang="en-US"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endParaRPr>
          </a:p>
        </p:txBody>
      </p:sp>
      <p:grpSp>
        <p:nvGrpSpPr>
          <p:cNvPr id="31" name="群組 30">
            <a:extLst>
              <a:ext uri="{FF2B5EF4-FFF2-40B4-BE49-F238E27FC236}">
                <a16:creationId xmlns:a16="http://schemas.microsoft.com/office/drawing/2014/main" id="{9124EFEF-4339-4794-BE9F-7147B2E05B87}"/>
              </a:ext>
            </a:extLst>
          </p:cNvPr>
          <p:cNvGrpSpPr/>
          <p:nvPr/>
        </p:nvGrpSpPr>
        <p:grpSpPr>
          <a:xfrm>
            <a:off x="727586" y="2679755"/>
            <a:ext cx="2987192" cy="3178274"/>
            <a:chOff x="727586" y="2679755"/>
            <a:chExt cx="2987192" cy="3178274"/>
          </a:xfrm>
        </p:grpSpPr>
        <p:sp>
          <p:nvSpPr>
            <p:cNvPr id="9" name="A2">
              <a:extLst>
                <a:ext uri="{FF2B5EF4-FFF2-40B4-BE49-F238E27FC236}">
                  <a16:creationId xmlns:a16="http://schemas.microsoft.com/office/drawing/2014/main" id="{3F119EEB-ADB1-746A-05EC-F75E14DF97F5}"/>
                </a:ext>
              </a:extLst>
            </p:cNvPr>
            <p:cNvSpPr/>
            <p:nvPr/>
          </p:nvSpPr>
          <p:spPr>
            <a:xfrm>
              <a:off x="2888868" y="2679755"/>
              <a:ext cx="825910" cy="825910"/>
            </a:xfrm>
            <a:prstGeom prst="ellipse">
              <a:avLst/>
            </a:prstGeom>
            <a:solidFill>
              <a:srgbClr val="8BC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A2</a:t>
              </a:r>
              <a:endParaRPr lang="zh-TW" altLang="en-US" sz="2800" b="1" dirty="0"/>
            </a:p>
          </p:txBody>
        </p:sp>
        <p:grpSp>
          <p:nvGrpSpPr>
            <p:cNvPr id="17" name="PRE A1">
              <a:extLst>
                <a:ext uri="{FF2B5EF4-FFF2-40B4-BE49-F238E27FC236}">
                  <a16:creationId xmlns:a16="http://schemas.microsoft.com/office/drawing/2014/main" id="{0F3D8F8C-0F8B-0585-9E32-B73C37626E29}"/>
                </a:ext>
              </a:extLst>
            </p:cNvPr>
            <p:cNvGrpSpPr/>
            <p:nvPr/>
          </p:nvGrpSpPr>
          <p:grpSpPr>
            <a:xfrm>
              <a:off x="727587" y="2679755"/>
              <a:ext cx="825910" cy="825910"/>
              <a:chOff x="727587" y="2679755"/>
              <a:chExt cx="825910" cy="825910"/>
            </a:xfrm>
          </p:grpSpPr>
          <p:sp>
            <p:nvSpPr>
              <p:cNvPr id="8" name="橢圓 7">
                <a:extLst>
                  <a:ext uri="{FF2B5EF4-FFF2-40B4-BE49-F238E27FC236}">
                    <a16:creationId xmlns:a16="http://schemas.microsoft.com/office/drawing/2014/main" id="{197B6F06-0742-0000-4FB0-DFDF96FAA925}"/>
                  </a:ext>
                </a:extLst>
              </p:cNvPr>
              <p:cNvSpPr/>
              <p:nvPr/>
            </p:nvSpPr>
            <p:spPr>
              <a:xfrm>
                <a:off x="727587" y="2679755"/>
                <a:ext cx="825910" cy="825910"/>
              </a:xfrm>
              <a:prstGeom prst="ellipse">
                <a:avLst/>
              </a:prstGeom>
              <a:solidFill>
                <a:srgbClr val="71E6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A1</a:t>
                </a:r>
                <a:endParaRPr lang="zh-TW" altLang="en-US" sz="2800" b="1" dirty="0"/>
              </a:p>
            </p:txBody>
          </p:sp>
          <p:sp>
            <p:nvSpPr>
              <p:cNvPr id="10" name="文字方塊 9">
                <a:extLst>
                  <a:ext uri="{FF2B5EF4-FFF2-40B4-BE49-F238E27FC236}">
                    <a16:creationId xmlns:a16="http://schemas.microsoft.com/office/drawing/2014/main" id="{C093A327-8F23-7DFB-5B75-61491C0B072C}"/>
                  </a:ext>
                </a:extLst>
              </p:cNvPr>
              <p:cNvSpPr txBox="1"/>
              <p:nvPr/>
            </p:nvSpPr>
            <p:spPr>
              <a:xfrm>
                <a:off x="865466" y="2679755"/>
                <a:ext cx="550151" cy="369332"/>
              </a:xfrm>
              <a:prstGeom prst="rect">
                <a:avLst/>
              </a:prstGeom>
              <a:noFill/>
            </p:spPr>
            <p:txBody>
              <a:bodyPr wrap="none" rtlCol="0">
                <a:spAutoFit/>
              </a:bodyPr>
              <a:lstStyle/>
              <a:p>
                <a:r>
                  <a:rPr lang="en-US" altLang="zh-TW" b="1" dirty="0">
                    <a:solidFill>
                      <a:schemeClr val="bg1"/>
                    </a:solidFill>
                  </a:rPr>
                  <a:t>PRE</a:t>
                </a:r>
                <a:endParaRPr lang="zh-TW" altLang="en-US" b="1" dirty="0">
                  <a:solidFill>
                    <a:schemeClr val="bg1"/>
                  </a:solidFill>
                </a:endParaRPr>
              </a:p>
            </p:txBody>
          </p:sp>
        </p:grpSp>
        <p:sp>
          <p:nvSpPr>
            <p:cNvPr id="11" name="A1">
              <a:extLst>
                <a:ext uri="{FF2B5EF4-FFF2-40B4-BE49-F238E27FC236}">
                  <a16:creationId xmlns:a16="http://schemas.microsoft.com/office/drawing/2014/main" id="{A2D14EF2-E553-0736-313D-16F4354DE025}"/>
                </a:ext>
              </a:extLst>
            </p:cNvPr>
            <p:cNvSpPr/>
            <p:nvPr/>
          </p:nvSpPr>
          <p:spPr>
            <a:xfrm>
              <a:off x="1808227" y="2679755"/>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12" name="B1">
              <a:extLst>
                <a:ext uri="{FF2B5EF4-FFF2-40B4-BE49-F238E27FC236}">
                  <a16:creationId xmlns:a16="http://schemas.microsoft.com/office/drawing/2014/main" id="{2D4088E0-D4ED-E6CC-7C05-2AA463E6A7F7}"/>
                </a:ext>
              </a:extLst>
            </p:cNvPr>
            <p:cNvSpPr/>
            <p:nvPr/>
          </p:nvSpPr>
          <p:spPr>
            <a:xfrm>
              <a:off x="727587" y="3855937"/>
              <a:ext cx="825910" cy="825910"/>
            </a:xfrm>
            <a:prstGeom prst="ellipse">
              <a:avLst/>
            </a:prstGeom>
            <a:solidFill>
              <a:srgbClr val="3E86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B1</a:t>
              </a:r>
              <a:endParaRPr lang="zh-TW" altLang="en-US" sz="2800" b="1" dirty="0"/>
            </a:p>
          </p:txBody>
        </p:sp>
        <p:sp>
          <p:nvSpPr>
            <p:cNvPr id="13" name="B2">
              <a:extLst>
                <a:ext uri="{FF2B5EF4-FFF2-40B4-BE49-F238E27FC236}">
                  <a16:creationId xmlns:a16="http://schemas.microsoft.com/office/drawing/2014/main" id="{22F8094F-A8CA-6216-1D83-14E5FA442DA9}"/>
                </a:ext>
              </a:extLst>
            </p:cNvPr>
            <p:cNvSpPr/>
            <p:nvPr/>
          </p:nvSpPr>
          <p:spPr>
            <a:xfrm>
              <a:off x="1808227" y="3855937"/>
              <a:ext cx="825910" cy="825910"/>
            </a:xfrm>
            <a:prstGeom prst="ellipse">
              <a:avLst/>
            </a:prstGeom>
            <a:solidFill>
              <a:srgbClr val="511A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B2</a:t>
              </a:r>
              <a:endParaRPr lang="zh-TW" altLang="en-US" sz="2800" b="1" dirty="0"/>
            </a:p>
          </p:txBody>
        </p:sp>
        <p:sp>
          <p:nvSpPr>
            <p:cNvPr id="14" name="C1">
              <a:extLst>
                <a:ext uri="{FF2B5EF4-FFF2-40B4-BE49-F238E27FC236}">
                  <a16:creationId xmlns:a16="http://schemas.microsoft.com/office/drawing/2014/main" id="{16218B70-9156-A31F-C5BF-2127D3F6494A}"/>
                </a:ext>
              </a:extLst>
            </p:cNvPr>
            <p:cNvSpPr/>
            <p:nvPr/>
          </p:nvSpPr>
          <p:spPr>
            <a:xfrm>
              <a:off x="727586" y="5032119"/>
              <a:ext cx="825910" cy="825910"/>
            </a:xfrm>
            <a:prstGeom prst="ellipse">
              <a:avLst/>
            </a:prstGeom>
            <a:solidFill>
              <a:srgbClr val="C63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C1</a:t>
              </a:r>
              <a:endParaRPr lang="zh-TW" altLang="en-US" sz="2800" b="1" dirty="0"/>
            </a:p>
          </p:txBody>
        </p:sp>
        <p:sp>
          <p:nvSpPr>
            <p:cNvPr id="16" name="C2">
              <a:extLst>
                <a:ext uri="{FF2B5EF4-FFF2-40B4-BE49-F238E27FC236}">
                  <a16:creationId xmlns:a16="http://schemas.microsoft.com/office/drawing/2014/main" id="{CDEEEE07-1FD6-33C8-7516-16CBAEE6C756}"/>
                </a:ext>
              </a:extLst>
            </p:cNvPr>
            <p:cNvSpPr/>
            <p:nvPr/>
          </p:nvSpPr>
          <p:spPr>
            <a:xfrm>
              <a:off x="1808227" y="5032119"/>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C2</a:t>
              </a:r>
              <a:endParaRPr lang="zh-TW" altLang="en-US" sz="2800" b="1" dirty="0">
                <a:solidFill>
                  <a:schemeClr val="bg2">
                    <a:lumMod val="90000"/>
                  </a:schemeClr>
                </a:solidFill>
              </a:endParaRPr>
            </a:p>
          </p:txBody>
        </p:sp>
      </p:grpSp>
      <p:sp>
        <p:nvSpPr>
          <p:cNvPr id="32" name="箭號: 弧形上彎 31">
            <a:hlinkClick r:id="rId4" action="ppaction://hlinksldjump"/>
            <a:extLst>
              <a:ext uri="{FF2B5EF4-FFF2-40B4-BE49-F238E27FC236}">
                <a16:creationId xmlns:a16="http://schemas.microsoft.com/office/drawing/2014/main" id="{6A6AAF07-EA81-6F4C-73A1-CB8DB3BC4100}"/>
              </a:ext>
            </a:extLst>
          </p:cNvPr>
          <p:cNvSpPr/>
          <p:nvPr/>
        </p:nvSpPr>
        <p:spPr>
          <a:xfrm flipH="1">
            <a:off x="11087101" y="24580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33" name="文字方塊 32">
            <a:hlinkClick r:id="rId4" action="ppaction://hlinksldjump"/>
            <a:extLst>
              <a:ext uri="{FF2B5EF4-FFF2-40B4-BE49-F238E27FC236}">
                <a16:creationId xmlns:a16="http://schemas.microsoft.com/office/drawing/2014/main" id="{D74EED5C-1118-206A-C690-5B5880120825}"/>
              </a:ext>
            </a:extLst>
          </p:cNvPr>
          <p:cNvSpPr txBox="1"/>
          <p:nvPr/>
        </p:nvSpPr>
        <p:spPr>
          <a:xfrm>
            <a:off x="11044887" y="85044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2" name="文字方塊 1">
            <a:extLst>
              <a:ext uri="{FF2B5EF4-FFF2-40B4-BE49-F238E27FC236}">
                <a16:creationId xmlns:a16="http://schemas.microsoft.com/office/drawing/2014/main" id="{6B7F2BF5-A121-8C49-D9DF-3096CA7C7375}"/>
              </a:ext>
            </a:extLst>
          </p:cNvPr>
          <p:cNvSpPr txBox="1"/>
          <p:nvPr/>
        </p:nvSpPr>
        <p:spPr>
          <a:xfrm>
            <a:off x="75026" y="6275213"/>
            <a:ext cx="5724644" cy="461665"/>
          </a:xfrm>
          <a:prstGeom prst="rect">
            <a:avLst/>
          </a:prstGeom>
          <a:noFill/>
        </p:spPr>
        <p:txBody>
          <a:bodyPr wrap="none" rtlCol="0">
            <a:spAutoFit/>
          </a:bodyPr>
          <a:lstStyle/>
          <a:p>
            <a:r>
              <a:rPr lang="zh-TW" altLang="en-US" sz="2400" dirty="0">
                <a:solidFill>
                  <a:schemeClr val="tx2">
                    <a:lumMod val="50000"/>
                  </a:schemeClr>
                </a:solidFill>
                <a:latin typeface="DFWeiBei-B5" panose="03000709000000000000" pitchFamily="65" charset="-120"/>
                <a:ea typeface="DFWeiBei-B5" panose="03000709000000000000" pitchFamily="65" charset="-120"/>
              </a:rPr>
              <a:t>延伸學習：學習與「古蹟」有關的搭配詞</a:t>
            </a:r>
          </a:p>
        </p:txBody>
      </p:sp>
    </p:spTree>
    <p:extLst>
      <p:ext uri="{BB962C8B-B14F-4D97-AF65-F5344CB8AC3E}">
        <p14:creationId xmlns:p14="http://schemas.microsoft.com/office/powerpoint/2010/main" val="301226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5F248186-E7A2-814B-86BC-0F8420DA8571}"/>
              </a:ext>
            </a:extLst>
          </p:cNvPr>
          <p:cNvSpPr txBox="1"/>
          <p:nvPr/>
        </p:nvSpPr>
        <p:spPr>
          <a:xfrm>
            <a:off x="11215" y="6334070"/>
            <a:ext cx="6032421" cy="461665"/>
          </a:xfrm>
          <a:prstGeom prst="rect">
            <a:avLst/>
          </a:prstGeom>
          <a:noFill/>
        </p:spPr>
        <p:txBody>
          <a:bodyPr wrap="none" rtlCol="0">
            <a:spAutoFit/>
          </a:bodyPr>
          <a:lstStyle/>
          <a:p>
            <a:r>
              <a:rPr lang="zh-TW" altLang="en-US" sz="2400" dirty="0">
                <a:solidFill>
                  <a:schemeClr val="tx2">
                    <a:lumMod val="50000"/>
                  </a:schemeClr>
                </a:solidFill>
                <a:latin typeface="DFWeiBei-B5" panose="03000709000000000000" pitchFamily="65" charset="-120"/>
                <a:ea typeface="DFWeiBei-B5" panose="03000709000000000000" pitchFamily="65" charset="-120"/>
              </a:rPr>
              <a:t>延伸學習：具有「古」這個詞素的其他詞彙</a:t>
            </a:r>
          </a:p>
        </p:txBody>
      </p:sp>
      <p:sp>
        <p:nvSpPr>
          <p:cNvPr id="4" name="矩形 3">
            <a:extLst>
              <a:ext uri="{FF2B5EF4-FFF2-40B4-BE49-F238E27FC236}">
                <a16:creationId xmlns:a16="http://schemas.microsoft.com/office/drawing/2014/main" id="{6F0B3247-C71E-3F30-0DC0-59FBE867AC87}"/>
              </a:ext>
            </a:extLst>
          </p:cNvPr>
          <p:cNvSpPr/>
          <p:nvPr/>
        </p:nvSpPr>
        <p:spPr>
          <a:xfrm>
            <a:off x="1487539" y="149507"/>
            <a:ext cx="9688871" cy="1107996"/>
          </a:xfrm>
          <a:prstGeom prst="rect">
            <a:avLst/>
          </a:prstGeom>
          <a:noFill/>
        </p:spPr>
        <p:txBody>
          <a:bodyPr wrap="none" lIns="91440" tIns="45720" rIns="91440" bIns="45720">
            <a:spAutoFit/>
          </a:bodyPr>
          <a:lstStyle/>
          <a:p>
            <a:pPr algn="ctr"/>
            <a:r>
              <a:rPr lang="en-US" altLang="zh-TW"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rPr>
              <a:t>CHARACTER POND</a:t>
            </a:r>
            <a:endParaRPr lang="zh-TW" altLang="en-US"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endParaRPr>
          </a:p>
        </p:txBody>
      </p:sp>
      <p:pic>
        <p:nvPicPr>
          <p:cNvPr id="16" name="圖片 15">
            <a:extLst>
              <a:ext uri="{FF2B5EF4-FFF2-40B4-BE49-F238E27FC236}">
                <a16:creationId xmlns:a16="http://schemas.microsoft.com/office/drawing/2014/main" id="{21CDD84F-47FD-1EBC-C338-A381B841162F}"/>
              </a:ext>
            </a:extLst>
          </p:cNvPr>
          <p:cNvPicPr>
            <a:picLocks noChangeAspect="1"/>
          </p:cNvPicPr>
          <p:nvPr/>
        </p:nvPicPr>
        <p:blipFill rotWithShape="1">
          <a:blip r:embed="rId2">
            <a:extLst>
              <a:ext uri="{28A0092B-C50C-407E-A947-70E740481C1C}">
                <a14:useLocalDpi xmlns:a14="http://schemas.microsoft.com/office/drawing/2010/main" val="0"/>
              </a:ext>
            </a:extLst>
          </a:blip>
          <a:srcRect l="31831" r="28894"/>
          <a:stretch/>
        </p:blipFill>
        <p:spPr>
          <a:xfrm>
            <a:off x="3250639" y="1064173"/>
            <a:ext cx="5594808" cy="5512180"/>
          </a:xfrm>
          <a:prstGeom prst="rect">
            <a:avLst/>
          </a:prstGeom>
        </p:spPr>
      </p:pic>
      <p:grpSp>
        <p:nvGrpSpPr>
          <p:cNvPr id="24" name="群組 23">
            <a:extLst>
              <a:ext uri="{FF2B5EF4-FFF2-40B4-BE49-F238E27FC236}">
                <a16:creationId xmlns:a16="http://schemas.microsoft.com/office/drawing/2014/main" id="{F0D67A9E-2032-0875-3844-357E089CFAFA}"/>
              </a:ext>
            </a:extLst>
          </p:cNvPr>
          <p:cNvGrpSpPr/>
          <p:nvPr/>
        </p:nvGrpSpPr>
        <p:grpSpPr>
          <a:xfrm>
            <a:off x="8893404" y="3631501"/>
            <a:ext cx="3130093" cy="3178274"/>
            <a:chOff x="2965906" y="3001633"/>
            <a:chExt cx="3130093" cy="3178274"/>
          </a:xfrm>
        </p:grpSpPr>
        <p:sp>
          <p:nvSpPr>
            <p:cNvPr id="9" name="A1">
              <a:extLst>
                <a:ext uri="{FF2B5EF4-FFF2-40B4-BE49-F238E27FC236}">
                  <a16:creationId xmlns:a16="http://schemas.microsoft.com/office/drawing/2014/main" id="{91CBEC93-A3FE-F8A2-2A24-542FD1087361}"/>
                </a:ext>
              </a:extLst>
            </p:cNvPr>
            <p:cNvSpPr/>
            <p:nvPr/>
          </p:nvSpPr>
          <p:spPr>
            <a:xfrm>
              <a:off x="4117998" y="300163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10" name="B1">
              <a:extLst>
                <a:ext uri="{FF2B5EF4-FFF2-40B4-BE49-F238E27FC236}">
                  <a16:creationId xmlns:a16="http://schemas.microsoft.com/office/drawing/2014/main" id="{79147759-F5E1-7419-17B4-EDC533D15470}"/>
                </a:ext>
              </a:extLst>
            </p:cNvPr>
            <p:cNvSpPr/>
            <p:nvPr/>
          </p:nvSpPr>
          <p:spPr>
            <a:xfrm>
              <a:off x="2965907" y="4177815"/>
              <a:ext cx="825910" cy="825910"/>
            </a:xfrm>
            <a:prstGeom prst="ellipse">
              <a:avLst/>
            </a:prstGeom>
            <a:solidFill>
              <a:srgbClr val="3E86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B1</a:t>
              </a:r>
              <a:endParaRPr lang="zh-TW" altLang="en-US" sz="2800" b="1" dirty="0"/>
            </a:p>
          </p:txBody>
        </p:sp>
        <p:sp>
          <p:nvSpPr>
            <p:cNvPr id="11" name="B2">
              <a:extLst>
                <a:ext uri="{FF2B5EF4-FFF2-40B4-BE49-F238E27FC236}">
                  <a16:creationId xmlns:a16="http://schemas.microsoft.com/office/drawing/2014/main" id="{C1FA6897-A19A-51C9-CB40-79A3BD414C81}"/>
                </a:ext>
              </a:extLst>
            </p:cNvPr>
            <p:cNvSpPr/>
            <p:nvPr/>
          </p:nvSpPr>
          <p:spPr>
            <a:xfrm>
              <a:off x="4117998" y="4177815"/>
              <a:ext cx="825910" cy="825910"/>
            </a:xfrm>
            <a:prstGeom prst="ellipse">
              <a:avLst/>
            </a:prstGeom>
            <a:solidFill>
              <a:srgbClr val="511A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B2</a:t>
              </a:r>
              <a:endParaRPr lang="zh-TW" altLang="en-US" sz="2800" b="1" dirty="0"/>
            </a:p>
          </p:txBody>
        </p:sp>
        <p:sp>
          <p:nvSpPr>
            <p:cNvPr id="12" name="C1">
              <a:extLst>
                <a:ext uri="{FF2B5EF4-FFF2-40B4-BE49-F238E27FC236}">
                  <a16:creationId xmlns:a16="http://schemas.microsoft.com/office/drawing/2014/main" id="{64EDB87A-2464-27AC-EB0C-215A3121CFB4}"/>
                </a:ext>
              </a:extLst>
            </p:cNvPr>
            <p:cNvSpPr/>
            <p:nvPr/>
          </p:nvSpPr>
          <p:spPr>
            <a:xfrm>
              <a:off x="2965906" y="5353997"/>
              <a:ext cx="825910" cy="825910"/>
            </a:xfrm>
            <a:prstGeom prst="ellipse">
              <a:avLst/>
            </a:prstGeom>
            <a:solidFill>
              <a:srgbClr val="C63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C1</a:t>
              </a:r>
              <a:endParaRPr lang="zh-TW" altLang="en-US" sz="2800" b="1" dirty="0"/>
            </a:p>
          </p:txBody>
        </p:sp>
        <p:sp>
          <p:nvSpPr>
            <p:cNvPr id="13" name="C2">
              <a:extLst>
                <a:ext uri="{FF2B5EF4-FFF2-40B4-BE49-F238E27FC236}">
                  <a16:creationId xmlns:a16="http://schemas.microsoft.com/office/drawing/2014/main" id="{F0B78A79-91BF-61EC-C80E-719ECD7F4F1F}"/>
                </a:ext>
              </a:extLst>
            </p:cNvPr>
            <p:cNvSpPr/>
            <p:nvPr/>
          </p:nvSpPr>
          <p:spPr>
            <a:xfrm>
              <a:off x="4117998" y="5353997"/>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C2</a:t>
              </a:r>
              <a:endParaRPr lang="zh-TW" altLang="en-US" sz="2800" b="1" dirty="0">
                <a:solidFill>
                  <a:schemeClr val="bg2">
                    <a:lumMod val="90000"/>
                  </a:schemeClr>
                </a:solidFill>
              </a:endParaRPr>
            </a:p>
          </p:txBody>
        </p:sp>
        <p:sp>
          <p:nvSpPr>
            <p:cNvPr id="17" name="A1">
              <a:extLst>
                <a:ext uri="{FF2B5EF4-FFF2-40B4-BE49-F238E27FC236}">
                  <a16:creationId xmlns:a16="http://schemas.microsoft.com/office/drawing/2014/main" id="{6233BAB2-074A-0748-C6FF-B93710F86872}"/>
                </a:ext>
              </a:extLst>
            </p:cNvPr>
            <p:cNvSpPr/>
            <p:nvPr/>
          </p:nvSpPr>
          <p:spPr>
            <a:xfrm>
              <a:off x="2965906" y="300163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18" name="文字方塊 17">
              <a:extLst>
                <a:ext uri="{FF2B5EF4-FFF2-40B4-BE49-F238E27FC236}">
                  <a16:creationId xmlns:a16="http://schemas.microsoft.com/office/drawing/2014/main" id="{395178D2-62F6-EDF2-6F9F-3D093037AB4E}"/>
                </a:ext>
              </a:extLst>
            </p:cNvPr>
            <p:cNvSpPr txBox="1"/>
            <p:nvPr/>
          </p:nvSpPr>
          <p:spPr>
            <a:xfrm>
              <a:off x="3108382" y="3041633"/>
              <a:ext cx="540533" cy="369332"/>
            </a:xfrm>
            <a:prstGeom prst="rect">
              <a:avLst/>
            </a:prstGeom>
            <a:noFill/>
          </p:spPr>
          <p:txBody>
            <a:bodyPr wrap="none" rtlCol="0">
              <a:spAutoFit/>
            </a:bodyPr>
            <a:lstStyle/>
            <a:p>
              <a:r>
                <a:rPr lang="en-US" altLang="zh-TW" dirty="0">
                  <a:solidFill>
                    <a:srgbClr val="DADADA"/>
                  </a:solidFill>
                </a:rPr>
                <a:t>PRE</a:t>
              </a:r>
              <a:endParaRPr lang="zh-TW" altLang="en-US" dirty="0">
                <a:solidFill>
                  <a:srgbClr val="DADADA"/>
                </a:solidFill>
              </a:endParaRPr>
            </a:p>
          </p:txBody>
        </p:sp>
        <p:sp>
          <p:nvSpPr>
            <p:cNvPr id="19" name="A1">
              <a:extLst>
                <a:ext uri="{FF2B5EF4-FFF2-40B4-BE49-F238E27FC236}">
                  <a16:creationId xmlns:a16="http://schemas.microsoft.com/office/drawing/2014/main" id="{0D7E383C-045A-E819-A50C-9AF4FF969162}"/>
                </a:ext>
              </a:extLst>
            </p:cNvPr>
            <p:cNvSpPr/>
            <p:nvPr/>
          </p:nvSpPr>
          <p:spPr>
            <a:xfrm>
              <a:off x="5270089" y="300163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A2</a:t>
              </a:r>
              <a:endParaRPr lang="zh-TW" altLang="en-US" sz="2800" b="1" dirty="0">
                <a:solidFill>
                  <a:schemeClr val="bg2">
                    <a:lumMod val="90000"/>
                  </a:schemeClr>
                </a:solidFill>
              </a:endParaRPr>
            </a:p>
          </p:txBody>
        </p:sp>
      </p:grpSp>
      <p:pic>
        <p:nvPicPr>
          <p:cNvPr id="22" name="圖片 21" descr="一張含有 行, 白色, 折紙, 樣式 的圖片&#10;&#10;自動產生的描述">
            <a:extLst>
              <a:ext uri="{FF2B5EF4-FFF2-40B4-BE49-F238E27FC236}">
                <a16:creationId xmlns:a16="http://schemas.microsoft.com/office/drawing/2014/main" id="{3B5FBE3B-B449-9A0E-C5BE-1E0698D44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17" y="1529608"/>
            <a:ext cx="2311233" cy="2311233"/>
          </a:xfrm>
          <a:prstGeom prst="rect">
            <a:avLst/>
          </a:prstGeom>
        </p:spPr>
      </p:pic>
      <p:sp>
        <p:nvSpPr>
          <p:cNvPr id="25" name="箭號: 弧形上彎 24">
            <a:hlinkClick r:id="rId4" action="ppaction://hlinksldjump"/>
            <a:extLst>
              <a:ext uri="{FF2B5EF4-FFF2-40B4-BE49-F238E27FC236}">
                <a16:creationId xmlns:a16="http://schemas.microsoft.com/office/drawing/2014/main" id="{6D3EDEF5-495E-E9C5-56D0-F52DE4FFED3D}"/>
              </a:ext>
            </a:extLst>
          </p:cNvPr>
          <p:cNvSpPr/>
          <p:nvPr/>
        </p:nvSpPr>
        <p:spPr>
          <a:xfrm flipH="1">
            <a:off x="11087101" y="24580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26" name="文字方塊 25">
            <a:hlinkClick r:id="rId4" action="ppaction://hlinksldjump"/>
            <a:extLst>
              <a:ext uri="{FF2B5EF4-FFF2-40B4-BE49-F238E27FC236}">
                <a16:creationId xmlns:a16="http://schemas.microsoft.com/office/drawing/2014/main" id="{E43F7165-34A1-8A02-D0CE-29C62EA3CCD4}"/>
              </a:ext>
            </a:extLst>
          </p:cNvPr>
          <p:cNvSpPr txBox="1"/>
          <p:nvPr/>
        </p:nvSpPr>
        <p:spPr>
          <a:xfrm>
            <a:off x="11044887" y="85044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Tree>
    <p:extLst>
      <p:ext uri="{BB962C8B-B14F-4D97-AF65-F5344CB8AC3E}">
        <p14:creationId xmlns:p14="http://schemas.microsoft.com/office/powerpoint/2010/main" val="1242782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群組 25">
            <a:extLst>
              <a:ext uri="{FF2B5EF4-FFF2-40B4-BE49-F238E27FC236}">
                <a16:creationId xmlns:a16="http://schemas.microsoft.com/office/drawing/2014/main" id="{C049C73F-9379-2EAB-5C5F-2A9B534F54EA}"/>
              </a:ext>
            </a:extLst>
          </p:cNvPr>
          <p:cNvGrpSpPr/>
          <p:nvPr/>
        </p:nvGrpSpPr>
        <p:grpSpPr>
          <a:xfrm>
            <a:off x="8983248" y="3571404"/>
            <a:ext cx="3130093" cy="3178274"/>
            <a:chOff x="2965906" y="3001633"/>
            <a:chExt cx="3130093" cy="3178274"/>
          </a:xfrm>
        </p:grpSpPr>
        <p:sp>
          <p:nvSpPr>
            <p:cNvPr id="3" name="A1">
              <a:extLst>
                <a:ext uri="{FF2B5EF4-FFF2-40B4-BE49-F238E27FC236}">
                  <a16:creationId xmlns:a16="http://schemas.microsoft.com/office/drawing/2014/main" id="{95501624-4D29-E1AB-45A4-98C516B23B87}"/>
                </a:ext>
              </a:extLst>
            </p:cNvPr>
            <p:cNvSpPr/>
            <p:nvPr/>
          </p:nvSpPr>
          <p:spPr>
            <a:xfrm>
              <a:off x="4117998" y="300163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5" name="B1">
              <a:extLst>
                <a:ext uri="{FF2B5EF4-FFF2-40B4-BE49-F238E27FC236}">
                  <a16:creationId xmlns:a16="http://schemas.microsoft.com/office/drawing/2014/main" id="{F3ED85C8-771D-84E2-AB51-855F1CFE6441}"/>
                </a:ext>
              </a:extLst>
            </p:cNvPr>
            <p:cNvSpPr/>
            <p:nvPr/>
          </p:nvSpPr>
          <p:spPr>
            <a:xfrm>
              <a:off x="2965907" y="4177815"/>
              <a:ext cx="825910" cy="825910"/>
            </a:xfrm>
            <a:prstGeom prst="ellipse">
              <a:avLst/>
            </a:prstGeom>
            <a:solidFill>
              <a:srgbClr val="3E86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B1</a:t>
              </a:r>
              <a:endParaRPr lang="zh-TW" altLang="en-US" sz="2800" b="1" dirty="0"/>
            </a:p>
          </p:txBody>
        </p:sp>
        <p:sp>
          <p:nvSpPr>
            <p:cNvPr id="6" name="C1">
              <a:extLst>
                <a:ext uri="{FF2B5EF4-FFF2-40B4-BE49-F238E27FC236}">
                  <a16:creationId xmlns:a16="http://schemas.microsoft.com/office/drawing/2014/main" id="{37D92A35-2972-9FB0-E87C-0462D6155A5D}"/>
                </a:ext>
              </a:extLst>
            </p:cNvPr>
            <p:cNvSpPr/>
            <p:nvPr/>
          </p:nvSpPr>
          <p:spPr>
            <a:xfrm>
              <a:off x="2965906" y="5353997"/>
              <a:ext cx="825910" cy="825910"/>
            </a:xfrm>
            <a:prstGeom prst="ellipse">
              <a:avLst/>
            </a:prstGeom>
            <a:solidFill>
              <a:srgbClr val="C63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C1</a:t>
              </a:r>
              <a:endParaRPr lang="zh-TW" altLang="en-US" sz="2800" b="1" dirty="0"/>
            </a:p>
          </p:txBody>
        </p:sp>
        <p:sp>
          <p:nvSpPr>
            <p:cNvPr id="7" name="C2">
              <a:extLst>
                <a:ext uri="{FF2B5EF4-FFF2-40B4-BE49-F238E27FC236}">
                  <a16:creationId xmlns:a16="http://schemas.microsoft.com/office/drawing/2014/main" id="{5FEF4F77-BB8F-EC0F-F162-F9929C8501E5}"/>
                </a:ext>
              </a:extLst>
            </p:cNvPr>
            <p:cNvSpPr/>
            <p:nvPr/>
          </p:nvSpPr>
          <p:spPr>
            <a:xfrm>
              <a:off x="4117998" y="5353997"/>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C2</a:t>
              </a:r>
              <a:endParaRPr lang="zh-TW" altLang="en-US" sz="2800" b="1" dirty="0">
                <a:solidFill>
                  <a:schemeClr val="bg2">
                    <a:lumMod val="90000"/>
                  </a:schemeClr>
                </a:solidFill>
              </a:endParaRPr>
            </a:p>
          </p:txBody>
        </p:sp>
        <p:grpSp>
          <p:nvGrpSpPr>
            <p:cNvPr id="25" name="群組 24">
              <a:extLst>
                <a:ext uri="{FF2B5EF4-FFF2-40B4-BE49-F238E27FC236}">
                  <a16:creationId xmlns:a16="http://schemas.microsoft.com/office/drawing/2014/main" id="{D72E0DF3-D9DE-3D15-6826-6C2314FE478A}"/>
                </a:ext>
              </a:extLst>
            </p:cNvPr>
            <p:cNvGrpSpPr/>
            <p:nvPr/>
          </p:nvGrpSpPr>
          <p:grpSpPr>
            <a:xfrm>
              <a:off x="2965906" y="3001633"/>
              <a:ext cx="825910" cy="825910"/>
              <a:chOff x="2965906" y="3001633"/>
              <a:chExt cx="825910" cy="825910"/>
            </a:xfrm>
          </p:grpSpPr>
          <p:sp>
            <p:nvSpPr>
              <p:cNvPr id="8" name="A1">
                <a:extLst>
                  <a:ext uri="{FF2B5EF4-FFF2-40B4-BE49-F238E27FC236}">
                    <a16:creationId xmlns:a16="http://schemas.microsoft.com/office/drawing/2014/main" id="{DE2825BD-2224-8567-3B5F-E9EF203E7535}"/>
                  </a:ext>
                </a:extLst>
              </p:cNvPr>
              <p:cNvSpPr/>
              <p:nvPr/>
            </p:nvSpPr>
            <p:spPr>
              <a:xfrm>
                <a:off x="2965906" y="300163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14" name="文字方塊 13">
                <a:extLst>
                  <a:ext uri="{FF2B5EF4-FFF2-40B4-BE49-F238E27FC236}">
                    <a16:creationId xmlns:a16="http://schemas.microsoft.com/office/drawing/2014/main" id="{A8CB0DA4-ACB6-2C4E-DEDD-D4F0FC505A15}"/>
                  </a:ext>
                </a:extLst>
              </p:cNvPr>
              <p:cNvSpPr txBox="1"/>
              <p:nvPr/>
            </p:nvSpPr>
            <p:spPr>
              <a:xfrm>
                <a:off x="3108382" y="3041633"/>
                <a:ext cx="540533" cy="369332"/>
              </a:xfrm>
              <a:prstGeom prst="rect">
                <a:avLst/>
              </a:prstGeom>
              <a:noFill/>
            </p:spPr>
            <p:txBody>
              <a:bodyPr wrap="none" rtlCol="0">
                <a:spAutoFit/>
              </a:bodyPr>
              <a:lstStyle/>
              <a:p>
                <a:r>
                  <a:rPr lang="en-US" altLang="zh-TW" dirty="0">
                    <a:solidFill>
                      <a:srgbClr val="DADADA"/>
                    </a:solidFill>
                  </a:rPr>
                  <a:t>PRE</a:t>
                </a:r>
                <a:endParaRPr lang="zh-TW" altLang="en-US" dirty="0">
                  <a:solidFill>
                    <a:srgbClr val="DADADA"/>
                  </a:solidFill>
                </a:endParaRPr>
              </a:p>
            </p:txBody>
          </p:sp>
        </p:grpSp>
        <p:sp>
          <p:nvSpPr>
            <p:cNvPr id="15" name="A1">
              <a:extLst>
                <a:ext uri="{FF2B5EF4-FFF2-40B4-BE49-F238E27FC236}">
                  <a16:creationId xmlns:a16="http://schemas.microsoft.com/office/drawing/2014/main" id="{A50D317F-D6B5-1C11-6B9E-737712795B38}"/>
                </a:ext>
              </a:extLst>
            </p:cNvPr>
            <p:cNvSpPr/>
            <p:nvPr/>
          </p:nvSpPr>
          <p:spPr>
            <a:xfrm>
              <a:off x="5270089" y="300163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A2</a:t>
              </a:r>
              <a:endParaRPr lang="zh-TW" altLang="en-US" sz="2800" b="1" dirty="0">
                <a:solidFill>
                  <a:schemeClr val="bg2">
                    <a:lumMod val="90000"/>
                  </a:schemeClr>
                </a:solidFill>
              </a:endParaRPr>
            </a:p>
          </p:txBody>
        </p:sp>
        <p:sp>
          <p:nvSpPr>
            <p:cNvPr id="21" name="A1">
              <a:extLst>
                <a:ext uri="{FF2B5EF4-FFF2-40B4-BE49-F238E27FC236}">
                  <a16:creationId xmlns:a16="http://schemas.microsoft.com/office/drawing/2014/main" id="{DA8BE328-4E6B-0604-77F3-3754FC7282C1}"/>
                </a:ext>
              </a:extLst>
            </p:cNvPr>
            <p:cNvSpPr/>
            <p:nvPr/>
          </p:nvSpPr>
          <p:spPr>
            <a:xfrm>
              <a:off x="4117998" y="4177815"/>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B2</a:t>
              </a:r>
              <a:endParaRPr lang="zh-TW" altLang="en-US" sz="2800" b="1" dirty="0">
                <a:solidFill>
                  <a:schemeClr val="bg2">
                    <a:lumMod val="90000"/>
                  </a:schemeClr>
                </a:solidFill>
              </a:endParaRPr>
            </a:p>
          </p:txBody>
        </p:sp>
      </p:grpSp>
      <p:sp>
        <p:nvSpPr>
          <p:cNvPr id="4" name="矩形 3">
            <a:extLst>
              <a:ext uri="{FF2B5EF4-FFF2-40B4-BE49-F238E27FC236}">
                <a16:creationId xmlns:a16="http://schemas.microsoft.com/office/drawing/2014/main" id="{6F0B3247-C71E-3F30-0DC0-59FBE867AC87}"/>
              </a:ext>
            </a:extLst>
          </p:cNvPr>
          <p:cNvSpPr/>
          <p:nvPr/>
        </p:nvSpPr>
        <p:spPr>
          <a:xfrm>
            <a:off x="1487539" y="149507"/>
            <a:ext cx="9688871" cy="1107996"/>
          </a:xfrm>
          <a:prstGeom prst="rect">
            <a:avLst/>
          </a:prstGeom>
          <a:noFill/>
        </p:spPr>
        <p:txBody>
          <a:bodyPr wrap="none" lIns="91440" tIns="45720" rIns="91440" bIns="45720">
            <a:spAutoFit/>
          </a:bodyPr>
          <a:lstStyle/>
          <a:p>
            <a:pPr algn="ctr"/>
            <a:r>
              <a:rPr lang="en-US" altLang="zh-TW"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rPr>
              <a:t>CHARACTER POND</a:t>
            </a:r>
            <a:endParaRPr lang="zh-TW" altLang="en-US"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endParaRPr>
          </a:p>
        </p:txBody>
      </p:sp>
      <p:pic>
        <p:nvPicPr>
          <p:cNvPr id="16" name="圖片 15">
            <a:extLst>
              <a:ext uri="{FF2B5EF4-FFF2-40B4-BE49-F238E27FC236}">
                <a16:creationId xmlns:a16="http://schemas.microsoft.com/office/drawing/2014/main" id="{21CDD84F-47FD-1EBC-C338-A381B841162F}"/>
              </a:ext>
            </a:extLst>
          </p:cNvPr>
          <p:cNvPicPr>
            <a:picLocks noChangeAspect="1"/>
          </p:cNvPicPr>
          <p:nvPr/>
        </p:nvPicPr>
        <p:blipFill>
          <a:blip r:embed="rId2">
            <a:extLst>
              <a:ext uri="{28A0092B-C50C-407E-A947-70E740481C1C}">
                <a14:useLocalDpi xmlns:a14="http://schemas.microsoft.com/office/drawing/2010/main" val="0"/>
              </a:ext>
            </a:extLst>
          </a:blip>
          <a:srcRect l="30363" r="30363"/>
          <a:stretch/>
        </p:blipFill>
        <p:spPr>
          <a:xfrm>
            <a:off x="3021153" y="1178190"/>
            <a:ext cx="5336604" cy="5257789"/>
          </a:xfrm>
          <a:prstGeom prst="rect">
            <a:avLst/>
          </a:prstGeom>
        </p:spPr>
      </p:pic>
      <p:pic>
        <p:nvPicPr>
          <p:cNvPr id="22" name="圖片 21">
            <a:extLst>
              <a:ext uri="{FF2B5EF4-FFF2-40B4-BE49-F238E27FC236}">
                <a16:creationId xmlns:a16="http://schemas.microsoft.com/office/drawing/2014/main" id="{3B5FBE3B-B449-9A0E-C5BE-1E0698D449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217" y="1529608"/>
            <a:ext cx="2311233" cy="2311233"/>
          </a:xfrm>
          <a:prstGeom prst="rect">
            <a:avLst/>
          </a:prstGeom>
        </p:spPr>
      </p:pic>
      <p:sp>
        <p:nvSpPr>
          <p:cNvPr id="27" name="箭號: 弧形上彎 26">
            <a:hlinkClick r:id="rId4" action="ppaction://hlinksldjump"/>
            <a:extLst>
              <a:ext uri="{FF2B5EF4-FFF2-40B4-BE49-F238E27FC236}">
                <a16:creationId xmlns:a16="http://schemas.microsoft.com/office/drawing/2014/main" id="{FCBF79A9-450C-6531-E327-7B58B41FEB97}"/>
              </a:ext>
            </a:extLst>
          </p:cNvPr>
          <p:cNvSpPr/>
          <p:nvPr/>
        </p:nvSpPr>
        <p:spPr>
          <a:xfrm flipH="1">
            <a:off x="11087101" y="24580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28" name="文字方塊 27">
            <a:hlinkClick r:id="rId4" action="ppaction://hlinksldjump"/>
            <a:extLst>
              <a:ext uri="{FF2B5EF4-FFF2-40B4-BE49-F238E27FC236}">
                <a16:creationId xmlns:a16="http://schemas.microsoft.com/office/drawing/2014/main" id="{BC5DFDB4-5312-79F5-6EE2-F155D428F39D}"/>
              </a:ext>
            </a:extLst>
          </p:cNvPr>
          <p:cNvSpPr txBox="1"/>
          <p:nvPr/>
        </p:nvSpPr>
        <p:spPr>
          <a:xfrm>
            <a:off x="11044887" y="85044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9" name="文字方塊 8">
            <a:extLst>
              <a:ext uri="{FF2B5EF4-FFF2-40B4-BE49-F238E27FC236}">
                <a16:creationId xmlns:a16="http://schemas.microsoft.com/office/drawing/2014/main" id="{67E3D5A7-8008-EB7D-DD3E-40B30BCDF4D1}"/>
              </a:ext>
            </a:extLst>
          </p:cNvPr>
          <p:cNvSpPr txBox="1"/>
          <p:nvPr/>
        </p:nvSpPr>
        <p:spPr>
          <a:xfrm>
            <a:off x="63579" y="6290065"/>
            <a:ext cx="6032421" cy="461665"/>
          </a:xfrm>
          <a:prstGeom prst="rect">
            <a:avLst/>
          </a:prstGeom>
          <a:noFill/>
        </p:spPr>
        <p:txBody>
          <a:bodyPr wrap="none" rtlCol="0">
            <a:spAutoFit/>
          </a:bodyPr>
          <a:lstStyle/>
          <a:p>
            <a:r>
              <a:rPr lang="zh-TW" altLang="en-US" sz="2400" dirty="0">
                <a:solidFill>
                  <a:schemeClr val="tx2">
                    <a:lumMod val="50000"/>
                  </a:schemeClr>
                </a:solidFill>
                <a:latin typeface="DFWeiBei-B5" panose="03000709000000000000" pitchFamily="65" charset="-120"/>
                <a:ea typeface="DFWeiBei-B5" panose="03000709000000000000" pitchFamily="65" charset="-120"/>
              </a:rPr>
              <a:t>延伸學習：具有「蹟」這個詞素的其他詞彙</a:t>
            </a:r>
          </a:p>
        </p:txBody>
      </p:sp>
    </p:spTree>
    <p:extLst>
      <p:ext uri="{BB962C8B-B14F-4D97-AF65-F5344CB8AC3E}">
        <p14:creationId xmlns:p14="http://schemas.microsoft.com/office/powerpoint/2010/main" val="3520639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F0B3247-C71E-3F30-0DC0-59FBE867AC87}"/>
              </a:ext>
            </a:extLst>
          </p:cNvPr>
          <p:cNvSpPr/>
          <p:nvPr/>
        </p:nvSpPr>
        <p:spPr>
          <a:xfrm>
            <a:off x="2019402" y="129502"/>
            <a:ext cx="7810398" cy="1107996"/>
          </a:xfrm>
          <a:prstGeom prst="rect">
            <a:avLst/>
          </a:prstGeom>
          <a:noFill/>
        </p:spPr>
        <p:txBody>
          <a:bodyPr wrap="square" lIns="91440" tIns="45720" rIns="91440" bIns="45720">
            <a:spAutoFit/>
          </a:bodyPr>
          <a:lstStyle/>
          <a:p>
            <a:pPr algn="ctr"/>
            <a:r>
              <a:rPr lang="en-US" altLang="zh-TW"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rPr>
              <a:t>RADICAL POND</a:t>
            </a:r>
            <a:endParaRPr lang="zh-TW" altLang="en-US"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endParaRPr>
          </a:p>
        </p:txBody>
      </p:sp>
      <p:pic>
        <p:nvPicPr>
          <p:cNvPr id="13" name="圖片 12" descr="一張含有 藝術, 分形藝術 的圖片&#10;&#10;自動產生的描述">
            <a:extLst>
              <a:ext uri="{FF2B5EF4-FFF2-40B4-BE49-F238E27FC236}">
                <a16:creationId xmlns:a16="http://schemas.microsoft.com/office/drawing/2014/main" id="{BFC961C6-2944-8945-DF46-6219358B7440}"/>
              </a:ext>
            </a:extLst>
          </p:cNvPr>
          <p:cNvPicPr>
            <a:picLocks noChangeAspect="1"/>
          </p:cNvPicPr>
          <p:nvPr/>
        </p:nvPicPr>
        <p:blipFill rotWithShape="1">
          <a:blip r:embed="rId2">
            <a:extLst>
              <a:ext uri="{28A0092B-C50C-407E-A947-70E740481C1C}">
                <a14:useLocalDpi xmlns:a14="http://schemas.microsoft.com/office/drawing/2010/main" val="0"/>
              </a:ext>
            </a:extLst>
          </a:blip>
          <a:srcRect l="34387" r="34000"/>
          <a:stretch/>
        </p:blipFill>
        <p:spPr>
          <a:xfrm>
            <a:off x="3320873" y="1004924"/>
            <a:ext cx="5282518" cy="5791277"/>
          </a:xfrm>
          <a:prstGeom prst="rect">
            <a:avLst/>
          </a:prstGeom>
        </p:spPr>
      </p:pic>
      <p:grpSp>
        <p:nvGrpSpPr>
          <p:cNvPr id="24" name="群組 23">
            <a:extLst>
              <a:ext uri="{FF2B5EF4-FFF2-40B4-BE49-F238E27FC236}">
                <a16:creationId xmlns:a16="http://schemas.microsoft.com/office/drawing/2014/main" id="{85B4EB81-8E4B-200D-76F4-EC0576965116}"/>
              </a:ext>
            </a:extLst>
          </p:cNvPr>
          <p:cNvGrpSpPr/>
          <p:nvPr/>
        </p:nvGrpSpPr>
        <p:grpSpPr>
          <a:xfrm>
            <a:off x="9325305" y="3900563"/>
            <a:ext cx="2762682" cy="2827935"/>
            <a:chOff x="8961511" y="3546601"/>
            <a:chExt cx="2762682" cy="2827935"/>
          </a:xfrm>
        </p:grpSpPr>
        <p:sp>
          <p:nvSpPr>
            <p:cNvPr id="17" name="B2">
              <a:extLst>
                <a:ext uri="{FF2B5EF4-FFF2-40B4-BE49-F238E27FC236}">
                  <a16:creationId xmlns:a16="http://schemas.microsoft.com/office/drawing/2014/main" id="{C76A684E-CC09-6421-48A3-95342B576AA5}"/>
                </a:ext>
              </a:extLst>
            </p:cNvPr>
            <p:cNvSpPr/>
            <p:nvPr/>
          </p:nvSpPr>
          <p:spPr>
            <a:xfrm>
              <a:off x="9929897" y="4549425"/>
              <a:ext cx="825910" cy="825910"/>
            </a:xfrm>
            <a:prstGeom prst="ellipse">
              <a:avLst/>
            </a:prstGeom>
            <a:solidFill>
              <a:srgbClr val="511A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B2</a:t>
              </a:r>
              <a:endParaRPr lang="zh-TW" altLang="en-US" sz="2800" b="1" dirty="0"/>
            </a:p>
          </p:txBody>
        </p:sp>
        <p:sp>
          <p:nvSpPr>
            <p:cNvPr id="3" name="A1">
              <a:extLst>
                <a:ext uri="{FF2B5EF4-FFF2-40B4-BE49-F238E27FC236}">
                  <a16:creationId xmlns:a16="http://schemas.microsoft.com/office/drawing/2014/main" id="{95501624-4D29-E1AB-45A4-98C516B23B87}"/>
                </a:ext>
              </a:extLst>
            </p:cNvPr>
            <p:cNvSpPr/>
            <p:nvPr/>
          </p:nvSpPr>
          <p:spPr>
            <a:xfrm>
              <a:off x="9929897" y="3546601"/>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6" name="C1">
              <a:extLst>
                <a:ext uri="{FF2B5EF4-FFF2-40B4-BE49-F238E27FC236}">
                  <a16:creationId xmlns:a16="http://schemas.microsoft.com/office/drawing/2014/main" id="{37D92A35-2972-9FB0-E87C-0462D6155A5D}"/>
                </a:ext>
              </a:extLst>
            </p:cNvPr>
            <p:cNvSpPr/>
            <p:nvPr/>
          </p:nvSpPr>
          <p:spPr>
            <a:xfrm>
              <a:off x="8961511" y="5548626"/>
              <a:ext cx="825910" cy="825910"/>
            </a:xfrm>
            <a:prstGeom prst="ellipse">
              <a:avLst/>
            </a:prstGeom>
            <a:solidFill>
              <a:srgbClr val="C63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C1</a:t>
              </a:r>
              <a:endParaRPr lang="zh-TW" altLang="en-US" sz="2800" b="1" dirty="0"/>
            </a:p>
          </p:txBody>
        </p:sp>
        <p:sp>
          <p:nvSpPr>
            <p:cNvPr id="7" name="C2">
              <a:extLst>
                <a:ext uri="{FF2B5EF4-FFF2-40B4-BE49-F238E27FC236}">
                  <a16:creationId xmlns:a16="http://schemas.microsoft.com/office/drawing/2014/main" id="{5FEF4F77-BB8F-EC0F-F162-F9929C8501E5}"/>
                </a:ext>
              </a:extLst>
            </p:cNvPr>
            <p:cNvSpPr/>
            <p:nvPr/>
          </p:nvSpPr>
          <p:spPr>
            <a:xfrm>
              <a:off x="9929897" y="5548626"/>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C2</a:t>
              </a:r>
              <a:endParaRPr lang="zh-TW" altLang="en-US" sz="2800" b="1" dirty="0">
                <a:solidFill>
                  <a:schemeClr val="bg2">
                    <a:lumMod val="90000"/>
                  </a:schemeClr>
                </a:solidFill>
              </a:endParaRPr>
            </a:p>
          </p:txBody>
        </p:sp>
        <p:grpSp>
          <p:nvGrpSpPr>
            <p:cNvPr id="20" name="群組 19">
              <a:extLst>
                <a:ext uri="{FF2B5EF4-FFF2-40B4-BE49-F238E27FC236}">
                  <a16:creationId xmlns:a16="http://schemas.microsoft.com/office/drawing/2014/main" id="{6FCBA296-0603-EF93-5C09-AE9A5118928A}"/>
                </a:ext>
              </a:extLst>
            </p:cNvPr>
            <p:cNvGrpSpPr/>
            <p:nvPr/>
          </p:nvGrpSpPr>
          <p:grpSpPr>
            <a:xfrm>
              <a:off x="8961511" y="3550224"/>
              <a:ext cx="825910" cy="825910"/>
              <a:chOff x="1707377" y="3001633"/>
              <a:chExt cx="825910" cy="825910"/>
            </a:xfrm>
          </p:grpSpPr>
          <p:sp>
            <p:nvSpPr>
              <p:cNvPr id="8" name="A1">
                <a:extLst>
                  <a:ext uri="{FF2B5EF4-FFF2-40B4-BE49-F238E27FC236}">
                    <a16:creationId xmlns:a16="http://schemas.microsoft.com/office/drawing/2014/main" id="{DE2825BD-2224-8567-3B5F-E9EF203E7535}"/>
                  </a:ext>
                </a:extLst>
              </p:cNvPr>
              <p:cNvSpPr/>
              <p:nvPr/>
            </p:nvSpPr>
            <p:spPr>
              <a:xfrm>
                <a:off x="1707377" y="300163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14" name="文字方塊 13">
                <a:extLst>
                  <a:ext uri="{FF2B5EF4-FFF2-40B4-BE49-F238E27FC236}">
                    <a16:creationId xmlns:a16="http://schemas.microsoft.com/office/drawing/2014/main" id="{A8CB0DA4-ACB6-2C4E-DEDD-D4F0FC505A15}"/>
                  </a:ext>
                </a:extLst>
              </p:cNvPr>
              <p:cNvSpPr txBox="1"/>
              <p:nvPr/>
            </p:nvSpPr>
            <p:spPr>
              <a:xfrm>
                <a:off x="1849853" y="3041633"/>
                <a:ext cx="540533" cy="369332"/>
              </a:xfrm>
              <a:prstGeom prst="rect">
                <a:avLst/>
              </a:prstGeom>
              <a:noFill/>
            </p:spPr>
            <p:txBody>
              <a:bodyPr wrap="none" rtlCol="0">
                <a:spAutoFit/>
              </a:bodyPr>
              <a:lstStyle/>
              <a:p>
                <a:r>
                  <a:rPr lang="en-US" altLang="zh-TW" dirty="0">
                    <a:solidFill>
                      <a:srgbClr val="DADADA"/>
                    </a:solidFill>
                  </a:rPr>
                  <a:t>PRE</a:t>
                </a:r>
                <a:endParaRPr lang="zh-TW" altLang="en-US" dirty="0">
                  <a:solidFill>
                    <a:srgbClr val="DADADA"/>
                  </a:solidFill>
                </a:endParaRPr>
              </a:p>
            </p:txBody>
          </p:sp>
        </p:grpSp>
        <p:sp>
          <p:nvSpPr>
            <p:cNvPr id="15" name="A1">
              <a:extLst>
                <a:ext uri="{FF2B5EF4-FFF2-40B4-BE49-F238E27FC236}">
                  <a16:creationId xmlns:a16="http://schemas.microsoft.com/office/drawing/2014/main" id="{A50D317F-D6B5-1C11-6B9E-737712795B38}"/>
                </a:ext>
              </a:extLst>
            </p:cNvPr>
            <p:cNvSpPr/>
            <p:nvPr/>
          </p:nvSpPr>
          <p:spPr>
            <a:xfrm>
              <a:off x="10898283" y="3553589"/>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A2</a:t>
              </a:r>
              <a:endParaRPr lang="zh-TW" altLang="en-US" sz="2800" b="1" dirty="0">
                <a:solidFill>
                  <a:schemeClr val="bg2">
                    <a:lumMod val="90000"/>
                  </a:schemeClr>
                </a:solidFill>
              </a:endParaRPr>
            </a:p>
          </p:txBody>
        </p:sp>
        <p:sp>
          <p:nvSpPr>
            <p:cNvPr id="19" name="A1">
              <a:extLst>
                <a:ext uri="{FF2B5EF4-FFF2-40B4-BE49-F238E27FC236}">
                  <a16:creationId xmlns:a16="http://schemas.microsoft.com/office/drawing/2014/main" id="{B1718D80-CFFF-BB2E-8F09-3CFD6EA9AE6A}"/>
                </a:ext>
              </a:extLst>
            </p:cNvPr>
            <p:cNvSpPr/>
            <p:nvPr/>
          </p:nvSpPr>
          <p:spPr>
            <a:xfrm>
              <a:off x="8961511" y="4549425"/>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B1</a:t>
              </a:r>
              <a:endParaRPr lang="zh-TW" altLang="en-US" sz="2800" b="1" dirty="0">
                <a:solidFill>
                  <a:schemeClr val="bg2">
                    <a:lumMod val="90000"/>
                  </a:schemeClr>
                </a:solidFill>
              </a:endParaRPr>
            </a:p>
          </p:txBody>
        </p:sp>
      </p:grpSp>
      <p:sp>
        <p:nvSpPr>
          <p:cNvPr id="26" name="矩形 25">
            <a:extLst>
              <a:ext uri="{FF2B5EF4-FFF2-40B4-BE49-F238E27FC236}">
                <a16:creationId xmlns:a16="http://schemas.microsoft.com/office/drawing/2014/main" id="{1E88DEAB-A064-2FAC-F0D1-ED9866CA26CE}"/>
              </a:ext>
            </a:extLst>
          </p:cNvPr>
          <p:cNvSpPr/>
          <p:nvPr/>
        </p:nvSpPr>
        <p:spPr>
          <a:xfrm>
            <a:off x="261198" y="1382849"/>
            <a:ext cx="2266512" cy="26848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形 27">
            <a:extLst>
              <a:ext uri="{FF2B5EF4-FFF2-40B4-BE49-F238E27FC236}">
                <a16:creationId xmlns:a16="http://schemas.microsoft.com/office/drawing/2014/main" id="{74A6879A-5E31-309F-E3B7-DA321C25B2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11" y="1528200"/>
            <a:ext cx="2684886" cy="2684886"/>
          </a:xfrm>
          <a:prstGeom prst="rect">
            <a:avLst/>
          </a:prstGeom>
        </p:spPr>
      </p:pic>
      <p:sp>
        <p:nvSpPr>
          <p:cNvPr id="29" name="箭號: 弧形上彎 28">
            <a:hlinkClick r:id="rId5" action="ppaction://hlinksldjump"/>
            <a:extLst>
              <a:ext uri="{FF2B5EF4-FFF2-40B4-BE49-F238E27FC236}">
                <a16:creationId xmlns:a16="http://schemas.microsoft.com/office/drawing/2014/main" id="{85728C8C-A254-A6FD-3A07-A3365D99D30B}"/>
              </a:ext>
            </a:extLst>
          </p:cNvPr>
          <p:cNvSpPr/>
          <p:nvPr/>
        </p:nvSpPr>
        <p:spPr>
          <a:xfrm flipH="1">
            <a:off x="11087101" y="24580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30" name="文字方塊 29">
            <a:hlinkClick r:id="rId5" action="ppaction://hlinksldjump"/>
            <a:extLst>
              <a:ext uri="{FF2B5EF4-FFF2-40B4-BE49-F238E27FC236}">
                <a16:creationId xmlns:a16="http://schemas.microsoft.com/office/drawing/2014/main" id="{7BA40046-E14B-1E80-64DE-CEBA4BE4CBA1}"/>
              </a:ext>
            </a:extLst>
          </p:cNvPr>
          <p:cNvSpPr txBox="1"/>
          <p:nvPr/>
        </p:nvSpPr>
        <p:spPr>
          <a:xfrm>
            <a:off x="11044887" y="85044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5" name="文字方塊 4">
            <a:extLst>
              <a:ext uri="{FF2B5EF4-FFF2-40B4-BE49-F238E27FC236}">
                <a16:creationId xmlns:a16="http://schemas.microsoft.com/office/drawing/2014/main" id="{B3975032-3EB6-73B4-E20D-AB795C7F68A9}"/>
              </a:ext>
            </a:extLst>
          </p:cNvPr>
          <p:cNvSpPr txBox="1"/>
          <p:nvPr/>
        </p:nvSpPr>
        <p:spPr>
          <a:xfrm>
            <a:off x="4943" y="6390423"/>
            <a:ext cx="5416868" cy="461665"/>
          </a:xfrm>
          <a:prstGeom prst="rect">
            <a:avLst/>
          </a:prstGeom>
          <a:noFill/>
        </p:spPr>
        <p:txBody>
          <a:bodyPr wrap="none" rtlCol="0">
            <a:spAutoFit/>
          </a:bodyPr>
          <a:lstStyle/>
          <a:p>
            <a:r>
              <a:rPr lang="zh-TW" altLang="en-US" sz="2400" dirty="0">
                <a:solidFill>
                  <a:schemeClr val="tx2">
                    <a:lumMod val="50000"/>
                  </a:schemeClr>
                </a:solidFill>
                <a:latin typeface="DFWeiBei-B5" panose="03000709000000000000" pitchFamily="65" charset="-120"/>
                <a:ea typeface="DFWeiBei-B5" panose="03000709000000000000" pitchFamily="65" charset="-120"/>
              </a:rPr>
              <a:t>延伸學習：認識以「口」為部件的漢字</a:t>
            </a:r>
          </a:p>
        </p:txBody>
      </p:sp>
    </p:spTree>
    <p:extLst>
      <p:ext uri="{BB962C8B-B14F-4D97-AF65-F5344CB8AC3E}">
        <p14:creationId xmlns:p14="http://schemas.microsoft.com/office/powerpoint/2010/main" val="2571721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AB57EBEA-5B25-B769-29F6-1C0676C5EC25}"/>
              </a:ext>
            </a:extLst>
          </p:cNvPr>
          <p:cNvGrpSpPr/>
          <p:nvPr/>
        </p:nvGrpSpPr>
        <p:grpSpPr>
          <a:xfrm>
            <a:off x="912337" y="125723"/>
            <a:ext cx="10590954" cy="6606552"/>
            <a:chOff x="843512" y="360710"/>
            <a:chExt cx="9815515" cy="6120232"/>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843513" y="720356"/>
              <a:ext cx="9484242" cy="5417288"/>
            </a:xfrm>
            <a:prstGeom prst="rect">
              <a:avLst/>
            </a:prstGeom>
          </p:spPr>
        </p:pic>
        <p:sp>
          <p:nvSpPr>
            <p:cNvPr id="13" name="矩形 12"/>
            <p:cNvSpPr/>
            <p:nvPr/>
          </p:nvSpPr>
          <p:spPr>
            <a:xfrm>
              <a:off x="1160206" y="941331"/>
              <a:ext cx="8814670" cy="49446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9292357" y="360710"/>
              <a:ext cx="1366670" cy="6120232"/>
              <a:chOff x="2019735" y="2905277"/>
              <a:chExt cx="596135" cy="2669617"/>
            </a:xfrm>
          </p:grpSpPr>
          <p:sp>
            <p:nvSpPr>
              <p:cNvPr id="8" name="椭圆 7"/>
              <p:cNvSpPr/>
              <p:nvPr/>
            </p:nvSpPr>
            <p:spPr>
              <a:xfrm>
                <a:off x="2019735" y="2905277"/>
                <a:ext cx="595423" cy="595423"/>
              </a:xfrm>
              <a:prstGeom prst="ellipse">
                <a:avLst/>
              </a:prstGeom>
              <a:solidFill>
                <a:srgbClr val="FFFFFF"/>
              </a:solidFill>
              <a:ln w="1905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rgbClr val="957933"/>
                    </a:solidFill>
                    <a:latin typeface="Yu Mincho Demibold" panose="02020600000000000000" pitchFamily="18" charset="-128"/>
                    <a:ea typeface="Yu Mincho Demibold" panose="02020600000000000000" pitchFamily="18" charset="-128"/>
                  </a:rPr>
                  <a:t>課</a:t>
                </a:r>
                <a:endParaRPr lang="zh-CN" altLang="en-US" sz="5400" b="1" dirty="0">
                  <a:solidFill>
                    <a:srgbClr val="957933"/>
                  </a:solidFill>
                  <a:latin typeface="Yu Mincho Demibold" panose="02020600000000000000" pitchFamily="18" charset="-128"/>
                  <a:ea typeface="Yu Mincho Demibold" panose="02020600000000000000" pitchFamily="18" charset="-128"/>
                </a:endParaRPr>
              </a:p>
            </p:txBody>
          </p:sp>
          <p:sp>
            <p:nvSpPr>
              <p:cNvPr id="10" name="椭圆 9"/>
              <p:cNvSpPr/>
              <p:nvPr/>
            </p:nvSpPr>
            <p:spPr>
              <a:xfrm>
                <a:off x="2020447" y="3945939"/>
                <a:ext cx="595423" cy="595423"/>
              </a:xfrm>
              <a:prstGeom prst="ellipse">
                <a:avLst/>
              </a:prstGeom>
              <a:solidFill>
                <a:srgbClr val="FFFFFF"/>
              </a:solidFill>
              <a:ln w="1905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rgbClr val="957933"/>
                    </a:solidFill>
                    <a:latin typeface="Yu Mincho Demibold" panose="02020600000000000000" pitchFamily="18" charset="-128"/>
                    <a:ea typeface="Yu Mincho Demibold" panose="02020600000000000000" pitchFamily="18" charset="-128"/>
                  </a:rPr>
                  <a:t>文</a:t>
                </a:r>
                <a:endParaRPr lang="zh-CN" altLang="en-US" sz="5400" b="1" dirty="0">
                  <a:solidFill>
                    <a:srgbClr val="957933"/>
                  </a:solidFill>
                  <a:latin typeface="Yu Mincho Demibold" panose="02020600000000000000" pitchFamily="18" charset="-128"/>
                  <a:ea typeface="Yu Mincho Demibold" panose="02020600000000000000" pitchFamily="18" charset="-128"/>
                </a:endParaRPr>
              </a:p>
            </p:txBody>
          </p:sp>
          <p:sp>
            <p:nvSpPr>
              <p:cNvPr id="12" name="椭圆 11"/>
              <p:cNvSpPr/>
              <p:nvPr/>
            </p:nvSpPr>
            <p:spPr>
              <a:xfrm>
                <a:off x="2019735" y="4979471"/>
                <a:ext cx="595423" cy="595423"/>
              </a:xfrm>
              <a:prstGeom prst="ellipse">
                <a:avLst/>
              </a:prstGeom>
              <a:solidFill>
                <a:srgbClr val="FFFFFF"/>
              </a:solidFill>
              <a:ln w="1905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rgbClr val="957933"/>
                    </a:solidFill>
                    <a:latin typeface="Yu Mincho Demibold" panose="02020600000000000000" pitchFamily="18" charset="-128"/>
                    <a:ea typeface="Yu Mincho Demibold" panose="02020600000000000000" pitchFamily="18" charset="-128"/>
                  </a:rPr>
                  <a:t>篇</a:t>
                </a:r>
                <a:endParaRPr lang="zh-CN" altLang="en-US" sz="5400" b="1" dirty="0">
                  <a:solidFill>
                    <a:srgbClr val="957933"/>
                  </a:solidFill>
                  <a:latin typeface="Yu Mincho Demibold" panose="02020600000000000000" pitchFamily="18" charset="-128"/>
                  <a:ea typeface="Yu Mincho Demibold" panose="02020600000000000000" pitchFamily="18" charset="-128"/>
                </a:endParaRPr>
              </a:p>
            </p:txBody>
          </p:sp>
        </p:grpSp>
        <p:sp>
          <p:nvSpPr>
            <p:cNvPr id="14" name="矩形 13"/>
            <p:cNvSpPr/>
            <p:nvPr/>
          </p:nvSpPr>
          <p:spPr>
            <a:xfrm>
              <a:off x="6659819" y="1195833"/>
              <a:ext cx="2555171" cy="4704489"/>
            </a:xfrm>
            <a:prstGeom prst="rect">
              <a:avLst/>
            </a:prstGeom>
          </p:spPr>
          <p:txBody>
            <a:bodyPr vert="horz" wrap="square">
              <a:spAutoFit/>
            </a:bodyPr>
            <a:lstStyle/>
            <a:p>
              <a:pPr marL="285750" indent="-285750" algn="l">
                <a:lnSpc>
                  <a:spcPct val="100000"/>
                </a:lnSpc>
                <a:buFont typeface="Arial" panose="020B0604020202020204" pitchFamily="34" charset="0"/>
                <a:buChar char="•"/>
              </a:pPr>
              <a:r>
                <a:rPr lang="zh-TW" altLang="en-US" sz="3600" spc="600" dirty="0">
                  <a:solidFill>
                    <a:srgbClr val="7E3F28"/>
                  </a:solidFill>
                  <a:latin typeface="DFWeiBei-B5" panose="03000709000000000000" pitchFamily="65" charset="-120"/>
                  <a:ea typeface="DFWeiBei-B5" panose="03000709000000000000" pitchFamily="65" charset="-120"/>
                  <a:hlinkClick r:id="rId4" action="ppaction://hlinksldjump">
                    <a:extLst>
                      <a:ext uri="{A12FA001-AC4F-418D-AE19-62706E023703}">
                        <ahyp:hlinkClr xmlns:ahyp="http://schemas.microsoft.com/office/drawing/2018/hyperlinkcolor" val="tx"/>
                      </a:ext>
                    </a:extLst>
                  </a:hlinkClick>
                </a:rPr>
                <a:t>課文內容</a:t>
              </a:r>
              <a:endParaRPr lang="en-US" altLang="zh-TW" sz="3600" spc="600" dirty="0">
                <a:solidFill>
                  <a:srgbClr val="7E3F28"/>
                </a:solidFill>
                <a:latin typeface="DFWeiBei-B5" panose="03000709000000000000" pitchFamily="65" charset="-120"/>
                <a:ea typeface="DFWeiBei-B5" panose="03000709000000000000" pitchFamily="65" charset="-120"/>
              </a:endParaRPr>
            </a:p>
            <a:p>
              <a:pPr marL="285750" indent="-285750" algn="l">
                <a:lnSpc>
                  <a:spcPct val="100000"/>
                </a:lnSpc>
                <a:buFont typeface="Arial" panose="020B0604020202020204" pitchFamily="34" charset="0"/>
                <a:buChar char="•"/>
              </a:pPr>
              <a:endParaRPr lang="en-US" altLang="zh-CN" sz="3600" spc="600" dirty="0">
                <a:solidFill>
                  <a:srgbClr val="7E3F28"/>
                </a:solidFill>
                <a:latin typeface="DFWeiBei-B5" panose="03000709000000000000" pitchFamily="65" charset="-120"/>
                <a:ea typeface="DFWeiBei-B5" panose="03000709000000000000" pitchFamily="65" charset="-120"/>
              </a:endParaRPr>
            </a:p>
            <a:p>
              <a:pPr marL="285750" indent="-285750" algn="l">
                <a:lnSpc>
                  <a:spcPct val="100000"/>
                </a:lnSpc>
                <a:buFont typeface="Arial" panose="020B0604020202020204" pitchFamily="34" charset="0"/>
                <a:buChar char="•"/>
              </a:pPr>
              <a:r>
                <a:rPr lang="zh-TW" altLang="en-US" sz="3600" spc="600" dirty="0">
                  <a:solidFill>
                    <a:srgbClr val="7E3F28"/>
                  </a:solidFill>
                  <a:latin typeface="DFWeiBei-B5" panose="03000709000000000000" pitchFamily="65" charset="-120"/>
                  <a:ea typeface="DFWeiBei-B5" panose="03000709000000000000" pitchFamily="65" charset="-120"/>
                  <a:hlinkClick r:id="rId5" action="ppaction://hlinksldjump">
                    <a:extLst>
                      <a:ext uri="{A12FA001-AC4F-418D-AE19-62706E023703}">
                        <ahyp:hlinkClr xmlns:ahyp="http://schemas.microsoft.com/office/drawing/2018/hyperlinkcolor" val="tx"/>
                      </a:ext>
                    </a:extLst>
                  </a:hlinkClick>
                </a:rPr>
                <a:t>生詞</a:t>
              </a:r>
              <a:endParaRPr lang="en-US" altLang="zh-TW" sz="3600" spc="600" dirty="0">
                <a:solidFill>
                  <a:srgbClr val="7E3F28"/>
                </a:solidFill>
                <a:latin typeface="DFWeiBei-B5" panose="03000709000000000000" pitchFamily="65" charset="-120"/>
                <a:ea typeface="DFWeiBei-B5" panose="03000709000000000000" pitchFamily="65" charset="-120"/>
              </a:endParaRPr>
            </a:p>
            <a:p>
              <a:pPr marL="285750" indent="-285750" algn="l">
                <a:lnSpc>
                  <a:spcPct val="100000"/>
                </a:lnSpc>
                <a:buFont typeface="Arial" panose="020B0604020202020204" pitchFamily="34" charset="0"/>
                <a:buChar char="•"/>
              </a:pPr>
              <a:endParaRPr lang="en-US" altLang="zh-CN" sz="3600" spc="600" dirty="0">
                <a:solidFill>
                  <a:srgbClr val="7E3F28"/>
                </a:solidFill>
                <a:latin typeface="DFWeiBei-B5" panose="03000709000000000000" pitchFamily="65" charset="-120"/>
                <a:ea typeface="DFWeiBei-B5" panose="03000709000000000000" pitchFamily="65" charset="-120"/>
              </a:endParaRPr>
            </a:p>
            <a:p>
              <a:pPr marL="285750" indent="-285750" algn="l">
                <a:lnSpc>
                  <a:spcPct val="100000"/>
                </a:lnSpc>
                <a:buFont typeface="Arial" panose="020B0604020202020204" pitchFamily="34" charset="0"/>
                <a:buChar char="•"/>
              </a:pPr>
              <a:r>
                <a:rPr lang="zh-TW" altLang="en-US" sz="3600" spc="600" dirty="0">
                  <a:solidFill>
                    <a:srgbClr val="7E3F28"/>
                  </a:solidFill>
                  <a:latin typeface="DFWeiBei-B5" panose="03000709000000000000" pitchFamily="65" charset="-120"/>
                  <a:ea typeface="DFWeiBei-B5" panose="03000709000000000000" pitchFamily="65" charset="-120"/>
                  <a:hlinkClick r:id="rId6" action="ppaction://hlinksldjump">
                    <a:extLst>
                      <a:ext uri="{A12FA001-AC4F-418D-AE19-62706E023703}">
                        <ahyp:hlinkClr xmlns:ahyp="http://schemas.microsoft.com/office/drawing/2018/hyperlinkcolor" val="tx"/>
                      </a:ext>
                    </a:extLst>
                  </a:hlinkClick>
                </a:rPr>
                <a:t>語法</a:t>
              </a:r>
              <a:endParaRPr lang="en-US" altLang="zh-TW" sz="3600" spc="600" dirty="0">
                <a:solidFill>
                  <a:srgbClr val="7E3F28"/>
                </a:solidFill>
                <a:latin typeface="DFWeiBei-B5" panose="03000709000000000000" pitchFamily="65" charset="-120"/>
                <a:ea typeface="DFWeiBei-B5" panose="03000709000000000000" pitchFamily="65" charset="-120"/>
              </a:endParaRPr>
            </a:p>
            <a:p>
              <a:pPr marL="285750" indent="-285750" algn="l">
                <a:lnSpc>
                  <a:spcPct val="100000"/>
                </a:lnSpc>
                <a:buFont typeface="Arial" panose="020B0604020202020204" pitchFamily="34" charset="0"/>
                <a:buChar char="•"/>
              </a:pPr>
              <a:endParaRPr lang="en-US" altLang="zh-CN" sz="3600" spc="600" dirty="0">
                <a:solidFill>
                  <a:srgbClr val="7E3F28"/>
                </a:solidFill>
                <a:latin typeface="DFWeiBei-B5" panose="03000709000000000000" pitchFamily="65" charset="-120"/>
                <a:ea typeface="DFWeiBei-B5" panose="03000709000000000000" pitchFamily="65" charset="-120"/>
              </a:endParaRPr>
            </a:p>
            <a:p>
              <a:pPr marL="285750" indent="-285750" algn="l">
                <a:lnSpc>
                  <a:spcPct val="100000"/>
                </a:lnSpc>
                <a:buFont typeface="Arial" panose="020B0604020202020204" pitchFamily="34" charset="0"/>
                <a:buChar char="•"/>
              </a:pPr>
              <a:r>
                <a:rPr lang="zh-TW" altLang="en-US" sz="3600" spc="600" dirty="0">
                  <a:solidFill>
                    <a:srgbClr val="7E3F28"/>
                  </a:solidFill>
                  <a:latin typeface="DFWeiBei-B5" panose="03000709000000000000" pitchFamily="65" charset="-120"/>
                  <a:ea typeface="DFWeiBei-B5" panose="03000709000000000000" pitchFamily="65" charset="-120"/>
                  <a:hlinkClick r:id="rId7" action="ppaction://hlinksldjump">
                    <a:extLst>
                      <a:ext uri="{A12FA001-AC4F-418D-AE19-62706E023703}">
                        <ahyp:hlinkClr xmlns:ahyp="http://schemas.microsoft.com/office/drawing/2018/hyperlinkcolor" val="tx"/>
                      </a:ext>
                    </a:extLst>
                  </a:hlinkClick>
                </a:rPr>
                <a:t>練習</a:t>
              </a:r>
              <a:endParaRPr lang="en-US" altLang="zh-TW" sz="3600" spc="600" dirty="0">
                <a:solidFill>
                  <a:srgbClr val="7E3F28"/>
                </a:solidFill>
                <a:latin typeface="DFWeiBei-B5" panose="03000709000000000000" pitchFamily="65" charset="-120"/>
                <a:ea typeface="DFWeiBei-B5" panose="03000709000000000000" pitchFamily="65" charset="-120"/>
              </a:endParaRPr>
            </a:p>
            <a:p>
              <a:pPr marL="285750" indent="-285750" algn="l">
                <a:lnSpc>
                  <a:spcPct val="100000"/>
                </a:lnSpc>
                <a:buFont typeface="Arial" panose="020B0604020202020204" pitchFamily="34" charset="0"/>
                <a:buChar char="•"/>
              </a:pPr>
              <a:endParaRPr lang="en-US" altLang="zh-CN" sz="3600" spc="600" dirty="0">
                <a:solidFill>
                  <a:srgbClr val="7E3F28"/>
                </a:solidFill>
                <a:latin typeface="DFWeiBei-B5" panose="03000709000000000000" pitchFamily="65" charset="-120"/>
                <a:ea typeface="DFWeiBei-B5" panose="03000709000000000000" pitchFamily="65" charset="-120"/>
              </a:endParaRPr>
            </a:p>
            <a:p>
              <a:pPr marL="285750" indent="-285750" algn="l">
                <a:lnSpc>
                  <a:spcPct val="100000"/>
                </a:lnSpc>
                <a:buFont typeface="Arial" panose="020B0604020202020204" pitchFamily="34" charset="0"/>
                <a:buChar char="•"/>
              </a:pPr>
              <a:r>
                <a:rPr lang="zh-TW" altLang="en-US" sz="3600" spc="600" dirty="0">
                  <a:solidFill>
                    <a:srgbClr val="7E3F28"/>
                  </a:solidFill>
                  <a:latin typeface="DFWeiBei-B5" panose="03000709000000000000" pitchFamily="65" charset="-120"/>
                  <a:ea typeface="DFWeiBei-B5" panose="03000709000000000000" pitchFamily="65" charset="-120"/>
                  <a:hlinkClick r:id="rId8" action="ppaction://hlinksldjump">
                    <a:extLst>
                      <a:ext uri="{A12FA001-AC4F-418D-AE19-62706E023703}">
                        <ahyp:hlinkClr xmlns:ahyp="http://schemas.microsoft.com/office/drawing/2018/hyperlinkcolor" val="tx"/>
                      </a:ext>
                    </a:extLst>
                  </a:hlinkClick>
                </a:rPr>
                <a:t>延伸學習</a:t>
              </a:r>
              <a:endParaRPr lang="zh-CN" altLang="en-US" sz="3600" spc="600" dirty="0">
                <a:solidFill>
                  <a:srgbClr val="7E3F28"/>
                </a:solidFill>
                <a:latin typeface="DFWeiBei-B5" panose="03000709000000000000" pitchFamily="65" charset="-120"/>
                <a:ea typeface="DFWeiBei-B5" panose="03000709000000000000" pitchFamily="65" charset="-120"/>
              </a:endParaRPr>
            </a:p>
          </p:txBody>
        </p:sp>
        <p:pic>
          <p:nvPicPr>
            <p:cNvPr id="4" name="圖片 3" descr="一張含有 戶外, 樹狀, 建築, 天空 的圖片&#10;&#10;自動產生的描述">
              <a:extLst>
                <a:ext uri="{FF2B5EF4-FFF2-40B4-BE49-F238E27FC236}">
                  <a16:creationId xmlns:a16="http://schemas.microsoft.com/office/drawing/2014/main" id="{58F44070-7086-E80D-A7ED-AB98B04D3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3512" y="720355"/>
              <a:ext cx="5252487" cy="5417287"/>
            </a:xfrm>
            <a:prstGeom prst="rect">
              <a:avLst/>
            </a:prstGeom>
          </p:spPr>
        </p:pic>
      </p:grpSp>
    </p:spTree>
    <p:extLst>
      <p:ext uri="{BB962C8B-B14F-4D97-AF65-F5344CB8AC3E}">
        <p14:creationId xmlns:p14="http://schemas.microsoft.com/office/powerpoint/2010/main" val="683351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平行四边形 19"/>
          <p:cNvSpPr/>
          <p:nvPr/>
        </p:nvSpPr>
        <p:spPr>
          <a:xfrm>
            <a:off x="0" y="2676363"/>
            <a:ext cx="12192000" cy="1586470"/>
          </a:xfrm>
          <a:prstGeom prst="parallelogram">
            <a:avLst>
              <a:gd name="adj" fmla="val 0"/>
            </a:avLst>
          </a:prstGeom>
          <a:blipFill rotWithShape="1">
            <a:blip r:embed="rId3"/>
            <a:stretch>
              <a:fillRect l="-5000" t="-39000" r="-6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矩形 1"/>
          <p:cNvSpPr/>
          <p:nvPr/>
        </p:nvSpPr>
        <p:spPr>
          <a:xfrm>
            <a:off x="175727" y="741354"/>
            <a:ext cx="11840546" cy="5816082"/>
          </a:xfrm>
          <a:prstGeom prst="rect">
            <a:avLst/>
          </a:prstGeom>
          <a:solidFill>
            <a:schemeClr val="bg1"/>
          </a:solid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文本框 5">
            <a:extLst>
              <a:ext uri="{FF2B5EF4-FFF2-40B4-BE49-F238E27FC236}">
                <a16:creationId xmlns:a16="http://schemas.microsoft.com/office/drawing/2014/main" id="{8B450F3A-4051-8FD3-A8DC-7C4D422C0BCA}"/>
              </a:ext>
            </a:extLst>
          </p:cNvPr>
          <p:cNvSpPr txBox="1"/>
          <p:nvPr/>
        </p:nvSpPr>
        <p:spPr>
          <a:xfrm>
            <a:off x="4072772" y="319230"/>
            <a:ext cx="3570208" cy="1107996"/>
          </a:xfrm>
          <a:prstGeom prst="rect">
            <a:avLst/>
          </a:prstGeom>
          <a:solidFill>
            <a:srgbClr val="FFFFFF"/>
          </a:solidFill>
        </p:spPr>
        <p:txBody>
          <a:bodyPr wrap="none" rtlCol="0">
            <a:spAutoFit/>
          </a:bodyPr>
          <a:lstStyle/>
          <a:p>
            <a:pPr algn="ctr"/>
            <a:r>
              <a:rPr lang="zh-TW" altLang="en-US" sz="6600" dirty="0">
                <a:solidFill>
                  <a:srgbClr val="292929"/>
                </a:solidFill>
                <a:latin typeface="Yu Mincho Demibold" panose="02020600000000000000" pitchFamily="18" charset="-128"/>
                <a:ea typeface="Yu Mincho Demibold" panose="02020600000000000000" pitchFamily="18" charset="-128"/>
              </a:rPr>
              <a:t>教學目標</a:t>
            </a:r>
            <a:endParaRPr lang="zh-CN" altLang="en-US" sz="6600" dirty="0">
              <a:solidFill>
                <a:srgbClr val="292929"/>
              </a:solidFill>
              <a:latin typeface="Yu Mincho Demibold" panose="02020600000000000000" pitchFamily="18" charset="-128"/>
              <a:ea typeface="Yu Mincho Demibold" panose="02020600000000000000" pitchFamily="18" charset="-128"/>
            </a:endParaRPr>
          </a:p>
        </p:txBody>
      </p:sp>
      <p:sp>
        <p:nvSpPr>
          <p:cNvPr id="5" name="矩形 4">
            <a:extLst>
              <a:ext uri="{FF2B5EF4-FFF2-40B4-BE49-F238E27FC236}">
                <a16:creationId xmlns:a16="http://schemas.microsoft.com/office/drawing/2014/main" id="{2846E99F-114F-09BB-4F8D-EDF265301234}"/>
              </a:ext>
            </a:extLst>
          </p:cNvPr>
          <p:cNvSpPr/>
          <p:nvPr/>
        </p:nvSpPr>
        <p:spPr>
          <a:xfrm>
            <a:off x="287694" y="2092024"/>
            <a:ext cx="6269502" cy="3970318"/>
          </a:xfrm>
          <a:prstGeom prst="rect">
            <a:avLst/>
          </a:prstGeom>
        </p:spPr>
        <p:txBody>
          <a:bodyPr vert="horz" wrap="square">
            <a:spAutoFit/>
          </a:bodyPr>
          <a:lstStyle/>
          <a:p>
            <a:pPr marR="0" lvl="0" indent="-180000" defTabSz="457200" rtl="0" eaLnBrk="1" fontAlgn="auto" latinLnBrk="0" hangingPunct="1">
              <a:lnSpc>
                <a:spcPct val="150000"/>
              </a:lnSpc>
              <a:spcBef>
                <a:spcPts val="0"/>
              </a:spcBef>
              <a:spcAft>
                <a:spcPts val="0"/>
              </a:spcAft>
              <a:buClrTx/>
              <a:buSzTx/>
              <a:buFont typeface="Arial" panose="020B0604020202020204" pitchFamily="34" charset="0"/>
              <a:buChar char="•"/>
              <a:defRPr/>
            </a:pPr>
            <a:r>
              <a:rPr lang="zh-TW" altLang="en-US" sz="280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學生將從</a:t>
            </a:r>
            <a:r>
              <a:rPr lang="zh-TW" altLang="en-US" sz="2800" b="1"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對話</a:t>
            </a:r>
            <a:r>
              <a:rPr lang="zh-TW" altLang="en-US" sz="280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中學會使用以下語法</a:t>
            </a:r>
            <a:endParaRPr lang="en-US" altLang="zh-TW" sz="280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defTabSz="457200">
              <a:lnSpc>
                <a:spcPct val="150000"/>
              </a:lnSpc>
              <a:defRPr/>
            </a:pP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1.</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有什麼好</a:t>
            </a: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V(O)</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的</a:t>
            </a:r>
            <a:endPar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endParaRPr>
          </a:p>
          <a:p>
            <a:pPr lvl="1" defTabSz="457200">
              <a:lnSpc>
                <a:spcPct val="150000"/>
              </a:lnSpc>
              <a:defRPr/>
            </a:pP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2.</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說到</a:t>
            </a:r>
            <a:endPar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endParaRPr>
          </a:p>
          <a:p>
            <a:pPr lvl="1" defTabSz="457200">
              <a:lnSpc>
                <a:spcPct val="150000"/>
              </a:lnSpc>
              <a:defRPr/>
            </a:pP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3.</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不能不</a:t>
            </a:r>
            <a:endPar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endParaRPr>
          </a:p>
          <a:p>
            <a:pPr lvl="1" defTabSz="457200">
              <a:lnSpc>
                <a:spcPct val="150000"/>
              </a:lnSpc>
              <a:defRPr/>
            </a:pP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4.</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不只</a:t>
            </a:r>
            <a:r>
              <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還</a:t>
            </a:r>
            <a:r>
              <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a:t>
            </a:r>
          </a:p>
          <a:p>
            <a:pPr lvl="1" defTabSz="457200">
              <a:lnSpc>
                <a:spcPct val="150000"/>
              </a:lnSpc>
              <a:defRPr/>
            </a:pP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5.</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V</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起來</a:t>
            </a:r>
            <a:endPar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endParaRPr>
          </a:p>
        </p:txBody>
      </p:sp>
      <p:sp>
        <p:nvSpPr>
          <p:cNvPr id="6" name="矩形 5">
            <a:extLst>
              <a:ext uri="{FF2B5EF4-FFF2-40B4-BE49-F238E27FC236}">
                <a16:creationId xmlns:a16="http://schemas.microsoft.com/office/drawing/2014/main" id="{F007E67E-770B-1835-A052-AE8EBF3C5DDC}"/>
              </a:ext>
            </a:extLst>
          </p:cNvPr>
          <p:cNvSpPr/>
          <p:nvPr/>
        </p:nvSpPr>
        <p:spPr>
          <a:xfrm>
            <a:off x="6207967" y="2092024"/>
            <a:ext cx="5808306" cy="3323987"/>
          </a:xfrm>
          <a:prstGeom prst="rect">
            <a:avLst/>
          </a:prstGeom>
        </p:spPr>
        <p:txBody>
          <a:bodyPr vert="horz" wrap="square">
            <a:spAutoFit/>
          </a:bodyPr>
          <a:lstStyle/>
          <a:p>
            <a:pPr indent="-180000" defTabSz="457200">
              <a:lnSpc>
                <a:spcPct val="150000"/>
              </a:lnSpc>
              <a:buFont typeface="Arial" panose="020B0604020202020204" pitchFamily="34" charset="0"/>
              <a:buChar char="•"/>
              <a:defRPr/>
            </a:pPr>
            <a:r>
              <a:rPr lang="zh-TW" altLang="en-US" sz="280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學生將從</a:t>
            </a:r>
            <a:r>
              <a:rPr lang="zh-TW" altLang="en-US" sz="2800" b="1"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課文</a:t>
            </a:r>
            <a:r>
              <a:rPr lang="zh-TW" altLang="en-US" sz="280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rPr>
              <a:t>中學會使用以下語法</a:t>
            </a:r>
            <a:endParaRPr lang="en-US" altLang="zh-TW" sz="2800" dirty="0">
              <a:solidFill>
                <a:srgbClr val="7E3F28"/>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defTabSz="457200">
              <a:lnSpc>
                <a:spcPct val="150000"/>
              </a:lnSpc>
              <a:defRPr/>
            </a:pP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1.</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將</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O +</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V</a:t>
            </a:r>
          </a:p>
          <a:p>
            <a:pPr lvl="1" defTabSz="457200">
              <a:lnSpc>
                <a:spcPct val="150000"/>
              </a:lnSpc>
              <a:defRPr/>
            </a:pP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2.</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至今</a:t>
            </a:r>
            <a:endPar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endParaRPr>
          </a:p>
          <a:p>
            <a:pPr lvl="1" defTabSz="457200">
              <a:lnSpc>
                <a:spcPct val="150000"/>
              </a:lnSpc>
              <a:defRPr/>
            </a:pP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3.</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把</a:t>
            </a:r>
            <a:r>
              <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a:t>
            </a: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V</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成</a:t>
            </a:r>
            <a:r>
              <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a:t>
            </a:r>
          </a:p>
          <a:p>
            <a:pPr lvl="1" defTabSz="457200">
              <a:lnSpc>
                <a:spcPct val="150000"/>
              </a:lnSpc>
              <a:defRPr/>
            </a:pPr>
            <a:r>
              <a:rPr lang="en-US" altLang="zh-TW"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4.</a:t>
            </a:r>
            <a:r>
              <a:rPr lang="zh-TW" altLang="en-US" sz="27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除了</a:t>
            </a:r>
            <a:r>
              <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a:t>
            </a:r>
            <a:r>
              <a:rPr lang="zh-TW" altLang="en-US"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以外，也</a:t>
            </a:r>
            <a:r>
              <a:rPr lang="en-US" altLang="zh-TW" sz="27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a:t>
            </a:r>
          </a:p>
        </p:txBody>
      </p:sp>
      <p:cxnSp>
        <p:nvCxnSpPr>
          <p:cNvPr id="10" name="直線接點 9">
            <a:extLst>
              <a:ext uri="{FF2B5EF4-FFF2-40B4-BE49-F238E27FC236}">
                <a16:creationId xmlns:a16="http://schemas.microsoft.com/office/drawing/2014/main" id="{25D30B24-07FC-EA06-2FF9-DA16B1D89EF9}"/>
              </a:ext>
            </a:extLst>
          </p:cNvPr>
          <p:cNvCxnSpPr>
            <a:cxnSpLocks/>
          </p:cNvCxnSpPr>
          <p:nvPr/>
        </p:nvCxnSpPr>
        <p:spPr>
          <a:xfrm>
            <a:off x="6096000" y="2092024"/>
            <a:ext cx="0" cy="4016275"/>
          </a:xfrm>
          <a:prstGeom prst="line">
            <a:avLst/>
          </a:prstGeom>
          <a:ln w="19050">
            <a:solidFill>
              <a:srgbClr val="7E3F28"/>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84504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矩形 11"/>
          <p:cNvSpPr/>
          <p:nvPr/>
        </p:nvSpPr>
        <p:spPr>
          <a:xfrm>
            <a:off x="0" y="-48743"/>
            <a:ext cx="12192000" cy="6893823"/>
          </a:xfrm>
          <a:prstGeom prst="rect">
            <a:avLst/>
          </a:prstGeom>
          <a:solidFill>
            <a:srgbClr val="F49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图片 9" descr="图片包含 宗教场所&#10;&#10;已生成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19" y="5104468"/>
            <a:ext cx="3707991" cy="1871445"/>
          </a:xfrm>
          <a:prstGeom prst="rect">
            <a:avLst/>
          </a:prstGeom>
        </p:spPr>
      </p:pic>
      <p:pic>
        <p:nvPicPr>
          <p:cNvPr id="16" name="圖片 15" descr="一張含有 戶外, 樹狀, 建築, 天空 的圖片&#10;&#10;自動產生的描述">
            <a:extLst>
              <a:ext uri="{FF2B5EF4-FFF2-40B4-BE49-F238E27FC236}">
                <a16:creationId xmlns:a16="http://schemas.microsoft.com/office/drawing/2014/main" id="{3907D60F-83AF-89BE-38FF-A89439F36A5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36" b="93119" l="20020" r="55762">
                        <a14:foregroundMark x1="32227" y1="33382" x2="32227" y2="33382"/>
                        <a14:foregroundMark x1="20117" y1="55051" x2="20117" y2="55051"/>
                        <a14:foregroundMark x1="24219" y1="58565" x2="24219" y2="58565"/>
                        <a14:foregroundMark x1="43555" y1="69546" x2="43555" y2="69546"/>
                        <a14:foregroundMark x1="30273" y1="66911" x2="39941" y2="81991"/>
                        <a14:foregroundMark x1="39941" y1="81991" x2="44531" y2="85944"/>
                        <a14:foregroundMark x1="36719" y1="68375" x2="52441" y2="64275"/>
                        <a14:foregroundMark x1="25000" y1="54758" x2="25977" y2="60615"/>
                        <a14:foregroundMark x1="23828" y1="55637" x2="24414" y2="59151"/>
                        <a14:foregroundMark x1="49512" y1="71596" x2="52441" y2="84187"/>
                        <a14:foregroundMark x1="55762" y1="85652" x2="49316" y2="80966"/>
                        <a14:foregroundMark x1="51074" y1="65154" x2="55566" y2="65154"/>
                      </a14:backgroundRemoval>
                    </a14:imgEffect>
                    <a14:imgEffect>
                      <a14:artisticPencilSketch/>
                    </a14:imgEffect>
                  </a14:imgLayer>
                </a14:imgProps>
              </a:ext>
              <a:ext uri="{28A0092B-C50C-407E-A947-70E740481C1C}">
                <a14:useLocalDpi xmlns:a14="http://schemas.microsoft.com/office/drawing/2010/main" val="0"/>
              </a:ext>
            </a:extLst>
          </a:blip>
          <a:srcRect l="19241" t="32541" r="44412" b="14690"/>
          <a:stretch/>
        </p:blipFill>
        <p:spPr>
          <a:xfrm>
            <a:off x="8739810" y="-35823"/>
            <a:ext cx="3452190" cy="3342886"/>
          </a:xfrm>
          <a:prstGeom prst="rect">
            <a:avLst/>
          </a:prstGeom>
        </p:spPr>
      </p:pic>
      <p:grpSp>
        <p:nvGrpSpPr>
          <p:cNvPr id="33" name="群組 32">
            <a:extLst>
              <a:ext uri="{FF2B5EF4-FFF2-40B4-BE49-F238E27FC236}">
                <a16:creationId xmlns:a16="http://schemas.microsoft.com/office/drawing/2014/main" id="{8E8EF6D7-52CA-CBF1-6250-7800A73D38D0}"/>
              </a:ext>
            </a:extLst>
          </p:cNvPr>
          <p:cNvGrpSpPr/>
          <p:nvPr/>
        </p:nvGrpSpPr>
        <p:grpSpPr>
          <a:xfrm>
            <a:off x="3445206" y="1809784"/>
            <a:ext cx="5419375" cy="3176771"/>
            <a:chOff x="3431780" y="1678750"/>
            <a:chExt cx="5308516" cy="3429426"/>
          </a:xfrm>
        </p:grpSpPr>
        <p:sp>
          <p:nvSpPr>
            <p:cNvPr id="9" name="文本框 5">
              <a:extLst>
                <a:ext uri="{FF2B5EF4-FFF2-40B4-BE49-F238E27FC236}">
                  <a16:creationId xmlns:a16="http://schemas.microsoft.com/office/drawing/2014/main" id="{B7A866FD-897D-0D7E-BEC2-7D58ACD8C2C4}"/>
                </a:ext>
              </a:extLst>
            </p:cNvPr>
            <p:cNvSpPr txBox="1"/>
            <p:nvPr/>
          </p:nvSpPr>
          <p:spPr>
            <a:xfrm>
              <a:off x="3947156" y="1964768"/>
              <a:ext cx="4351372" cy="2857390"/>
            </a:xfrm>
            <a:prstGeom prst="rect">
              <a:avLst/>
            </a:prstGeom>
            <a:noFill/>
          </p:spPr>
          <p:txBody>
            <a:bodyPr wrap="none" rtlCol="0">
              <a:spAutoFit/>
            </a:bodyPr>
            <a:lstStyle/>
            <a:p>
              <a:pPr algn="ctr"/>
              <a:r>
                <a:rPr lang="zh-TW" altLang="en-US" sz="16600" dirty="0">
                  <a:solidFill>
                    <a:schemeClr val="bg1"/>
                  </a:solidFill>
                  <a:latin typeface="Yu Mincho Demibold" panose="02020600000000000000" pitchFamily="18" charset="-128"/>
                  <a:ea typeface="Yu Mincho Demibold" panose="02020600000000000000" pitchFamily="18" charset="-128"/>
                </a:rPr>
                <a:t>課文</a:t>
              </a:r>
              <a:endParaRPr lang="zh-CN" altLang="en-US" sz="16600" dirty="0">
                <a:solidFill>
                  <a:schemeClr val="bg1"/>
                </a:solidFill>
                <a:latin typeface="Yu Mincho Demibold" panose="02020600000000000000" pitchFamily="18" charset="-128"/>
                <a:ea typeface="Yu Mincho Demibold" panose="02020600000000000000" pitchFamily="18" charset="-128"/>
              </a:endParaRPr>
            </a:p>
          </p:txBody>
        </p:sp>
        <p:grpSp>
          <p:nvGrpSpPr>
            <p:cNvPr id="28" name="群組 27">
              <a:extLst>
                <a:ext uri="{FF2B5EF4-FFF2-40B4-BE49-F238E27FC236}">
                  <a16:creationId xmlns:a16="http://schemas.microsoft.com/office/drawing/2014/main" id="{7E2B38FB-C387-E3D1-69FD-10DD5EB09865}"/>
                </a:ext>
              </a:extLst>
            </p:cNvPr>
            <p:cNvGrpSpPr/>
            <p:nvPr/>
          </p:nvGrpSpPr>
          <p:grpSpPr>
            <a:xfrm>
              <a:off x="3431780" y="1678751"/>
              <a:ext cx="2691063" cy="3429425"/>
              <a:chOff x="3431780" y="1678751"/>
              <a:chExt cx="2691063"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451687" y="5108175"/>
                <a:ext cx="2671156"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群組 28">
              <a:extLst>
                <a:ext uri="{FF2B5EF4-FFF2-40B4-BE49-F238E27FC236}">
                  <a16:creationId xmlns:a16="http://schemas.microsoft.com/office/drawing/2014/main" id="{6C5413F0-C9A9-BF7C-CB6F-1A8B8FEED64D}"/>
                </a:ext>
              </a:extLst>
            </p:cNvPr>
            <p:cNvGrpSpPr/>
            <p:nvPr/>
          </p:nvGrpSpPr>
          <p:grpSpPr>
            <a:xfrm flipH="1">
              <a:off x="6062189" y="1678750"/>
              <a:ext cx="2678107" cy="3429425"/>
              <a:chOff x="3424832" y="1678751"/>
              <a:chExt cx="2678107"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64234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EC46325-6B9F-B218-BBF0-DFE6A9B89DD1}"/>
              </a:ext>
            </a:extLst>
          </p:cNvPr>
          <p:cNvSpPr/>
          <p:nvPr/>
        </p:nvSpPr>
        <p:spPr>
          <a:xfrm>
            <a:off x="729298" y="450355"/>
            <a:ext cx="10910392" cy="619326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42756FCD-E666-F761-80B1-27C43A05BEC6}"/>
              </a:ext>
            </a:extLst>
          </p:cNvPr>
          <p:cNvSpPr txBox="1"/>
          <p:nvPr/>
        </p:nvSpPr>
        <p:spPr>
          <a:xfrm>
            <a:off x="1121858" y="2248450"/>
            <a:ext cx="10277672" cy="3046988"/>
          </a:xfrm>
          <a:prstGeom prst="rect">
            <a:avLst/>
          </a:prstGeom>
          <a:noFill/>
        </p:spPr>
        <p:txBody>
          <a:bodyPr wrap="square" rtlCol="0">
            <a:spAutoFit/>
          </a:bodyPr>
          <a:lstStyle/>
          <a:p>
            <a:pPr indent="457200">
              <a:lnSpc>
                <a:spcPct val="200000"/>
              </a:lnSpc>
            </a:pPr>
            <a:r>
              <a:rPr lang="zh-TW" altLang="en-US" sz="3200" dirty="0">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我們利用國教院</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教材編輯輔助系統</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中的「分級標記」和「詞彙等級分布」功能，檢視課文內容所使用的生詞都符合我們所設定的</a:t>
            </a:r>
            <a:r>
              <a:rPr lang="en-US" altLang="zh-TW" sz="3200" dirty="0">
                <a:latin typeface="Times New Roman" panose="02020603050405020304" pitchFamily="18" charset="0"/>
                <a:ea typeface="DFWeiBei-B5" panose="03000709000000000000" pitchFamily="65" charset="-120"/>
                <a:cs typeface="Times New Roman" panose="02020603050405020304" pitchFamily="18" charset="0"/>
              </a:rPr>
              <a:t>TBCL 4-5</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級。</a:t>
            </a:r>
          </a:p>
        </p:txBody>
      </p:sp>
      <p:sp>
        <p:nvSpPr>
          <p:cNvPr id="4" name="文字方塊 3">
            <a:extLst>
              <a:ext uri="{FF2B5EF4-FFF2-40B4-BE49-F238E27FC236}">
                <a16:creationId xmlns:a16="http://schemas.microsoft.com/office/drawing/2014/main" id="{28C28493-6653-C9E4-B3BD-B09726D5311A}"/>
              </a:ext>
            </a:extLst>
          </p:cNvPr>
          <p:cNvSpPr txBox="1"/>
          <p:nvPr/>
        </p:nvSpPr>
        <p:spPr>
          <a:xfrm>
            <a:off x="5234225" y="919436"/>
            <a:ext cx="1723549" cy="1015663"/>
          </a:xfrm>
          <a:prstGeom prst="rect">
            <a:avLst/>
          </a:prstGeom>
          <a:noFill/>
        </p:spPr>
        <p:txBody>
          <a:bodyPr wrap="none" rtlCol="0">
            <a:spAutoFit/>
          </a:bodyPr>
          <a:lstStyle/>
          <a:p>
            <a:r>
              <a:rPr lang="zh-TW" altLang="en-US" sz="6000" dirty="0">
                <a:latin typeface="Yu Mincho Demibold" panose="02020600000000000000" pitchFamily="18" charset="-128"/>
                <a:ea typeface="Yu Mincho Demibold" panose="02020600000000000000" pitchFamily="18" charset="-128"/>
              </a:rPr>
              <a:t>說明</a:t>
            </a:r>
          </a:p>
        </p:txBody>
      </p:sp>
    </p:spTree>
    <p:extLst>
      <p:ext uri="{BB962C8B-B14F-4D97-AF65-F5344CB8AC3E}">
        <p14:creationId xmlns:p14="http://schemas.microsoft.com/office/powerpoint/2010/main" val="2593159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D416E0A-464C-E647-0B56-E45A885EEAA9}"/>
              </a:ext>
            </a:extLst>
          </p:cNvPr>
          <p:cNvPicPr>
            <a:picLocks noChangeAspect="1"/>
          </p:cNvPicPr>
          <p:nvPr/>
        </p:nvPicPr>
        <p:blipFill rotWithShape="1">
          <a:blip r:embed="rId3"/>
          <a:srcRect l="38606" t="-1" r="38162" b="-2000"/>
          <a:stretch/>
        </p:blipFill>
        <p:spPr>
          <a:xfrm>
            <a:off x="4194529" y="406919"/>
            <a:ext cx="3802941" cy="1282909"/>
          </a:xfrm>
          <a:prstGeom prst="rect">
            <a:avLst/>
          </a:prstGeom>
        </p:spPr>
      </p:pic>
      <p:sp>
        <p:nvSpPr>
          <p:cNvPr id="3" name="矩形 2">
            <a:extLst>
              <a:ext uri="{FF2B5EF4-FFF2-40B4-BE49-F238E27FC236}">
                <a16:creationId xmlns:a16="http://schemas.microsoft.com/office/drawing/2014/main" id="{B89D6D76-F767-3A87-650C-3FCF47EDEE71}"/>
              </a:ext>
            </a:extLst>
          </p:cNvPr>
          <p:cNvSpPr/>
          <p:nvPr/>
        </p:nvSpPr>
        <p:spPr>
          <a:xfrm>
            <a:off x="139959" y="111967"/>
            <a:ext cx="11943185" cy="6634066"/>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圖片 5">
            <a:extLst>
              <a:ext uri="{FF2B5EF4-FFF2-40B4-BE49-F238E27FC236}">
                <a16:creationId xmlns:a16="http://schemas.microsoft.com/office/drawing/2014/main" id="{EF6A79EF-4324-B4F3-EB4E-7F851326AAB3}"/>
              </a:ext>
            </a:extLst>
          </p:cNvPr>
          <p:cNvPicPr>
            <a:picLocks noChangeAspect="1"/>
          </p:cNvPicPr>
          <p:nvPr/>
        </p:nvPicPr>
        <p:blipFill rotWithShape="1">
          <a:blip r:embed="rId4"/>
          <a:srcRect r="1369"/>
          <a:stretch/>
        </p:blipFill>
        <p:spPr>
          <a:xfrm>
            <a:off x="231990" y="2176790"/>
            <a:ext cx="11798174" cy="3538210"/>
          </a:xfrm>
          <a:prstGeom prst="rect">
            <a:avLst/>
          </a:prstGeom>
        </p:spPr>
      </p:pic>
    </p:spTree>
    <p:extLst>
      <p:ext uri="{BB962C8B-B14F-4D97-AF65-F5344CB8AC3E}">
        <p14:creationId xmlns:p14="http://schemas.microsoft.com/office/powerpoint/2010/main" val="1629347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FD84A6D-F760-2AC8-C35F-247EFD5BB74B}"/>
              </a:ext>
            </a:extLst>
          </p:cNvPr>
          <p:cNvSpPr/>
          <p:nvPr/>
        </p:nvSpPr>
        <p:spPr>
          <a:xfrm>
            <a:off x="139959" y="111967"/>
            <a:ext cx="11943185" cy="6634066"/>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圖片 3">
            <a:extLst>
              <a:ext uri="{FF2B5EF4-FFF2-40B4-BE49-F238E27FC236}">
                <a16:creationId xmlns:a16="http://schemas.microsoft.com/office/drawing/2014/main" id="{61E6F76D-AC05-22E1-41AC-3D51604274A2}"/>
              </a:ext>
            </a:extLst>
          </p:cNvPr>
          <p:cNvPicPr>
            <a:picLocks noChangeAspect="1"/>
          </p:cNvPicPr>
          <p:nvPr/>
        </p:nvPicPr>
        <p:blipFill>
          <a:blip r:embed="rId3"/>
          <a:stretch>
            <a:fillRect/>
          </a:stretch>
        </p:blipFill>
        <p:spPr>
          <a:xfrm>
            <a:off x="220663" y="1723977"/>
            <a:ext cx="11781776" cy="4668356"/>
          </a:xfrm>
          <a:prstGeom prst="rect">
            <a:avLst/>
          </a:prstGeom>
        </p:spPr>
      </p:pic>
    </p:spTree>
    <p:extLst>
      <p:ext uri="{BB962C8B-B14F-4D97-AF65-F5344CB8AC3E}">
        <p14:creationId xmlns:p14="http://schemas.microsoft.com/office/powerpoint/2010/main" val="85499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97190F4-0D59-EC31-62D1-4431D62929B0}"/>
              </a:ext>
            </a:extLst>
          </p:cNvPr>
          <p:cNvSpPr/>
          <p:nvPr/>
        </p:nvSpPr>
        <p:spPr>
          <a:xfrm>
            <a:off x="139959" y="111967"/>
            <a:ext cx="11943185" cy="6634066"/>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圖片 4">
            <a:extLst>
              <a:ext uri="{FF2B5EF4-FFF2-40B4-BE49-F238E27FC236}">
                <a16:creationId xmlns:a16="http://schemas.microsoft.com/office/drawing/2014/main" id="{2E863A50-DF13-6D6D-3F83-62E5286E2F53}"/>
              </a:ext>
            </a:extLst>
          </p:cNvPr>
          <p:cNvPicPr>
            <a:picLocks noChangeAspect="1"/>
          </p:cNvPicPr>
          <p:nvPr/>
        </p:nvPicPr>
        <p:blipFill>
          <a:blip r:embed="rId3"/>
          <a:stretch>
            <a:fillRect/>
          </a:stretch>
        </p:blipFill>
        <p:spPr>
          <a:xfrm>
            <a:off x="213859" y="2461250"/>
            <a:ext cx="11764282" cy="3533149"/>
          </a:xfrm>
          <a:prstGeom prst="rect">
            <a:avLst/>
          </a:prstGeom>
        </p:spPr>
      </p:pic>
    </p:spTree>
    <p:extLst>
      <p:ext uri="{BB962C8B-B14F-4D97-AF65-F5344CB8AC3E}">
        <p14:creationId xmlns:p14="http://schemas.microsoft.com/office/powerpoint/2010/main" val="1795611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rgbClr val="F49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3" name="群組 32">
            <a:extLst>
              <a:ext uri="{FF2B5EF4-FFF2-40B4-BE49-F238E27FC236}">
                <a16:creationId xmlns:a16="http://schemas.microsoft.com/office/drawing/2014/main" id="{8E8EF6D7-52CA-CBF1-6250-7800A73D38D0}"/>
              </a:ext>
            </a:extLst>
          </p:cNvPr>
          <p:cNvGrpSpPr/>
          <p:nvPr/>
        </p:nvGrpSpPr>
        <p:grpSpPr>
          <a:xfrm>
            <a:off x="3438268" y="749050"/>
            <a:ext cx="5315464" cy="2874683"/>
            <a:chOff x="3424832" y="1678750"/>
            <a:chExt cx="5315464" cy="3429426"/>
          </a:xfrm>
        </p:grpSpPr>
        <p:sp>
          <p:nvSpPr>
            <p:cNvPr id="9" name="文本框 5">
              <a:extLst>
                <a:ext uri="{FF2B5EF4-FFF2-40B4-BE49-F238E27FC236}">
                  <a16:creationId xmlns:a16="http://schemas.microsoft.com/office/drawing/2014/main" id="{B7A866FD-897D-0D7E-BEC2-7D58ACD8C2C4}"/>
                </a:ext>
              </a:extLst>
            </p:cNvPr>
            <p:cNvSpPr txBox="1"/>
            <p:nvPr/>
          </p:nvSpPr>
          <p:spPr>
            <a:xfrm>
              <a:off x="3792598" y="1834089"/>
              <a:ext cx="4442242" cy="2874158"/>
            </a:xfrm>
            <a:prstGeom prst="rect">
              <a:avLst/>
            </a:prstGeom>
            <a:noFill/>
          </p:spPr>
          <p:txBody>
            <a:bodyPr wrap="none" rtlCol="0">
              <a:spAutoFit/>
            </a:bodyPr>
            <a:lstStyle/>
            <a:p>
              <a:pPr algn="ctr"/>
              <a:r>
                <a:rPr lang="zh-TW" altLang="en-US" sz="16600" dirty="0">
                  <a:solidFill>
                    <a:schemeClr val="bg1"/>
                  </a:solidFill>
                  <a:latin typeface="Yu Mincho Demibold" panose="02020600000000000000" pitchFamily="18" charset="-128"/>
                  <a:ea typeface="Yu Mincho Demibold" panose="02020600000000000000" pitchFamily="18" charset="-128"/>
                </a:rPr>
                <a:t>生詞</a:t>
              </a:r>
              <a:endParaRPr lang="zh-CN" altLang="en-US" sz="16600" dirty="0">
                <a:solidFill>
                  <a:schemeClr val="bg1"/>
                </a:solidFill>
                <a:latin typeface="Yu Mincho Demibold" panose="02020600000000000000" pitchFamily="18" charset="-128"/>
                <a:ea typeface="Yu Mincho Demibold" panose="02020600000000000000" pitchFamily="18" charset="-128"/>
              </a:endParaRPr>
            </a:p>
          </p:txBody>
        </p:sp>
        <p:grpSp>
          <p:nvGrpSpPr>
            <p:cNvPr id="28" name="群組 27">
              <a:extLst>
                <a:ext uri="{FF2B5EF4-FFF2-40B4-BE49-F238E27FC236}">
                  <a16:creationId xmlns:a16="http://schemas.microsoft.com/office/drawing/2014/main" id="{7E2B38FB-C387-E3D1-69FD-10DD5EB09865}"/>
                </a:ext>
              </a:extLst>
            </p:cNvPr>
            <p:cNvGrpSpPr/>
            <p:nvPr/>
          </p:nvGrpSpPr>
          <p:grpSpPr>
            <a:xfrm>
              <a:off x="3424832" y="1678751"/>
              <a:ext cx="2678107" cy="3429425"/>
              <a:chOff x="3424832" y="1678751"/>
              <a:chExt cx="2678107"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424832" y="5108176"/>
                <a:ext cx="2671157"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群組 28">
              <a:extLst>
                <a:ext uri="{FF2B5EF4-FFF2-40B4-BE49-F238E27FC236}">
                  <a16:creationId xmlns:a16="http://schemas.microsoft.com/office/drawing/2014/main" id="{6C5413F0-C9A9-BF7C-CB6F-1A8B8FEED64D}"/>
                </a:ext>
              </a:extLst>
            </p:cNvPr>
            <p:cNvGrpSpPr/>
            <p:nvPr/>
          </p:nvGrpSpPr>
          <p:grpSpPr>
            <a:xfrm flipH="1">
              <a:off x="6062189" y="1678750"/>
              <a:ext cx="2678107" cy="3429425"/>
              <a:chOff x="3424832" y="1678751"/>
              <a:chExt cx="2678107"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grpSp>
      <p:graphicFrame>
        <p:nvGraphicFramePr>
          <p:cNvPr id="2" name="表格 3">
            <a:extLst>
              <a:ext uri="{FF2B5EF4-FFF2-40B4-BE49-F238E27FC236}">
                <a16:creationId xmlns:a16="http://schemas.microsoft.com/office/drawing/2014/main" id="{7C95AED3-5F83-4E95-CD0F-E55927A813EE}"/>
              </a:ext>
            </a:extLst>
          </p:cNvPr>
          <p:cNvGraphicFramePr>
            <a:graphicFrameLocks noGrp="1"/>
          </p:cNvGraphicFramePr>
          <p:nvPr>
            <p:extLst>
              <p:ext uri="{D42A27DB-BD31-4B8C-83A1-F6EECF244321}">
                <p14:modId xmlns:p14="http://schemas.microsoft.com/office/powerpoint/2010/main" val="1214444703"/>
              </p:ext>
            </p:extLst>
          </p:nvPr>
        </p:nvGraphicFramePr>
        <p:xfrm>
          <a:off x="433661" y="4391769"/>
          <a:ext cx="11324677" cy="1338607"/>
        </p:xfrm>
        <a:graphic>
          <a:graphicData uri="http://schemas.openxmlformats.org/drawingml/2006/table">
            <a:tbl>
              <a:tblPr firstRow="1" bandRow="1">
                <a:tableStyleId>{8A107856-5554-42FB-B03E-39F5DBC370BA}</a:tableStyleId>
              </a:tblPr>
              <a:tblGrid>
                <a:gridCol w="503744">
                  <a:extLst>
                    <a:ext uri="{9D8B030D-6E8A-4147-A177-3AD203B41FA5}">
                      <a16:colId xmlns:a16="http://schemas.microsoft.com/office/drawing/2014/main" val="27595227"/>
                    </a:ext>
                  </a:extLst>
                </a:gridCol>
                <a:gridCol w="1415823">
                  <a:extLst>
                    <a:ext uri="{9D8B030D-6E8A-4147-A177-3AD203B41FA5}">
                      <a16:colId xmlns:a16="http://schemas.microsoft.com/office/drawing/2014/main" val="1658426806"/>
                    </a:ext>
                  </a:extLst>
                </a:gridCol>
                <a:gridCol w="505651">
                  <a:extLst>
                    <a:ext uri="{9D8B030D-6E8A-4147-A177-3AD203B41FA5}">
                      <a16:colId xmlns:a16="http://schemas.microsoft.com/office/drawing/2014/main" val="4076453524"/>
                    </a:ext>
                  </a:extLst>
                </a:gridCol>
                <a:gridCol w="1415823">
                  <a:extLst>
                    <a:ext uri="{9D8B030D-6E8A-4147-A177-3AD203B41FA5}">
                      <a16:colId xmlns:a16="http://schemas.microsoft.com/office/drawing/2014/main" val="134683834"/>
                    </a:ext>
                  </a:extLst>
                </a:gridCol>
                <a:gridCol w="505651">
                  <a:extLst>
                    <a:ext uri="{9D8B030D-6E8A-4147-A177-3AD203B41FA5}">
                      <a16:colId xmlns:a16="http://schemas.microsoft.com/office/drawing/2014/main" val="148475836"/>
                    </a:ext>
                  </a:extLst>
                </a:gridCol>
                <a:gridCol w="1415823">
                  <a:extLst>
                    <a:ext uri="{9D8B030D-6E8A-4147-A177-3AD203B41FA5}">
                      <a16:colId xmlns:a16="http://schemas.microsoft.com/office/drawing/2014/main" val="3568422168"/>
                    </a:ext>
                  </a:extLst>
                </a:gridCol>
                <a:gridCol w="505651">
                  <a:extLst>
                    <a:ext uri="{9D8B030D-6E8A-4147-A177-3AD203B41FA5}">
                      <a16:colId xmlns:a16="http://schemas.microsoft.com/office/drawing/2014/main" val="1299477786"/>
                    </a:ext>
                  </a:extLst>
                </a:gridCol>
                <a:gridCol w="1415823">
                  <a:extLst>
                    <a:ext uri="{9D8B030D-6E8A-4147-A177-3AD203B41FA5}">
                      <a16:colId xmlns:a16="http://schemas.microsoft.com/office/drawing/2014/main" val="3559549850"/>
                    </a:ext>
                  </a:extLst>
                </a:gridCol>
                <a:gridCol w="505651">
                  <a:extLst>
                    <a:ext uri="{9D8B030D-6E8A-4147-A177-3AD203B41FA5}">
                      <a16:colId xmlns:a16="http://schemas.microsoft.com/office/drawing/2014/main" val="1085853240"/>
                    </a:ext>
                  </a:extLst>
                </a:gridCol>
                <a:gridCol w="1415823">
                  <a:extLst>
                    <a:ext uri="{9D8B030D-6E8A-4147-A177-3AD203B41FA5}">
                      <a16:colId xmlns:a16="http://schemas.microsoft.com/office/drawing/2014/main" val="1851010934"/>
                    </a:ext>
                  </a:extLst>
                </a:gridCol>
                <a:gridCol w="505651">
                  <a:extLst>
                    <a:ext uri="{9D8B030D-6E8A-4147-A177-3AD203B41FA5}">
                      <a16:colId xmlns:a16="http://schemas.microsoft.com/office/drawing/2014/main" val="1298504613"/>
                    </a:ext>
                  </a:extLst>
                </a:gridCol>
                <a:gridCol w="1213563">
                  <a:extLst>
                    <a:ext uri="{9D8B030D-6E8A-4147-A177-3AD203B41FA5}">
                      <a16:colId xmlns:a16="http://schemas.microsoft.com/office/drawing/2014/main" val="3452248410"/>
                    </a:ext>
                  </a:extLst>
                </a:gridCol>
              </a:tblGrid>
              <a:tr h="634139">
                <a:tc>
                  <a:txBody>
                    <a:bodyPr/>
                    <a:lstStyle/>
                    <a:p>
                      <a:pPr algn="ctr"/>
                      <a:r>
                        <a:rPr lang="en-US" altLang="zh-TW" sz="20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1</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興建</a:t>
                      </a:r>
                      <a:endPar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2</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命名</a:t>
                      </a:r>
                      <a:endPar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cs typeface="Times New Roman" panose="02020603050405020304" pitchFamily="18" charset="0"/>
                        </a:rPr>
                        <a:t>3</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治理</a:t>
                      </a:r>
                      <a:endPar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cs typeface="Times New Roman" panose="02020603050405020304" pitchFamily="18" charset="0"/>
                        </a:rPr>
                        <a:t>4</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時期</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cs typeface="Times New Roman" panose="02020603050405020304" pitchFamily="18" charset="0"/>
                        </a:rPr>
                        <a:t>5</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當時</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dirty="0">
                          <a:solidFill>
                            <a:schemeClr val="tx2">
                              <a:lumMod val="50000"/>
                            </a:schemeClr>
                          </a:solidFill>
                          <a:latin typeface="Times New Roman" panose="02020603050405020304" pitchFamily="18" charset="0"/>
                          <a:cs typeface="Times New Roman" panose="02020603050405020304" pitchFamily="18" charset="0"/>
                        </a:rPr>
                        <a:t>6</a:t>
                      </a:r>
                      <a:endParaRPr lang="zh-TW" altLang="en-US" sz="20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政府</a:t>
                      </a:r>
                      <a:endParaRPr lang="zh-TW" altLang="en-US" sz="2000"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extLst>
                  <a:ext uri="{0D108BD9-81ED-4DB2-BD59-A6C34878D82A}">
                    <a16:rowId xmlns:a16="http://schemas.microsoft.com/office/drawing/2014/main" val="3137881399"/>
                  </a:ext>
                </a:extLst>
              </a:tr>
              <a:tr h="704468">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7</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9" action="ppaction://hlinksldjump">
                            <a:extLst>
                              <a:ext uri="{A12FA001-AC4F-418D-AE19-62706E023703}">
                                <ahyp:hlinkClr xmlns:ahyp="http://schemas.microsoft.com/office/drawing/2018/hyperlinkcolor" val="tx"/>
                              </a:ext>
                            </a:extLst>
                          </a:hlinkClick>
                        </a:rPr>
                        <a:t>現今</a:t>
                      </a:r>
                      <a:endPar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8</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景點</a:t>
                      </a:r>
                      <a:endPar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9</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紀念品</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10</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2" action="ppaction://hlinksldjump">
                            <a:extLst>
                              <a:ext uri="{A12FA001-AC4F-418D-AE19-62706E023703}">
                                <ahyp:hlinkClr xmlns:ahyp="http://schemas.microsoft.com/office/drawing/2018/hyperlinkcolor" val="tx"/>
                              </a:ext>
                            </a:extLst>
                          </a:hlinkClick>
                        </a:rPr>
                        <a:t>應有盡有</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r>
                        <a:rPr lang="en-US" altLang="zh-TW" sz="2000" b="1" dirty="0">
                          <a:solidFill>
                            <a:schemeClr val="tx2">
                              <a:lumMod val="50000"/>
                            </a:schemeClr>
                          </a:solidFill>
                          <a:latin typeface="Times New Roman" panose="02020603050405020304" pitchFamily="18" charset="0"/>
                          <a:cs typeface="Times New Roman" panose="02020603050405020304" pitchFamily="18" charset="0"/>
                        </a:rPr>
                        <a:t>11</a:t>
                      </a: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24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熱鬧</a:t>
                      </a: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tc>
                  <a:txBody>
                    <a:bodyPr/>
                    <a:lstStyle/>
                    <a:p>
                      <a:pPr algn="ctr"/>
                      <a:endParaRPr lang="zh-TW" altLang="en-US" sz="20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endParaRPr lang="zh-TW" altLang="en-US" sz="2000" b="1" dirty="0">
                        <a:solidFill>
                          <a:schemeClr val="tx2">
                            <a:lumMod val="50000"/>
                          </a:schemeClr>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extLst>
                  <a:ext uri="{0D108BD9-81ED-4DB2-BD59-A6C34878D82A}">
                    <a16:rowId xmlns:a16="http://schemas.microsoft.com/office/drawing/2014/main" val="3625437689"/>
                  </a:ext>
                </a:extLst>
              </a:tr>
            </a:tbl>
          </a:graphicData>
        </a:graphic>
      </p:graphicFrame>
      <p:sp>
        <p:nvSpPr>
          <p:cNvPr id="16" name="文字方塊 15">
            <a:extLst>
              <a:ext uri="{FF2B5EF4-FFF2-40B4-BE49-F238E27FC236}">
                <a16:creationId xmlns:a16="http://schemas.microsoft.com/office/drawing/2014/main" id="{2C6D6837-EE34-4787-BF38-66C187180FD1}"/>
              </a:ext>
            </a:extLst>
          </p:cNvPr>
          <p:cNvSpPr txBox="1"/>
          <p:nvPr/>
        </p:nvSpPr>
        <p:spPr>
          <a:xfrm>
            <a:off x="4313132" y="6163177"/>
            <a:ext cx="3244799" cy="369332"/>
          </a:xfrm>
          <a:prstGeom prst="rect">
            <a:avLst/>
          </a:prstGeom>
          <a:noFill/>
        </p:spPr>
        <p:txBody>
          <a:bodyPr wrap="none" rtlCol="0">
            <a:spAutoFit/>
          </a:bodyPr>
          <a:lstStyle/>
          <a:p>
            <a:r>
              <a:rPr lang="en-US" altLang="zh-TW" dirty="0">
                <a:solidFill>
                  <a:schemeClr val="bg1"/>
                </a:solidFill>
                <a:latin typeface="+mn-ea"/>
              </a:rPr>
              <a:t>【 </a:t>
            </a:r>
            <a:r>
              <a:rPr lang="zh-TW" altLang="en-US" dirty="0">
                <a:solidFill>
                  <a:schemeClr val="bg1"/>
                </a:solidFill>
                <a:latin typeface="+mn-ea"/>
              </a:rPr>
              <a:t>點一下生詞快速到生詞頁</a:t>
            </a:r>
            <a:r>
              <a:rPr lang="en-US" altLang="zh-TW" dirty="0">
                <a:solidFill>
                  <a:schemeClr val="bg1"/>
                </a:solidFill>
                <a:latin typeface="+mn-ea"/>
              </a:rPr>
              <a:t>】</a:t>
            </a:r>
            <a:endParaRPr lang="zh-TW" altLang="en-US" dirty="0">
              <a:solidFill>
                <a:schemeClr val="bg1"/>
              </a:solidFill>
              <a:latin typeface="+mn-ea"/>
            </a:endParaRPr>
          </a:p>
        </p:txBody>
      </p:sp>
    </p:spTree>
    <p:extLst>
      <p:ext uri="{BB962C8B-B14F-4D97-AF65-F5344CB8AC3E}">
        <p14:creationId xmlns:p14="http://schemas.microsoft.com/office/powerpoint/2010/main" val="34279995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EC46325-6B9F-B218-BBF0-DFE6A9B89DD1}"/>
              </a:ext>
            </a:extLst>
          </p:cNvPr>
          <p:cNvSpPr/>
          <p:nvPr/>
        </p:nvSpPr>
        <p:spPr>
          <a:xfrm>
            <a:off x="729298" y="450355"/>
            <a:ext cx="10910392" cy="619326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42756FCD-E666-F761-80B1-27C43A05BEC6}"/>
              </a:ext>
            </a:extLst>
          </p:cNvPr>
          <p:cNvSpPr txBox="1"/>
          <p:nvPr/>
        </p:nvSpPr>
        <p:spPr>
          <a:xfrm>
            <a:off x="1045658" y="2300943"/>
            <a:ext cx="10277672" cy="4031873"/>
          </a:xfrm>
          <a:prstGeom prst="rect">
            <a:avLst/>
          </a:prstGeom>
          <a:noFill/>
        </p:spPr>
        <p:txBody>
          <a:bodyPr wrap="square" rtlCol="0">
            <a:spAutoFit/>
          </a:bodyPr>
          <a:lstStyle/>
          <a:p>
            <a:pPr indent="457200">
              <a:lnSpc>
                <a:spcPct val="200000"/>
              </a:lnSpc>
            </a:pPr>
            <a:r>
              <a:rPr lang="zh-TW" altLang="en-US" sz="3200" dirty="0">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我們透過國教院</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三等七級詞語表</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，檢視課文所包含的生詞是否都符合教材設定的等級，並利用詞語表所附的參考注音及參考拼音確認課文所標注的語音是否正確。</a:t>
            </a:r>
          </a:p>
        </p:txBody>
      </p:sp>
      <p:sp>
        <p:nvSpPr>
          <p:cNvPr id="4" name="文字方塊 3">
            <a:extLst>
              <a:ext uri="{FF2B5EF4-FFF2-40B4-BE49-F238E27FC236}">
                <a16:creationId xmlns:a16="http://schemas.microsoft.com/office/drawing/2014/main" id="{28C28493-6653-C9E4-B3BD-B09726D5311A}"/>
              </a:ext>
            </a:extLst>
          </p:cNvPr>
          <p:cNvSpPr txBox="1"/>
          <p:nvPr/>
        </p:nvSpPr>
        <p:spPr>
          <a:xfrm>
            <a:off x="5234225" y="881258"/>
            <a:ext cx="1723549" cy="1015663"/>
          </a:xfrm>
          <a:prstGeom prst="rect">
            <a:avLst/>
          </a:prstGeom>
          <a:noFill/>
        </p:spPr>
        <p:txBody>
          <a:bodyPr wrap="none" rtlCol="0">
            <a:spAutoFit/>
          </a:bodyPr>
          <a:lstStyle/>
          <a:p>
            <a:r>
              <a:rPr lang="zh-TW" altLang="en-US" sz="6000" dirty="0">
                <a:latin typeface="Yu Mincho Demibold" panose="02020600000000000000" pitchFamily="18" charset="-128"/>
                <a:ea typeface="Yu Mincho Demibold" panose="02020600000000000000" pitchFamily="18" charset="-128"/>
              </a:rPr>
              <a:t>說明</a:t>
            </a:r>
          </a:p>
        </p:txBody>
      </p:sp>
    </p:spTree>
    <p:extLst>
      <p:ext uri="{BB962C8B-B14F-4D97-AF65-F5344CB8AC3E}">
        <p14:creationId xmlns:p14="http://schemas.microsoft.com/office/powerpoint/2010/main" val="3244448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興建</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000" dirty="0">
                  <a:solidFill>
                    <a:srgbClr val="C0504D"/>
                  </a:solidFill>
                  <a:latin typeface="新細明體" panose="02020500000000000000" pitchFamily="18" charset="-120"/>
                  <a:ea typeface="新細明體" panose="02020500000000000000" pitchFamily="18" charset="-120"/>
                </a:rPr>
                <a:t>  ㄒㄧㄥ</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ㄐㄧㄢˋ</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xīng</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jiàn</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30" name="箭號: 弧形上彎 29">
            <a:hlinkClick r:id="rId5" action="ppaction://hlinksldjump"/>
            <a:extLst>
              <a:ext uri="{FF2B5EF4-FFF2-40B4-BE49-F238E27FC236}">
                <a16:creationId xmlns:a16="http://schemas.microsoft.com/office/drawing/2014/main" id="{8763E176-4178-C582-1F76-CD0E672BB7A2}"/>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32" name="文字方塊 31">
            <a:hlinkClick r:id="rId5" action="ppaction://hlinksldjump"/>
            <a:extLst>
              <a:ext uri="{FF2B5EF4-FFF2-40B4-BE49-F238E27FC236}">
                <a16:creationId xmlns:a16="http://schemas.microsoft.com/office/drawing/2014/main" id="{BACF6FCD-991D-F6A3-CDA6-FDF202FD0A85}"/>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0" name="興建">
            <a:hlinkClick r:id="" action="ppaction://media"/>
            <a:extLst>
              <a:ext uri="{FF2B5EF4-FFF2-40B4-BE49-F238E27FC236}">
                <a16:creationId xmlns:a16="http://schemas.microsoft.com/office/drawing/2014/main" id="{EB4C950C-4B02-E41D-7005-8F7EFBFC87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5299"/>
            <a:ext cx="1000800" cy="1000800"/>
          </a:xfrm>
          <a:prstGeom prst="rect">
            <a:avLst/>
          </a:prstGeom>
        </p:spPr>
      </p:pic>
      <p:grpSp>
        <p:nvGrpSpPr>
          <p:cNvPr id="13" name="群組 12"/>
          <p:cNvGrpSpPr/>
          <p:nvPr/>
        </p:nvGrpSpPr>
        <p:grpSpPr>
          <a:xfrm>
            <a:off x="3993983" y="873333"/>
            <a:ext cx="7827975" cy="5691975"/>
            <a:chOff x="3993983" y="873333"/>
            <a:chExt cx="7827975" cy="5691975"/>
          </a:xfrm>
        </p:grpSpPr>
        <p:sp>
          <p:nvSpPr>
            <p:cNvPr id="47" name="矩形 46">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8" name="群組 47">
              <a:extLst>
                <a:ext uri="{FF2B5EF4-FFF2-40B4-BE49-F238E27FC236}">
                  <a16:creationId xmlns:a16="http://schemas.microsoft.com/office/drawing/2014/main" id="{B16B5DD9-297A-0D1F-E306-2D487C3476E4}"/>
                </a:ext>
              </a:extLst>
            </p:cNvPr>
            <p:cNvGrpSpPr/>
            <p:nvPr/>
          </p:nvGrpSpPr>
          <p:grpSpPr>
            <a:xfrm>
              <a:off x="4246394" y="1581738"/>
              <a:ext cx="7329721" cy="4363879"/>
              <a:chOff x="4699782" y="1348869"/>
              <a:chExt cx="7329721" cy="4363879"/>
            </a:xfrm>
          </p:grpSpPr>
          <p:grpSp>
            <p:nvGrpSpPr>
              <p:cNvPr id="49" name="群組 48">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59"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60" name="文字方塊 59">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50" name="群組 49">
                <a:extLst>
                  <a:ext uri="{FF2B5EF4-FFF2-40B4-BE49-F238E27FC236}">
                    <a16:creationId xmlns:a16="http://schemas.microsoft.com/office/drawing/2014/main" id="{3005F28C-F286-C2F9-AE73-000DEB4E9031}"/>
                  </a:ext>
                </a:extLst>
              </p:cNvPr>
              <p:cNvGrpSpPr/>
              <p:nvPr/>
            </p:nvGrpSpPr>
            <p:grpSpPr>
              <a:xfrm>
                <a:off x="8579988" y="1348869"/>
                <a:ext cx="2486927" cy="835163"/>
                <a:chOff x="8579988" y="1348869"/>
                <a:chExt cx="2486927" cy="835163"/>
              </a:xfrm>
            </p:grpSpPr>
            <p:sp>
              <p:nvSpPr>
                <p:cNvPr id="57"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58" name="文字方塊 57">
                  <a:extLst>
                    <a:ext uri="{FF2B5EF4-FFF2-40B4-BE49-F238E27FC236}">
                      <a16:creationId xmlns:a16="http://schemas.microsoft.com/office/drawing/2014/main" id="{AE72CF95-2CD0-22C6-778E-4B36BCE5C227}"/>
                    </a:ext>
                  </a:extLst>
                </p:cNvPr>
                <p:cNvSpPr txBox="1"/>
                <p:nvPr/>
              </p:nvSpPr>
              <p:spPr>
                <a:xfrm>
                  <a:off x="10449823" y="1412507"/>
                  <a:ext cx="617092"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51" name="群組 50">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55"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56" name="文字方塊 55">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to build; to construct</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52" name="群組 51">
                <a:extLst>
                  <a:ext uri="{FF2B5EF4-FFF2-40B4-BE49-F238E27FC236}">
                    <a16:creationId xmlns:a16="http://schemas.microsoft.com/office/drawing/2014/main" id="{181B9C75-5F38-1920-9872-509C6262BC67}"/>
                  </a:ext>
                </a:extLst>
              </p:cNvPr>
              <p:cNvGrpSpPr/>
              <p:nvPr/>
            </p:nvGrpSpPr>
            <p:grpSpPr>
              <a:xfrm>
                <a:off x="4699782" y="4259285"/>
                <a:ext cx="7329721" cy="1453463"/>
                <a:chOff x="4699782" y="4259285"/>
                <a:chExt cx="7329721" cy="1453463"/>
              </a:xfrm>
            </p:grpSpPr>
            <p:sp>
              <p:nvSpPr>
                <p:cNvPr id="53"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54" name="文字方塊 53">
                  <a:extLst>
                    <a:ext uri="{FF2B5EF4-FFF2-40B4-BE49-F238E27FC236}">
                      <a16:creationId xmlns:a16="http://schemas.microsoft.com/office/drawing/2014/main" id="{3E73617A-813C-6F86-7BF3-F121777A7A2E}"/>
                    </a:ext>
                  </a:extLst>
                </p:cNvPr>
                <p:cNvSpPr txBox="1"/>
                <p:nvPr/>
              </p:nvSpPr>
              <p:spPr>
                <a:xfrm>
                  <a:off x="6641603" y="4357249"/>
                  <a:ext cx="5387900"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政府將在市中心</a:t>
                  </a:r>
                  <a:r>
                    <a:rPr lang="zh-TW" altLang="en-US" sz="3600" dirty="0">
                      <a:solidFill>
                        <a:srgbClr val="3792AB"/>
                      </a:solidFill>
                      <a:latin typeface="新細明體" panose="02020500000000000000" pitchFamily="18" charset="-120"/>
                    </a:rPr>
                    <a:t>興建</a:t>
                  </a:r>
                  <a:r>
                    <a:rPr lang="zh-TW" altLang="en-US" sz="3600" dirty="0">
                      <a:solidFill>
                        <a:schemeClr val="tx2">
                          <a:lumMod val="50000"/>
                        </a:schemeClr>
                      </a:solidFill>
                      <a:latin typeface="新細明體" panose="02020500000000000000" pitchFamily="18" charset="-120"/>
                    </a:rPr>
                    <a:t>五棟辦公大樓。</a:t>
                  </a:r>
                </a:p>
              </p:txBody>
            </p:sp>
          </p:grpSp>
        </p:grpSp>
      </p:grpSp>
    </p:spTree>
    <p:extLst>
      <p:ext uri="{BB962C8B-B14F-4D97-AF65-F5344CB8AC3E}">
        <p14:creationId xmlns:p14="http://schemas.microsoft.com/office/powerpoint/2010/main" val="3945126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命名</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000" dirty="0">
                  <a:solidFill>
                    <a:srgbClr val="C0504D"/>
                  </a:solidFill>
                  <a:latin typeface="新細明體" panose="02020500000000000000" pitchFamily="18" charset="-120"/>
                  <a:ea typeface="新細明體" panose="02020500000000000000" pitchFamily="18" charset="-120"/>
                </a:rPr>
                <a:t> ㄇㄧㄥˋ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ㄇㄧㄥˊ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mìng</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míng</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8" name="箭號: 弧形上彎 7">
            <a:hlinkClick r:id="rId5" action="ppaction://hlinksldjump"/>
            <a:extLst>
              <a:ext uri="{FF2B5EF4-FFF2-40B4-BE49-F238E27FC236}">
                <a16:creationId xmlns:a16="http://schemas.microsoft.com/office/drawing/2014/main" id="{B583B882-9080-3BE9-36D7-61A4C84AF712}"/>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9" name="文字方塊 8">
            <a:hlinkClick r:id="rId5" action="ppaction://hlinksldjump"/>
            <a:extLst>
              <a:ext uri="{FF2B5EF4-FFF2-40B4-BE49-F238E27FC236}">
                <a16:creationId xmlns:a16="http://schemas.microsoft.com/office/drawing/2014/main" id="{E9AC4EAD-3539-6C77-5485-C7F96CE128B1}"/>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1" name="命名">
            <a:hlinkClick r:id="" action="ppaction://media"/>
            <a:extLst>
              <a:ext uri="{FF2B5EF4-FFF2-40B4-BE49-F238E27FC236}">
                <a16:creationId xmlns:a16="http://schemas.microsoft.com/office/drawing/2014/main" id="{619B0A85-A093-DD1E-5C29-419585D509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10" name="群組 9"/>
          <p:cNvGrpSpPr/>
          <p:nvPr/>
        </p:nvGrpSpPr>
        <p:grpSpPr>
          <a:xfrm>
            <a:off x="3993983" y="873333"/>
            <a:ext cx="7827975" cy="5691975"/>
            <a:chOff x="3993983" y="873333"/>
            <a:chExt cx="7827975" cy="5691975"/>
          </a:xfrm>
        </p:grpSpPr>
        <p:sp>
          <p:nvSpPr>
            <p:cNvPr id="44" name="矩形 43">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5" name="群組 44">
              <a:extLst>
                <a:ext uri="{FF2B5EF4-FFF2-40B4-BE49-F238E27FC236}">
                  <a16:creationId xmlns:a16="http://schemas.microsoft.com/office/drawing/2014/main" id="{B16B5DD9-297A-0D1F-E306-2D487C3476E4}"/>
                </a:ext>
              </a:extLst>
            </p:cNvPr>
            <p:cNvGrpSpPr/>
            <p:nvPr/>
          </p:nvGrpSpPr>
          <p:grpSpPr>
            <a:xfrm>
              <a:off x="4246394" y="1581738"/>
              <a:ext cx="7201153" cy="4363879"/>
              <a:chOff x="4699782" y="1348869"/>
              <a:chExt cx="7201153" cy="4363879"/>
            </a:xfrm>
          </p:grpSpPr>
          <p:grpSp>
            <p:nvGrpSpPr>
              <p:cNvPr id="46" name="群組 45">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56"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57" name="文字方塊 56">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47" name="群組 46">
                <a:extLst>
                  <a:ext uri="{FF2B5EF4-FFF2-40B4-BE49-F238E27FC236}">
                    <a16:creationId xmlns:a16="http://schemas.microsoft.com/office/drawing/2014/main" id="{3005F28C-F286-C2F9-AE73-000DEB4E9031}"/>
                  </a:ext>
                </a:extLst>
              </p:cNvPr>
              <p:cNvGrpSpPr/>
              <p:nvPr/>
            </p:nvGrpSpPr>
            <p:grpSpPr>
              <a:xfrm>
                <a:off x="8579988" y="1348869"/>
                <a:ext cx="2486927" cy="835163"/>
                <a:chOff x="8579988" y="1348869"/>
                <a:chExt cx="2486927" cy="835163"/>
              </a:xfrm>
            </p:grpSpPr>
            <p:sp>
              <p:nvSpPr>
                <p:cNvPr id="54"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55" name="文字方塊 54">
                  <a:extLst>
                    <a:ext uri="{FF2B5EF4-FFF2-40B4-BE49-F238E27FC236}">
                      <a16:creationId xmlns:a16="http://schemas.microsoft.com/office/drawing/2014/main" id="{AE72CF95-2CD0-22C6-778E-4B36BCE5C227}"/>
                    </a:ext>
                  </a:extLst>
                </p:cNvPr>
                <p:cNvSpPr txBox="1"/>
                <p:nvPr/>
              </p:nvSpPr>
              <p:spPr>
                <a:xfrm>
                  <a:off x="10449823" y="1412507"/>
                  <a:ext cx="617092"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48" name="群組 47">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52"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53" name="文字方塊 52">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to name</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49" name="群組 48">
                <a:extLst>
                  <a:ext uri="{FF2B5EF4-FFF2-40B4-BE49-F238E27FC236}">
                    <a16:creationId xmlns:a16="http://schemas.microsoft.com/office/drawing/2014/main" id="{181B9C75-5F38-1920-9872-509C6262BC67}"/>
                  </a:ext>
                </a:extLst>
              </p:cNvPr>
              <p:cNvGrpSpPr/>
              <p:nvPr/>
            </p:nvGrpSpPr>
            <p:grpSpPr>
              <a:xfrm>
                <a:off x="4699782" y="4259285"/>
                <a:ext cx="7058213" cy="1453463"/>
                <a:chOff x="4699782" y="4259285"/>
                <a:chExt cx="7058213" cy="1453463"/>
              </a:xfrm>
            </p:grpSpPr>
            <p:sp>
              <p:nvSpPr>
                <p:cNvPr id="50"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51" name="文字方塊 50">
                  <a:extLst>
                    <a:ext uri="{FF2B5EF4-FFF2-40B4-BE49-F238E27FC236}">
                      <a16:creationId xmlns:a16="http://schemas.microsoft.com/office/drawing/2014/main" id="{3E73617A-813C-6F86-7BF3-F121777A7A2E}"/>
                    </a:ext>
                  </a:extLst>
                </p:cNvPr>
                <p:cNvSpPr txBox="1"/>
                <p:nvPr/>
              </p:nvSpPr>
              <p:spPr>
                <a:xfrm>
                  <a:off x="6641603" y="4357249"/>
                  <a:ext cx="5116392" cy="1355499"/>
                </a:xfrm>
                <a:prstGeom prst="rect">
                  <a:avLst/>
                </a:prstGeom>
                <a:noFill/>
              </p:spPr>
              <p:txBody>
                <a:bodyPr wrap="square" rtlCol="0">
                  <a:spAutoFit/>
                </a:bodyPr>
                <a:lstStyle/>
                <a:p>
                  <a:pPr>
                    <a:lnSpc>
                      <a:spcPct val="114000"/>
                    </a:lnSpc>
                  </a:pPr>
                  <a:r>
                    <a:rPr lang="zh-TW" altLang="en-US" sz="3600" dirty="0">
                      <a:latin typeface="新細明體" panose="02020500000000000000" pitchFamily="18" charset="-120"/>
                    </a:rPr>
                    <a:t>那位畫家將這幅畫</a:t>
                  </a:r>
                  <a:r>
                    <a:rPr lang="zh-TW" altLang="en-US" sz="3600" dirty="0">
                      <a:solidFill>
                        <a:srgbClr val="3792AB"/>
                      </a:solidFill>
                      <a:latin typeface="新細明體" panose="02020500000000000000" pitchFamily="18" charset="-120"/>
                    </a:rPr>
                    <a:t>命名</a:t>
                  </a:r>
                  <a:r>
                    <a:rPr lang="zh-TW" altLang="en-US" sz="3600" dirty="0">
                      <a:latin typeface="新細明體" panose="02020500000000000000" pitchFamily="18" charset="-120"/>
                    </a:rPr>
                    <a:t>為「自由」。</a:t>
                  </a:r>
                </a:p>
              </p:txBody>
            </p:sp>
          </p:grpSp>
        </p:grpSp>
      </p:grpSp>
    </p:spTree>
    <p:extLst>
      <p:ext uri="{BB962C8B-B14F-4D97-AF65-F5344CB8AC3E}">
        <p14:creationId xmlns:p14="http://schemas.microsoft.com/office/powerpoint/2010/main" val="33101398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治理</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ㄓˋ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ㄌㄧˇ</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zhì</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lǐ</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8" name="箭號: 弧形上彎 7">
            <a:hlinkClick r:id="rId5" action="ppaction://hlinksldjump"/>
            <a:extLst>
              <a:ext uri="{FF2B5EF4-FFF2-40B4-BE49-F238E27FC236}">
                <a16:creationId xmlns:a16="http://schemas.microsoft.com/office/drawing/2014/main" id="{4DBD4536-0785-12D5-4204-3F226BB1F3A8}"/>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9" name="文字方塊 8">
            <a:hlinkClick r:id="rId5" action="ppaction://hlinksldjump"/>
            <a:extLst>
              <a:ext uri="{FF2B5EF4-FFF2-40B4-BE49-F238E27FC236}">
                <a16:creationId xmlns:a16="http://schemas.microsoft.com/office/drawing/2014/main" id="{9BFC31D7-9CC5-309E-5EBB-E9C982C40AF8}"/>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1" name="治理">
            <a:hlinkClick r:id="" action="ppaction://media"/>
            <a:extLst>
              <a:ext uri="{FF2B5EF4-FFF2-40B4-BE49-F238E27FC236}">
                <a16:creationId xmlns:a16="http://schemas.microsoft.com/office/drawing/2014/main" id="{239C52F2-367E-B5E5-53B6-68527936F3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3823"/>
            <a:ext cx="1000800" cy="1000800"/>
          </a:xfrm>
          <a:prstGeom prst="rect">
            <a:avLst/>
          </a:prstGeom>
        </p:spPr>
      </p:pic>
      <p:grpSp>
        <p:nvGrpSpPr>
          <p:cNvPr id="30" name="群組 29"/>
          <p:cNvGrpSpPr/>
          <p:nvPr/>
        </p:nvGrpSpPr>
        <p:grpSpPr>
          <a:xfrm>
            <a:off x="3993983" y="873333"/>
            <a:ext cx="7827975" cy="5691975"/>
            <a:chOff x="3993983" y="873333"/>
            <a:chExt cx="7827975" cy="5691975"/>
          </a:xfrm>
        </p:grpSpPr>
        <p:sp>
          <p:nvSpPr>
            <p:cNvPr id="31" name="矩形 30">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2" name="群組 31">
              <a:extLst>
                <a:ext uri="{FF2B5EF4-FFF2-40B4-BE49-F238E27FC236}">
                  <a16:creationId xmlns:a16="http://schemas.microsoft.com/office/drawing/2014/main" id="{B16B5DD9-297A-0D1F-E306-2D487C3476E4}"/>
                </a:ext>
              </a:extLst>
            </p:cNvPr>
            <p:cNvGrpSpPr/>
            <p:nvPr/>
          </p:nvGrpSpPr>
          <p:grpSpPr>
            <a:xfrm>
              <a:off x="4246394" y="1581738"/>
              <a:ext cx="7414663" cy="4363879"/>
              <a:chOff x="4699782" y="1348869"/>
              <a:chExt cx="7414663" cy="4363879"/>
            </a:xfrm>
          </p:grpSpPr>
          <p:grpSp>
            <p:nvGrpSpPr>
              <p:cNvPr id="33" name="群組 32">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3"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4" name="文字方塊 43">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3005F28C-F286-C2F9-AE73-000DEB4E9031}"/>
                  </a:ext>
                </a:extLst>
              </p:cNvPr>
              <p:cNvGrpSpPr/>
              <p:nvPr/>
            </p:nvGrpSpPr>
            <p:grpSpPr>
              <a:xfrm>
                <a:off x="8579988" y="1348869"/>
                <a:ext cx="2486927" cy="835163"/>
                <a:chOff x="8579988" y="1348869"/>
                <a:chExt cx="2486927" cy="835163"/>
              </a:xfrm>
            </p:grpSpPr>
            <p:sp>
              <p:nvSpPr>
                <p:cNvPr id="41"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2" name="文字方塊 41">
                  <a:extLst>
                    <a:ext uri="{FF2B5EF4-FFF2-40B4-BE49-F238E27FC236}">
                      <a16:creationId xmlns:a16="http://schemas.microsoft.com/office/drawing/2014/main" id="{AE72CF95-2CD0-22C6-778E-4B36BCE5C227}"/>
                    </a:ext>
                  </a:extLst>
                </p:cNvPr>
                <p:cNvSpPr txBox="1"/>
                <p:nvPr/>
              </p:nvSpPr>
              <p:spPr>
                <a:xfrm>
                  <a:off x="10449823" y="1412507"/>
                  <a:ext cx="617092"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5" name="群組 34">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9"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40" name="文字方塊 39">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to govern; to harness</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6" name="群組 35">
                <a:extLst>
                  <a:ext uri="{FF2B5EF4-FFF2-40B4-BE49-F238E27FC236}">
                    <a16:creationId xmlns:a16="http://schemas.microsoft.com/office/drawing/2014/main" id="{181B9C75-5F38-1920-9872-509C6262BC67}"/>
                  </a:ext>
                </a:extLst>
              </p:cNvPr>
              <p:cNvGrpSpPr/>
              <p:nvPr/>
            </p:nvGrpSpPr>
            <p:grpSpPr>
              <a:xfrm>
                <a:off x="4699782" y="4259285"/>
                <a:ext cx="7414663" cy="1453463"/>
                <a:chOff x="4699782" y="4259285"/>
                <a:chExt cx="7414663" cy="1453463"/>
              </a:xfrm>
            </p:grpSpPr>
            <p:sp>
              <p:nvSpPr>
                <p:cNvPr id="37"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8" name="文字方塊 37">
                  <a:extLst>
                    <a:ext uri="{FF2B5EF4-FFF2-40B4-BE49-F238E27FC236}">
                      <a16:creationId xmlns:a16="http://schemas.microsoft.com/office/drawing/2014/main" id="{3E73617A-813C-6F86-7BF3-F121777A7A2E}"/>
                    </a:ext>
                  </a:extLst>
                </p:cNvPr>
                <p:cNvSpPr txBox="1"/>
                <p:nvPr/>
              </p:nvSpPr>
              <p:spPr>
                <a:xfrm>
                  <a:off x="6641602" y="4357249"/>
                  <a:ext cx="5472843"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人民需要有能力的政府來</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a:p>
                  <a:pPr>
                    <a:lnSpc>
                      <a:spcPct val="114000"/>
                    </a:lnSpc>
                  </a:pPr>
                  <a:r>
                    <a:rPr lang="zh-TW" altLang="en-US" sz="3600" dirty="0">
                      <a:solidFill>
                        <a:srgbClr val="3792AB"/>
                      </a:solidFill>
                      <a:latin typeface="新細明體" panose="02020500000000000000" pitchFamily="18" charset="-120"/>
                    </a:rPr>
                    <a:t>治理</a:t>
                  </a:r>
                  <a:r>
                    <a:rPr lang="zh-TW" altLang="en-US" sz="3600" dirty="0">
                      <a:solidFill>
                        <a:schemeClr val="tx2">
                          <a:lumMod val="50000"/>
                        </a:schemeClr>
                      </a:solidFill>
                      <a:latin typeface="新細明體" panose="02020500000000000000" pitchFamily="18" charset="-120"/>
                      <a:ea typeface="新細明體" panose="02020500000000000000" pitchFamily="18" charset="-120"/>
                    </a:rPr>
                    <a:t>國家。</a:t>
                  </a:r>
                </a:p>
              </p:txBody>
            </p:sp>
          </p:grpSp>
        </p:grpSp>
      </p:grpSp>
    </p:spTree>
    <p:extLst>
      <p:ext uri="{BB962C8B-B14F-4D97-AF65-F5344CB8AC3E}">
        <p14:creationId xmlns:p14="http://schemas.microsoft.com/office/powerpoint/2010/main" val="2078291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AB57EBEA-5B25-B769-29F6-1C0676C5EC25}"/>
              </a:ext>
            </a:extLst>
          </p:cNvPr>
          <p:cNvGrpSpPr/>
          <p:nvPr/>
        </p:nvGrpSpPr>
        <p:grpSpPr>
          <a:xfrm>
            <a:off x="912337" y="125723"/>
            <a:ext cx="10590954" cy="6606552"/>
            <a:chOff x="843512" y="360710"/>
            <a:chExt cx="9815515" cy="6120232"/>
          </a:xfrm>
        </p:grpSpPr>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b="20194"/>
            <a:stretch>
              <a:fillRect/>
            </a:stretch>
          </p:blipFill>
          <p:spPr>
            <a:xfrm>
              <a:off x="843513" y="720356"/>
              <a:ext cx="9484242" cy="5417288"/>
            </a:xfrm>
            <a:prstGeom prst="rect">
              <a:avLst/>
            </a:prstGeom>
          </p:spPr>
        </p:pic>
        <p:sp>
          <p:nvSpPr>
            <p:cNvPr id="13" name="矩形 12"/>
            <p:cNvSpPr/>
            <p:nvPr/>
          </p:nvSpPr>
          <p:spPr>
            <a:xfrm>
              <a:off x="1160206" y="941331"/>
              <a:ext cx="8814670" cy="49446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9292357" y="360710"/>
              <a:ext cx="1366670" cy="6120232"/>
              <a:chOff x="2019735" y="2905277"/>
              <a:chExt cx="596135" cy="2669617"/>
            </a:xfrm>
          </p:grpSpPr>
          <p:sp>
            <p:nvSpPr>
              <p:cNvPr id="8" name="椭圆 7"/>
              <p:cNvSpPr/>
              <p:nvPr/>
            </p:nvSpPr>
            <p:spPr>
              <a:xfrm>
                <a:off x="2019735" y="2905277"/>
                <a:ext cx="595423" cy="595423"/>
              </a:xfrm>
              <a:prstGeom prst="ellipse">
                <a:avLst/>
              </a:prstGeom>
              <a:solidFill>
                <a:srgbClr val="FFFFFF"/>
              </a:solidFill>
              <a:ln w="1905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rgbClr val="957933"/>
                    </a:solidFill>
                    <a:latin typeface="Yu Mincho Demibold" panose="02020600000000000000" pitchFamily="18" charset="-128"/>
                    <a:ea typeface="Yu Mincho Demibold" panose="02020600000000000000" pitchFamily="18" charset="-128"/>
                  </a:rPr>
                  <a:t>對</a:t>
                </a:r>
                <a:endParaRPr lang="zh-CN" altLang="en-US" sz="5400" b="1" dirty="0">
                  <a:solidFill>
                    <a:srgbClr val="957933"/>
                  </a:solidFill>
                  <a:latin typeface="Yu Mincho Demibold" panose="02020600000000000000" pitchFamily="18" charset="-128"/>
                  <a:ea typeface="Yu Mincho Demibold" panose="02020600000000000000" pitchFamily="18" charset="-128"/>
                </a:endParaRPr>
              </a:p>
            </p:txBody>
          </p:sp>
          <p:sp>
            <p:nvSpPr>
              <p:cNvPr id="10" name="椭圆 9"/>
              <p:cNvSpPr/>
              <p:nvPr/>
            </p:nvSpPr>
            <p:spPr>
              <a:xfrm>
                <a:off x="2020447" y="3945939"/>
                <a:ext cx="595423" cy="595423"/>
              </a:xfrm>
              <a:prstGeom prst="ellipse">
                <a:avLst/>
              </a:prstGeom>
              <a:solidFill>
                <a:srgbClr val="FFFFFF"/>
              </a:solidFill>
              <a:ln w="1905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rgbClr val="957933"/>
                    </a:solidFill>
                    <a:latin typeface="Yu Mincho Demibold" panose="02020600000000000000" pitchFamily="18" charset="-128"/>
                    <a:ea typeface="Yu Mincho Demibold" panose="02020600000000000000" pitchFamily="18" charset="-128"/>
                  </a:rPr>
                  <a:t>話</a:t>
                </a:r>
                <a:endParaRPr lang="zh-CN" altLang="en-US" sz="5400" b="1" dirty="0">
                  <a:solidFill>
                    <a:srgbClr val="957933"/>
                  </a:solidFill>
                  <a:latin typeface="Yu Mincho Demibold" panose="02020600000000000000" pitchFamily="18" charset="-128"/>
                  <a:ea typeface="Yu Mincho Demibold" panose="02020600000000000000" pitchFamily="18" charset="-128"/>
                </a:endParaRPr>
              </a:p>
            </p:txBody>
          </p:sp>
          <p:sp>
            <p:nvSpPr>
              <p:cNvPr id="12" name="椭圆 11"/>
              <p:cNvSpPr/>
              <p:nvPr/>
            </p:nvSpPr>
            <p:spPr>
              <a:xfrm>
                <a:off x="2019735" y="4979471"/>
                <a:ext cx="595423" cy="595423"/>
              </a:xfrm>
              <a:prstGeom prst="ellipse">
                <a:avLst/>
              </a:prstGeom>
              <a:solidFill>
                <a:srgbClr val="FFFFFF"/>
              </a:solidFill>
              <a:ln w="1905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rgbClr val="957933"/>
                    </a:solidFill>
                    <a:latin typeface="Yu Mincho Demibold" panose="02020600000000000000" pitchFamily="18" charset="-128"/>
                    <a:ea typeface="Yu Mincho Demibold" panose="02020600000000000000" pitchFamily="18" charset="-128"/>
                  </a:rPr>
                  <a:t>篇</a:t>
                </a:r>
                <a:endParaRPr lang="zh-CN" altLang="en-US" sz="5400" b="1" dirty="0">
                  <a:solidFill>
                    <a:srgbClr val="957933"/>
                  </a:solidFill>
                  <a:latin typeface="Yu Mincho Demibold" panose="02020600000000000000" pitchFamily="18" charset="-128"/>
                  <a:ea typeface="Yu Mincho Demibold" panose="02020600000000000000" pitchFamily="18" charset="-128"/>
                </a:endParaRPr>
              </a:p>
            </p:txBody>
          </p:sp>
        </p:grpSp>
        <p:sp>
          <p:nvSpPr>
            <p:cNvPr id="14" name="矩形 13"/>
            <p:cNvSpPr/>
            <p:nvPr/>
          </p:nvSpPr>
          <p:spPr>
            <a:xfrm>
              <a:off x="6659819" y="1195833"/>
              <a:ext cx="2555171" cy="4704489"/>
            </a:xfrm>
            <a:prstGeom prst="rect">
              <a:avLst/>
            </a:prstGeom>
          </p:spPr>
          <p:txBody>
            <a:bodyPr vert="horz" wrap="square">
              <a:spAutoFit/>
            </a:bodyPr>
            <a:lstStyle/>
            <a:p>
              <a:pPr marL="285750" indent="-285750" algn="l">
                <a:lnSpc>
                  <a:spcPct val="100000"/>
                </a:lnSpc>
                <a:buFont typeface="Arial" panose="020B0604020202020204" pitchFamily="34" charset="0"/>
                <a:buChar char="•"/>
              </a:pPr>
              <a:r>
                <a:rPr lang="zh-TW" altLang="en-US" sz="3600" spc="600" dirty="0">
                  <a:solidFill>
                    <a:srgbClr val="7E3F28"/>
                  </a:solidFill>
                  <a:latin typeface="微軟正黑體" panose="020B0604030504040204" pitchFamily="34" charset="-120"/>
                  <a:ea typeface="微軟正黑體" panose="020B0604030504040204" pitchFamily="34" charset="-120"/>
                  <a:hlinkClick r:id="rId5" action="ppaction://hlinksldjump">
                    <a:extLst>
                      <a:ext uri="{A12FA001-AC4F-418D-AE19-62706E023703}">
                        <ahyp:hlinkClr xmlns:ahyp="http://schemas.microsoft.com/office/drawing/2018/hyperlinkcolor" val="tx"/>
                      </a:ext>
                    </a:extLst>
                  </a:hlinkClick>
                </a:rPr>
                <a:t>對話內容</a:t>
              </a:r>
              <a:endParaRPr lang="en-US" altLang="zh-TW" sz="3600" spc="600" dirty="0">
                <a:solidFill>
                  <a:srgbClr val="7E3F28"/>
                </a:solidFill>
                <a:latin typeface="微軟正黑體" panose="020B0604030504040204" pitchFamily="34" charset="-120"/>
                <a:ea typeface="微軟正黑體" panose="020B0604030504040204" pitchFamily="34" charset="-120"/>
              </a:endParaRPr>
            </a:p>
            <a:p>
              <a:pPr marL="285750" indent="-285750" algn="l">
                <a:lnSpc>
                  <a:spcPct val="100000"/>
                </a:lnSpc>
                <a:buFont typeface="Arial" panose="020B0604020202020204" pitchFamily="34" charset="0"/>
                <a:buChar char="•"/>
              </a:pPr>
              <a:endParaRPr lang="en-US" altLang="zh-CN" sz="3600" spc="600" dirty="0">
                <a:solidFill>
                  <a:srgbClr val="7E3F28"/>
                </a:solidFill>
                <a:latin typeface="微軟正黑體" panose="020B0604030504040204" pitchFamily="34" charset="-120"/>
                <a:ea typeface="微軟正黑體" panose="020B0604030504040204" pitchFamily="34" charset="-120"/>
              </a:endParaRPr>
            </a:p>
            <a:p>
              <a:pPr marL="285750" indent="-285750" algn="l">
                <a:lnSpc>
                  <a:spcPct val="100000"/>
                </a:lnSpc>
                <a:buFont typeface="Arial" panose="020B0604020202020204" pitchFamily="34" charset="0"/>
                <a:buChar char="•"/>
              </a:pPr>
              <a:r>
                <a:rPr lang="zh-TW" altLang="en-US" sz="3600" spc="600" dirty="0">
                  <a:solidFill>
                    <a:srgbClr val="7E3F28"/>
                  </a:solidFill>
                  <a:latin typeface="微軟正黑體" panose="020B0604030504040204" pitchFamily="34" charset="-120"/>
                  <a:ea typeface="微軟正黑體" panose="020B0604030504040204" pitchFamily="34" charset="-120"/>
                  <a:hlinkClick r:id="rId6" action="ppaction://hlinksldjump">
                    <a:extLst>
                      <a:ext uri="{A12FA001-AC4F-418D-AE19-62706E023703}">
                        <ahyp:hlinkClr xmlns:ahyp="http://schemas.microsoft.com/office/drawing/2018/hyperlinkcolor" val="tx"/>
                      </a:ext>
                    </a:extLst>
                  </a:hlinkClick>
                </a:rPr>
                <a:t>生詞</a:t>
              </a:r>
              <a:endParaRPr lang="en-US" altLang="zh-TW" sz="3600" spc="600" dirty="0">
                <a:solidFill>
                  <a:srgbClr val="7E3F28"/>
                </a:solidFill>
                <a:latin typeface="微軟正黑體" panose="020B0604030504040204" pitchFamily="34" charset="-120"/>
                <a:ea typeface="微軟正黑體" panose="020B0604030504040204" pitchFamily="34" charset="-120"/>
              </a:endParaRPr>
            </a:p>
            <a:p>
              <a:pPr marL="285750" indent="-285750" algn="l">
                <a:lnSpc>
                  <a:spcPct val="100000"/>
                </a:lnSpc>
                <a:buFont typeface="Arial" panose="020B0604020202020204" pitchFamily="34" charset="0"/>
                <a:buChar char="•"/>
              </a:pPr>
              <a:endParaRPr lang="en-US" altLang="zh-CN" sz="3600" spc="600" dirty="0">
                <a:solidFill>
                  <a:srgbClr val="7E3F28"/>
                </a:solidFill>
                <a:latin typeface="微軟正黑體" panose="020B0604030504040204" pitchFamily="34" charset="-120"/>
                <a:ea typeface="微軟正黑體" panose="020B0604030504040204" pitchFamily="34" charset="-120"/>
              </a:endParaRPr>
            </a:p>
            <a:p>
              <a:pPr marL="285750" indent="-285750" algn="l">
                <a:lnSpc>
                  <a:spcPct val="100000"/>
                </a:lnSpc>
                <a:buFont typeface="Arial" panose="020B0604020202020204" pitchFamily="34" charset="0"/>
                <a:buChar char="•"/>
              </a:pPr>
              <a:r>
                <a:rPr lang="zh-TW" altLang="en-US" sz="3600" spc="600" dirty="0">
                  <a:solidFill>
                    <a:srgbClr val="7E3F28"/>
                  </a:solidFill>
                  <a:latin typeface="微軟正黑體" panose="020B0604030504040204" pitchFamily="34" charset="-120"/>
                  <a:ea typeface="微軟正黑體" panose="020B0604030504040204" pitchFamily="34" charset="-120"/>
                  <a:hlinkClick r:id="rId7" action="ppaction://hlinksldjump">
                    <a:extLst>
                      <a:ext uri="{A12FA001-AC4F-418D-AE19-62706E023703}">
                        <ahyp:hlinkClr xmlns:ahyp="http://schemas.microsoft.com/office/drawing/2018/hyperlinkcolor" val="tx"/>
                      </a:ext>
                    </a:extLst>
                  </a:hlinkClick>
                </a:rPr>
                <a:t>語法</a:t>
              </a:r>
              <a:endParaRPr lang="en-US" altLang="zh-TW" sz="3600" spc="600" dirty="0">
                <a:solidFill>
                  <a:srgbClr val="7E3F28"/>
                </a:solidFill>
                <a:latin typeface="微軟正黑體" panose="020B0604030504040204" pitchFamily="34" charset="-120"/>
                <a:ea typeface="微軟正黑體" panose="020B0604030504040204" pitchFamily="34" charset="-120"/>
              </a:endParaRPr>
            </a:p>
            <a:p>
              <a:pPr marL="285750" indent="-285750" algn="l">
                <a:lnSpc>
                  <a:spcPct val="100000"/>
                </a:lnSpc>
                <a:buFont typeface="Arial" panose="020B0604020202020204" pitchFamily="34" charset="0"/>
                <a:buChar char="•"/>
              </a:pPr>
              <a:endParaRPr lang="en-US" altLang="zh-CN" sz="3600" spc="600" dirty="0">
                <a:solidFill>
                  <a:srgbClr val="7E3F28"/>
                </a:solidFill>
                <a:latin typeface="微軟正黑體" panose="020B0604030504040204" pitchFamily="34" charset="-120"/>
                <a:ea typeface="微軟正黑體" panose="020B0604030504040204" pitchFamily="34" charset="-120"/>
              </a:endParaRPr>
            </a:p>
            <a:p>
              <a:pPr marL="285750" indent="-285750" algn="l">
                <a:lnSpc>
                  <a:spcPct val="100000"/>
                </a:lnSpc>
                <a:buFont typeface="Arial" panose="020B0604020202020204" pitchFamily="34" charset="0"/>
                <a:buChar char="•"/>
              </a:pPr>
              <a:r>
                <a:rPr lang="zh-TW" altLang="en-US" sz="3600" spc="600" dirty="0">
                  <a:solidFill>
                    <a:srgbClr val="7E3F28"/>
                  </a:solidFill>
                  <a:latin typeface="微軟正黑體" panose="020B0604030504040204" pitchFamily="34" charset="-120"/>
                  <a:ea typeface="微軟正黑體" panose="020B0604030504040204" pitchFamily="34" charset="-120"/>
                  <a:hlinkClick r:id="rId8" action="ppaction://hlinksldjump">
                    <a:extLst>
                      <a:ext uri="{A12FA001-AC4F-418D-AE19-62706E023703}">
                        <ahyp:hlinkClr xmlns:ahyp="http://schemas.microsoft.com/office/drawing/2018/hyperlinkcolor" val="tx"/>
                      </a:ext>
                    </a:extLst>
                  </a:hlinkClick>
                </a:rPr>
                <a:t>練習</a:t>
              </a:r>
              <a:endParaRPr lang="en-US" altLang="zh-TW" sz="3600" spc="600" dirty="0">
                <a:solidFill>
                  <a:srgbClr val="7E3F28"/>
                </a:solidFill>
                <a:latin typeface="微軟正黑體" panose="020B0604030504040204" pitchFamily="34" charset="-120"/>
                <a:ea typeface="微軟正黑體" panose="020B0604030504040204" pitchFamily="34" charset="-120"/>
              </a:endParaRPr>
            </a:p>
            <a:p>
              <a:pPr marL="285750" indent="-285750" algn="l">
                <a:lnSpc>
                  <a:spcPct val="100000"/>
                </a:lnSpc>
                <a:buFont typeface="Arial" panose="020B0604020202020204" pitchFamily="34" charset="0"/>
                <a:buChar char="•"/>
              </a:pPr>
              <a:endParaRPr lang="en-US" altLang="zh-CN" sz="3600" spc="600" dirty="0">
                <a:solidFill>
                  <a:srgbClr val="7E3F28"/>
                </a:solidFill>
                <a:latin typeface="微軟正黑體" panose="020B0604030504040204" pitchFamily="34" charset="-120"/>
                <a:ea typeface="微軟正黑體" panose="020B0604030504040204" pitchFamily="34" charset="-120"/>
              </a:endParaRPr>
            </a:p>
            <a:p>
              <a:pPr marL="285750" indent="-285750" algn="l">
                <a:lnSpc>
                  <a:spcPct val="100000"/>
                </a:lnSpc>
                <a:buFont typeface="Arial" panose="020B0604020202020204" pitchFamily="34" charset="0"/>
                <a:buChar char="•"/>
              </a:pPr>
              <a:r>
                <a:rPr lang="zh-TW" altLang="en-US" sz="3600" spc="600" dirty="0">
                  <a:solidFill>
                    <a:srgbClr val="7E3F28"/>
                  </a:solidFill>
                  <a:latin typeface="微軟正黑體" panose="020B0604030504040204" pitchFamily="34" charset="-120"/>
                  <a:ea typeface="微軟正黑體" panose="020B0604030504040204" pitchFamily="34" charset="-120"/>
                  <a:hlinkClick r:id="rId9" action="ppaction://hlinksldjump">
                    <a:extLst>
                      <a:ext uri="{A12FA001-AC4F-418D-AE19-62706E023703}">
                        <ahyp:hlinkClr xmlns:ahyp="http://schemas.microsoft.com/office/drawing/2018/hyperlinkcolor" val="tx"/>
                      </a:ext>
                    </a:extLst>
                  </a:hlinkClick>
                </a:rPr>
                <a:t>延伸學習</a:t>
              </a:r>
              <a:endParaRPr lang="zh-CN" altLang="en-US" sz="3600" spc="600" dirty="0">
                <a:solidFill>
                  <a:srgbClr val="7E3F28"/>
                </a:solidFill>
                <a:latin typeface="微軟正黑體" panose="020B0604030504040204" pitchFamily="34" charset="-120"/>
                <a:ea typeface="微軟正黑體" panose="020B0604030504040204" pitchFamily="34" charset="-120"/>
              </a:endParaRPr>
            </a:p>
          </p:txBody>
        </p:sp>
        <p:pic>
          <p:nvPicPr>
            <p:cNvPr id="4" name="圖片 3" descr="一張含有 戶外, 樹狀, 建築, 天空 的圖片&#10;&#10;自動產生的描述">
              <a:extLst>
                <a:ext uri="{FF2B5EF4-FFF2-40B4-BE49-F238E27FC236}">
                  <a16:creationId xmlns:a16="http://schemas.microsoft.com/office/drawing/2014/main" id="{58F44070-7086-E80D-A7ED-AB98B04D3E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3512" y="720355"/>
              <a:ext cx="5252487" cy="5417287"/>
            </a:xfrm>
            <a:prstGeom prst="rect">
              <a:avLst/>
            </a:prstGeom>
          </p:spPr>
        </p:pic>
      </p:grpSp>
    </p:spTree>
    <p:extLst>
      <p:ext uri="{BB962C8B-B14F-4D97-AF65-F5344CB8AC3E}">
        <p14:creationId xmlns:p14="http://schemas.microsoft.com/office/powerpoint/2010/main" val="452397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時期</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ㄕˊ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ㄑㄧˊ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shí</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qí</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8" name="箭號: 弧形上彎 7">
            <a:hlinkClick r:id="rId5" action="ppaction://hlinksldjump"/>
            <a:extLst>
              <a:ext uri="{FF2B5EF4-FFF2-40B4-BE49-F238E27FC236}">
                <a16:creationId xmlns:a16="http://schemas.microsoft.com/office/drawing/2014/main" id="{CA3246B1-588D-7882-2C9A-02610C5DEE9C}"/>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9" name="文字方塊 8">
            <a:hlinkClick r:id="rId5" action="ppaction://hlinksldjump"/>
            <a:extLst>
              <a:ext uri="{FF2B5EF4-FFF2-40B4-BE49-F238E27FC236}">
                <a16:creationId xmlns:a16="http://schemas.microsoft.com/office/drawing/2014/main" id="{074F994D-7D8F-2144-FED6-4098A85860B4}"/>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13" name="文字方塊 12">
            <a:extLst>
              <a:ext uri="{FF2B5EF4-FFF2-40B4-BE49-F238E27FC236}">
                <a16:creationId xmlns:a16="http://schemas.microsoft.com/office/drawing/2014/main" id="{DD20A131-4D97-C87A-F227-6FEE1A5541FC}"/>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級之間的詞彙</a:t>
            </a:r>
          </a:p>
        </p:txBody>
      </p:sp>
      <p:pic>
        <p:nvPicPr>
          <p:cNvPr id="12" name="時期">
            <a:hlinkClick r:id="" action="ppaction://media"/>
            <a:extLst>
              <a:ext uri="{FF2B5EF4-FFF2-40B4-BE49-F238E27FC236}">
                <a16:creationId xmlns:a16="http://schemas.microsoft.com/office/drawing/2014/main" id="{A15DBF4A-1D10-D43D-1E16-5CAEB3562D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sp>
        <p:nvSpPr>
          <p:cNvPr id="30" name="矩形 29">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圓角 13">
            <a:extLst>
              <a:ext uri="{FF2B5EF4-FFF2-40B4-BE49-F238E27FC236}">
                <a16:creationId xmlns:a16="http://schemas.microsoft.com/office/drawing/2014/main" id="{3B379F12-6CFA-DF99-CE3A-8FB65E6B211A}"/>
              </a:ext>
            </a:extLst>
          </p:cNvPr>
          <p:cNvSpPr/>
          <p:nvPr/>
        </p:nvSpPr>
        <p:spPr>
          <a:xfrm>
            <a:off x="4246394" y="1581739"/>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32" name="文字方塊 31">
            <a:extLst>
              <a:ext uri="{FF2B5EF4-FFF2-40B4-BE49-F238E27FC236}">
                <a16:creationId xmlns:a16="http://schemas.microsoft.com/office/drawing/2014/main" id="{339D2EA7-83A4-1929-1D25-B08F8F7318DB}"/>
              </a:ext>
            </a:extLst>
          </p:cNvPr>
          <p:cNvSpPr txBox="1"/>
          <p:nvPr/>
        </p:nvSpPr>
        <p:spPr>
          <a:xfrm>
            <a:off x="7200512" y="1645376"/>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r>
              <a:rPr lang="zh-TW" altLang="en-US" sz="4000" dirty="0">
                <a:solidFill>
                  <a:srgbClr val="C0504D"/>
                </a:solidFill>
                <a:latin typeface="Times New Roman" panose="02020603050405020304" pitchFamily="18" charset="0"/>
                <a:cs typeface="Times New Roman" panose="02020603050405020304" pitchFamily="18" charset="0"/>
              </a:rPr>
              <a:t>*</a:t>
            </a:r>
          </a:p>
        </p:txBody>
      </p:sp>
      <p:sp>
        <p:nvSpPr>
          <p:cNvPr id="33" name="矩形: 圓角 15">
            <a:extLst>
              <a:ext uri="{FF2B5EF4-FFF2-40B4-BE49-F238E27FC236}">
                <a16:creationId xmlns:a16="http://schemas.microsoft.com/office/drawing/2014/main" id="{229CE648-FAC2-FB7E-17BE-E6DAE1ACE893}"/>
              </a:ext>
            </a:extLst>
          </p:cNvPr>
          <p:cNvSpPr/>
          <p:nvPr/>
        </p:nvSpPr>
        <p:spPr>
          <a:xfrm>
            <a:off x="8126600" y="1581738"/>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4" name="文字方塊 33">
            <a:extLst>
              <a:ext uri="{FF2B5EF4-FFF2-40B4-BE49-F238E27FC236}">
                <a16:creationId xmlns:a16="http://schemas.microsoft.com/office/drawing/2014/main" id="{AE72CF95-2CD0-22C6-778E-4B36BCE5C227}"/>
              </a:ext>
            </a:extLst>
          </p:cNvPr>
          <p:cNvSpPr txBox="1"/>
          <p:nvPr/>
        </p:nvSpPr>
        <p:spPr>
          <a:xfrm>
            <a:off x="9996435" y="1645376"/>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sp>
        <p:nvSpPr>
          <p:cNvPr id="35" name="矩形: 圓角 16">
            <a:extLst>
              <a:ext uri="{FF2B5EF4-FFF2-40B4-BE49-F238E27FC236}">
                <a16:creationId xmlns:a16="http://schemas.microsoft.com/office/drawing/2014/main" id="{1D202657-9602-E32A-3C02-8EFB9E51FA54}"/>
              </a:ext>
            </a:extLst>
          </p:cNvPr>
          <p:cNvSpPr/>
          <p:nvPr/>
        </p:nvSpPr>
        <p:spPr>
          <a:xfrm>
            <a:off x="4246394" y="3054076"/>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36" name="文字方塊 35">
            <a:extLst>
              <a:ext uri="{FF2B5EF4-FFF2-40B4-BE49-F238E27FC236}">
                <a16:creationId xmlns:a16="http://schemas.microsoft.com/office/drawing/2014/main" id="{AD8E6198-E9F5-DB34-D277-8CFE712DE1E8}"/>
              </a:ext>
            </a:extLst>
          </p:cNvPr>
          <p:cNvSpPr txBox="1"/>
          <p:nvPr/>
        </p:nvSpPr>
        <p:spPr>
          <a:xfrm>
            <a:off x="6175633" y="3142181"/>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period; phase</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37" name="矩形: 圓角 17">
            <a:extLst>
              <a:ext uri="{FF2B5EF4-FFF2-40B4-BE49-F238E27FC236}">
                <a16:creationId xmlns:a16="http://schemas.microsoft.com/office/drawing/2014/main" id="{BB45258F-1BAD-B6C8-78B4-3391D71EA153}"/>
              </a:ext>
            </a:extLst>
          </p:cNvPr>
          <p:cNvSpPr/>
          <p:nvPr/>
        </p:nvSpPr>
        <p:spPr>
          <a:xfrm>
            <a:off x="4246394" y="4492154"/>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8" name="文字方塊 37">
            <a:extLst>
              <a:ext uri="{FF2B5EF4-FFF2-40B4-BE49-F238E27FC236}">
                <a16:creationId xmlns:a16="http://schemas.microsoft.com/office/drawing/2014/main" id="{3E73617A-813C-6F86-7BF3-F121777A7A2E}"/>
              </a:ext>
            </a:extLst>
          </p:cNvPr>
          <p:cNvSpPr txBox="1"/>
          <p:nvPr/>
        </p:nvSpPr>
        <p:spPr>
          <a:xfrm>
            <a:off x="6175633" y="4452200"/>
            <a:ext cx="5472843"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我還記得兒童</a:t>
            </a:r>
            <a:r>
              <a:rPr lang="zh-TW" altLang="en-US" sz="3600" dirty="0">
                <a:solidFill>
                  <a:srgbClr val="3792AB"/>
                </a:solidFill>
                <a:latin typeface="新細明體" panose="02020500000000000000" pitchFamily="18" charset="-120"/>
              </a:rPr>
              <a:t>時期</a:t>
            </a:r>
            <a:r>
              <a:rPr lang="zh-TW" altLang="en-US" sz="3600" dirty="0">
                <a:latin typeface="新細明體" panose="02020500000000000000" pitchFamily="18" charset="-120"/>
              </a:rPr>
              <a:t>的許多美好回憶</a:t>
            </a:r>
            <a:r>
              <a:rPr lang="zh-TW" altLang="en-US" sz="3600" dirty="0">
                <a:solidFill>
                  <a:schemeClr val="tx2">
                    <a:lumMod val="50000"/>
                  </a:schemeClr>
                </a:solidFill>
                <a:latin typeface="新細明體" panose="02020500000000000000" pitchFamily="18" charset="-120"/>
              </a:rPr>
              <a:t>。</a:t>
            </a:r>
          </a:p>
        </p:txBody>
      </p:sp>
    </p:spTree>
    <p:extLst>
      <p:ext uri="{BB962C8B-B14F-4D97-AF65-F5344CB8AC3E}">
        <p14:creationId xmlns:p14="http://schemas.microsoft.com/office/powerpoint/2010/main" val="2064401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當時</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ㄉㄤ</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 ㄕˊ</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dāng</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shí</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8" name="箭號: 弧形上彎 7">
            <a:hlinkClick r:id="rId7" action="ppaction://hlinksldjump"/>
            <a:extLst>
              <a:ext uri="{FF2B5EF4-FFF2-40B4-BE49-F238E27FC236}">
                <a16:creationId xmlns:a16="http://schemas.microsoft.com/office/drawing/2014/main" id="{2E7723C0-64E5-1830-E9C5-CC32E865BC90}"/>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9" name="文字方塊 8">
            <a:hlinkClick r:id="rId7" action="ppaction://hlinksldjump"/>
            <a:extLst>
              <a:ext uri="{FF2B5EF4-FFF2-40B4-BE49-F238E27FC236}">
                <a16:creationId xmlns:a16="http://schemas.microsoft.com/office/drawing/2014/main" id="{F6C71271-2B76-3E55-93EF-4A9231D93009}"/>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12" name="文字方塊 11">
            <a:extLst>
              <a:ext uri="{FF2B5EF4-FFF2-40B4-BE49-F238E27FC236}">
                <a16:creationId xmlns:a16="http://schemas.microsoft.com/office/drawing/2014/main" id="{C980E343-496D-6B6D-7148-0ABE69553CAB}"/>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級之間的詞彙</a:t>
            </a:r>
          </a:p>
        </p:txBody>
      </p:sp>
      <p:pic>
        <p:nvPicPr>
          <p:cNvPr id="13" name="當時">
            <a:hlinkClick r:id="" action="ppaction://media"/>
            <a:extLst>
              <a:ext uri="{FF2B5EF4-FFF2-40B4-BE49-F238E27FC236}">
                <a16:creationId xmlns:a16="http://schemas.microsoft.com/office/drawing/2014/main" id="{957F89E2-5109-86CA-1D1D-6CCED99D6B3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30636" y="5793823"/>
            <a:ext cx="1000800" cy="1000800"/>
          </a:xfrm>
          <a:prstGeom prst="rect">
            <a:avLst/>
          </a:prstGeom>
        </p:spPr>
      </p:pic>
      <p:grpSp>
        <p:nvGrpSpPr>
          <p:cNvPr id="45" name="群組 44"/>
          <p:cNvGrpSpPr/>
          <p:nvPr/>
        </p:nvGrpSpPr>
        <p:grpSpPr>
          <a:xfrm>
            <a:off x="3993983" y="873333"/>
            <a:ext cx="7827975" cy="5691975"/>
            <a:chOff x="3993983" y="873333"/>
            <a:chExt cx="7827975" cy="5691975"/>
          </a:xfrm>
        </p:grpSpPr>
        <p:sp>
          <p:nvSpPr>
            <p:cNvPr id="46" name="矩形 45">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7" name="群組 46">
              <a:extLst>
                <a:ext uri="{FF2B5EF4-FFF2-40B4-BE49-F238E27FC236}">
                  <a16:creationId xmlns:a16="http://schemas.microsoft.com/office/drawing/2014/main" id="{B16B5DD9-297A-0D1F-E306-2D487C3476E4}"/>
                </a:ext>
              </a:extLst>
            </p:cNvPr>
            <p:cNvGrpSpPr/>
            <p:nvPr/>
          </p:nvGrpSpPr>
          <p:grpSpPr>
            <a:xfrm>
              <a:off x="4246394" y="1581738"/>
              <a:ext cx="7201153" cy="4135279"/>
              <a:chOff x="4699782" y="1348869"/>
              <a:chExt cx="7201153" cy="4135279"/>
            </a:xfrm>
          </p:grpSpPr>
          <p:grpSp>
            <p:nvGrpSpPr>
              <p:cNvPr id="48" name="群組 47">
                <a:extLst>
                  <a:ext uri="{FF2B5EF4-FFF2-40B4-BE49-F238E27FC236}">
                    <a16:creationId xmlns:a16="http://schemas.microsoft.com/office/drawing/2014/main" id="{4B632139-DA49-1695-9CC7-00FDAC7F2F77}"/>
                  </a:ext>
                </a:extLst>
              </p:cNvPr>
              <p:cNvGrpSpPr/>
              <p:nvPr/>
            </p:nvGrpSpPr>
            <p:grpSpPr>
              <a:xfrm>
                <a:off x="4699782" y="1348870"/>
                <a:ext cx="3651745" cy="835163"/>
                <a:chOff x="4699782" y="1348870"/>
                <a:chExt cx="3651745" cy="835163"/>
              </a:xfrm>
            </p:grpSpPr>
            <p:sp>
              <p:nvSpPr>
                <p:cNvPr id="58"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59" name="文字方塊 58">
                  <a:extLst>
                    <a:ext uri="{FF2B5EF4-FFF2-40B4-BE49-F238E27FC236}">
                      <a16:creationId xmlns:a16="http://schemas.microsoft.com/office/drawing/2014/main" id="{339D2EA7-83A4-1929-1D25-B08F8F7318DB}"/>
                    </a:ext>
                  </a:extLst>
                </p:cNvPr>
                <p:cNvSpPr txBox="1"/>
                <p:nvPr/>
              </p:nvSpPr>
              <p:spPr>
                <a:xfrm>
                  <a:off x="7653900" y="1412507"/>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3</a:t>
                  </a:r>
                  <a:r>
                    <a:rPr lang="zh-TW" altLang="en-US" sz="4000" dirty="0">
                      <a:solidFill>
                        <a:srgbClr val="C0504D"/>
                      </a:solidFill>
                      <a:latin typeface="Times New Roman" panose="02020603050405020304" pitchFamily="18" charset="0"/>
                      <a:cs typeface="Times New Roman" panose="02020603050405020304" pitchFamily="18" charset="0"/>
                    </a:rPr>
                    <a:t>*</a:t>
                  </a:r>
                </a:p>
              </p:txBody>
            </p:sp>
          </p:grpSp>
          <p:grpSp>
            <p:nvGrpSpPr>
              <p:cNvPr id="49" name="群組 48">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56"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57" name="文字方塊 56">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50" name="群組 49">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54"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55" name="文字方塊 54">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then / at that time</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51" name="群組 50">
                <a:extLst>
                  <a:ext uri="{FF2B5EF4-FFF2-40B4-BE49-F238E27FC236}">
                    <a16:creationId xmlns:a16="http://schemas.microsoft.com/office/drawing/2014/main" id="{181B9C75-5F38-1920-9872-509C6262BC67}"/>
                  </a:ext>
                </a:extLst>
              </p:cNvPr>
              <p:cNvGrpSpPr/>
              <p:nvPr/>
            </p:nvGrpSpPr>
            <p:grpSpPr>
              <a:xfrm>
                <a:off x="4699782" y="4128649"/>
                <a:ext cx="7093085" cy="1355499"/>
                <a:chOff x="4699782" y="4128649"/>
                <a:chExt cx="7093085" cy="1355499"/>
              </a:xfrm>
            </p:grpSpPr>
            <p:sp>
              <p:nvSpPr>
                <p:cNvPr id="52"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53" name="文字方塊 52">
                  <a:extLst>
                    <a:ext uri="{FF2B5EF4-FFF2-40B4-BE49-F238E27FC236}">
                      <a16:creationId xmlns:a16="http://schemas.microsoft.com/office/drawing/2014/main" id="{3E73617A-813C-6F86-7BF3-F121777A7A2E}"/>
                    </a:ext>
                  </a:extLst>
                </p:cNvPr>
                <p:cNvSpPr txBox="1"/>
                <p:nvPr/>
              </p:nvSpPr>
              <p:spPr>
                <a:xfrm>
                  <a:off x="6676475" y="4128649"/>
                  <a:ext cx="5116392"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我</a:t>
                  </a:r>
                  <a:r>
                    <a:rPr lang="zh-TW" altLang="en-US" sz="3600" dirty="0">
                      <a:solidFill>
                        <a:srgbClr val="3792AB"/>
                      </a:solidFill>
                      <a:latin typeface="新細明體" panose="02020500000000000000" pitchFamily="18" charset="-120"/>
                    </a:rPr>
                    <a:t>當時</a:t>
                  </a:r>
                  <a:r>
                    <a:rPr lang="zh-TW" altLang="en-US" sz="3600" dirty="0">
                      <a:latin typeface="新細明體" panose="02020500000000000000" pitchFamily="18" charset="-120"/>
                      <a:ea typeface="新細明體" panose="02020500000000000000" pitchFamily="18" charset="-120"/>
                    </a:rPr>
                    <a:t>不知道該怎麼辦</a:t>
                  </a:r>
                  <a:r>
                    <a:rPr lang="zh-TW" altLang="en-US" sz="3600" dirty="0">
                      <a:solidFill>
                        <a:schemeClr val="tx2">
                          <a:lumMod val="50000"/>
                        </a:schemeClr>
                      </a:solidFill>
                      <a:latin typeface="新細明體" panose="02020500000000000000" pitchFamily="18" charset="-120"/>
                      <a:ea typeface="新細明體" panose="02020500000000000000" pitchFamily="18" charset="-120"/>
                    </a:rPr>
                    <a:t>，</a:t>
                  </a:r>
                  <a:endParaRPr lang="en-US" altLang="zh-TW" sz="3600" dirty="0">
                    <a:solidFill>
                      <a:schemeClr val="tx2">
                        <a:lumMod val="50000"/>
                      </a:schemeClr>
                    </a:solidFill>
                    <a:latin typeface="新細明體" panose="02020500000000000000" pitchFamily="18" charset="-120"/>
                    <a:ea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ea typeface="新細明體" panose="02020500000000000000" pitchFamily="18" charset="-120"/>
                    </a:rPr>
                    <a:t>只好請警察幫忙。</a:t>
                  </a:r>
                </a:p>
              </p:txBody>
            </p:sp>
          </p:grpSp>
        </p:grpSp>
      </p:grpSp>
    </p:spTree>
    <p:extLst>
      <p:ext uri="{BB962C8B-B14F-4D97-AF65-F5344CB8AC3E}">
        <p14:creationId xmlns:p14="http://schemas.microsoft.com/office/powerpoint/2010/main" val="39577160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政府</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ㄓㄥˋ</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 ㄈㄨˇ</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zhèng</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fǔ</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8" name="箭號: 弧形上彎 7">
            <a:hlinkClick r:id="rId5" action="ppaction://hlinksldjump"/>
            <a:extLst>
              <a:ext uri="{FF2B5EF4-FFF2-40B4-BE49-F238E27FC236}">
                <a16:creationId xmlns:a16="http://schemas.microsoft.com/office/drawing/2014/main" id="{B5425923-BC82-716E-5586-55732979F2E5}"/>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9" name="文字方塊 8">
            <a:hlinkClick r:id="rId5" action="ppaction://hlinksldjump"/>
            <a:extLst>
              <a:ext uri="{FF2B5EF4-FFF2-40B4-BE49-F238E27FC236}">
                <a16:creationId xmlns:a16="http://schemas.microsoft.com/office/drawing/2014/main" id="{FFA2D140-2FFA-3BD6-A914-511167CA051C}"/>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政府">
            <a:hlinkClick r:id="" action="ppaction://media"/>
            <a:extLst>
              <a:ext uri="{FF2B5EF4-FFF2-40B4-BE49-F238E27FC236}">
                <a16:creationId xmlns:a16="http://schemas.microsoft.com/office/drawing/2014/main" id="{1BB44EE9-4DDB-597D-0026-017DB940E3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30" name="群組 29"/>
          <p:cNvGrpSpPr/>
          <p:nvPr/>
        </p:nvGrpSpPr>
        <p:grpSpPr>
          <a:xfrm>
            <a:off x="3993983" y="873333"/>
            <a:ext cx="7827975" cy="5691975"/>
            <a:chOff x="3993983" y="873333"/>
            <a:chExt cx="7827975" cy="5691975"/>
          </a:xfrm>
        </p:grpSpPr>
        <p:sp>
          <p:nvSpPr>
            <p:cNvPr id="31" name="矩形 30">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2" name="群組 31">
              <a:extLst>
                <a:ext uri="{FF2B5EF4-FFF2-40B4-BE49-F238E27FC236}">
                  <a16:creationId xmlns:a16="http://schemas.microsoft.com/office/drawing/2014/main" id="{B16B5DD9-297A-0D1F-E306-2D487C3476E4}"/>
                </a:ext>
              </a:extLst>
            </p:cNvPr>
            <p:cNvGrpSpPr/>
            <p:nvPr/>
          </p:nvGrpSpPr>
          <p:grpSpPr>
            <a:xfrm>
              <a:off x="4246394" y="1581738"/>
              <a:ext cx="7201153" cy="4143746"/>
              <a:chOff x="4699782" y="1348869"/>
              <a:chExt cx="7201153" cy="4143746"/>
            </a:xfrm>
          </p:grpSpPr>
          <p:grpSp>
            <p:nvGrpSpPr>
              <p:cNvPr id="33" name="群組 32">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3"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4" name="文字方塊 43">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4</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41"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2" name="文字方塊 41">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5" name="群組 34">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9"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40" name="文字方塊 39">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government</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6" name="群組 35">
                <a:extLst>
                  <a:ext uri="{FF2B5EF4-FFF2-40B4-BE49-F238E27FC236}">
                    <a16:creationId xmlns:a16="http://schemas.microsoft.com/office/drawing/2014/main" id="{181B9C75-5F38-1920-9872-509C6262BC67}"/>
                  </a:ext>
                </a:extLst>
              </p:cNvPr>
              <p:cNvGrpSpPr/>
              <p:nvPr/>
            </p:nvGrpSpPr>
            <p:grpSpPr>
              <a:xfrm>
                <a:off x="4699782" y="4137116"/>
                <a:ext cx="6851907" cy="1355499"/>
                <a:chOff x="4699782" y="4137116"/>
                <a:chExt cx="6851907" cy="1355499"/>
              </a:xfrm>
            </p:grpSpPr>
            <p:sp>
              <p:nvSpPr>
                <p:cNvPr id="37"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8" name="文字方塊 37">
                  <a:extLst>
                    <a:ext uri="{FF2B5EF4-FFF2-40B4-BE49-F238E27FC236}">
                      <a16:creationId xmlns:a16="http://schemas.microsoft.com/office/drawing/2014/main" id="{3E73617A-813C-6F86-7BF3-F121777A7A2E}"/>
                    </a:ext>
                  </a:extLst>
                </p:cNvPr>
                <p:cNvSpPr txBox="1"/>
                <p:nvPr/>
              </p:nvSpPr>
              <p:spPr>
                <a:xfrm>
                  <a:off x="6717943" y="4137116"/>
                  <a:ext cx="4833746" cy="1355499"/>
                </a:xfrm>
                <a:prstGeom prst="rect">
                  <a:avLst/>
                </a:prstGeom>
                <a:noFill/>
              </p:spPr>
              <p:txBody>
                <a:bodyPr wrap="square" rtlCol="0">
                  <a:spAutoFit/>
                </a:bodyPr>
                <a:lstStyle/>
                <a:p>
                  <a:pPr>
                    <a:lnSpc>
                      <a:spcPct val="114000"/>
                    </a:lnSpc>
                  </a:pPr>
                  <a:r>
                    <a:rPr lang="zh-TW" altLang="en-US" sz="3600" dirty="0">
                      <a:solidFill>
                        <a:srgbClr val="3792AB"/>
                      </a:solidFill>
                      <a:latin typeface="新細明體" panose="02020500000000000000" pitchFamily="18" charset="-120"/>
                    </a:rPr>
                    <a:t>政府</a:t>
                  </a:r>
                  <a:r>
                    <a:rPr lang="zh-TW" altLang="en-US" sz="3600" dirty="0">
                      <a:latin typeface="新細明體" panose="02020500000000000000" pitchFamily="18" charset="-120"/>
                    </a:rPr>
                    <a:t>有能力，</a:t>
                  </a:r>
                  <a:r>
                    <a:rPr lang="zh-TW" altLang="en-US" sz="3600" dirty="0">
                      <a:solidFill>
                        <a:schemeClr val="tx2">
                          <a:lumMod val="50000"/>
                        </a:schemeClr>
                      </a:solidFill>
                      <a:latin typeface="新細明體" panose="02020500000000000000" pitchFamily="18" charset="-120"/>
                    </a:rPr>
                    <a:t>人民才能過得幸福、快樂。</a:t>
                  </a:r>
                </a:p>
              </p:txBody>
            </p:sp>
          </p:grpSp>
        </p:grpSp>
      </p:grpSp>
    </p:spTree>
    <p:extLst>
      <p:ext uri="{BB962C8B-B14F-4D97-AF65-F5344CB8AC3E}">
        <p14:creationId xmlns:p14="http://schemas.microsoft.com/office/powerpoint/2010/main" val="33848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現今</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000" dirty="0">
                  <a:solidFill>
                    <a:srgbClr val="C0504D"/>
                  </a:solidFill>
                  <a:latin typeface="新細明體" panose="02020500000000000000" pitchFamily="18" charset="-120"/>
                  <a:ea typeface="新細明體" panose="02020500000000000000" pitchFamily="18" charset="-120"/>
                </a:rPr>
                <a:t>  ㄒㄧㄢˋ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ㄐㄧㄣ</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xiàn</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jīn</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8" name="箭號: 弧形上彎 7">
            <a:hlinkClick r:id="rId5" action="ppaction://hlinksldjump"/>
            <a:extLst>
              <a:ext uri="{FF2B5EF4-FFF2-40B4-BE49-F238E27FC236}">
                <a16:creationId xmlns:a16="http://schemas.microsoft.com/office/drawing/2014/main" id="{12891A65-2339-3A04-996C-98896ECC6654}"/>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9" name="文字方塊 8">
            <a:hlinkClick r:id="rId5" action="ppaction://hlinksldjump"/>
            <a:extLst>
              <a:ext uri="{FF2B5EF4-FFF2-40B4-BE49-F238E27FC236}">
                <a16:creationId xmlns:a16="http://schemas.microsoft.com/office/drawing/2014/main" id="{0A8404F1-DDD2-3025-2752-78BB70873A2F}"/>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現今">
            <a:hlinkClick r:id="" action="ppaction://media"/>
            <a:extLst>
              <a:ext uri="{FF2B5EF4-FFF2-40B4-BE49-F238E27FC236}">
                <a16:creationId xmlns:a16="http://schemas.microsoft.com/office/drawing/2014/main" id="{09AE192C-68EC-311B-EB10-4E2E09ABAF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30" name="群組 29"/>
          <p:cNvGrpSpPr/>
          <p:nvPr/>
        </p:nvGrpSpPr>
        <p:grpSpPr>
          <a:xfrm>
            <a:off x="3993983" y="873333"/>
            <a:ext cx="7827975" cy="5691975"/>
            <a:chOff x="3993983" y="873333"/>
            <a:chExt cx="7827975" cy="5691975"/>
          </a:xfrm>
        </p:grpSpPr>
        <p:sp>
          <p:nvSpPr>
            <p:cNvPr id="31" name="矩形 30">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2" name="群組 31">
              <a:extLst>
                <a:ext uri="{FF2B5EF4-FFF2-40B4-BE49-F238E27FC236}">
                  <a16:creationId xmlns:a16="http://schemas.microsoft.com/office/drawing/2014/main" id="{B16B5DD9-297A-0D1F-E306-2D487C3476E4}"/>
                </a:ext>
              </a:extLst>
            </p:cNvPr>
            <p:cNvGrpSpPr/>
            <p:nvPr/>
          </p:nvGrpSpPr>
          <p:grpSpPr>
            <a:xfrm>
              <a:off x="4246394" y="1581738"/>
              <a:ext cx="7201153" cy="4688064"/>
              <a:chOff x="4699782" y="1348869"/>
              <a:chExt cx="7201153" cy="4688064"/>
            </a:xfrm>
          </p:grpSpPr>
          <p:grpSp>
            <p:nvGrpSpPr>
              <p:cNvPr id="33" name="群組 32">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3"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4" name="文字方塊 43">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41"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2" name="文字方塊 41">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5" name="群組 34">
                <a:extLst>
                  <a:ext uri="{FF2B5EF4-FFF2-40B4-BE49-F238E27FC236}">
                    <a16:creationId xmlns:a16="http://schemas.microsoft.com/office/drawing/2014/main" id="{1608C265-39F4-CD20-7B84-1363B1422412}"/>
                  </a:ext>
                </a:extLst>
              </p:cNvPr>
              <p:cNvGrpSpPr/>
              <p:nvPr/>
            </p:nvGrpSpPr>
            <p:grpSpPr>
              <a:xfrm>
                <a:off x="4699782" y="2821207"/>
                <a:ext cx="7201153" cy="835163"/>
                <a:chOff x="4699782" y="2821207"/>
                <a:chExt cx="7201153" cy="835163"/>
              </a:xfrm>
            </p:grpSpPr>
            <p:sp>
              <p:nvSpPr>
                <p:cNvPr id="39"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40" name="文字方塊 39">
                  <a:extLst>
                    <a:ext uri="{FF2B5EF4-FFF2-40B4-BE49-F238E27FC236}">
                      <a16:creationId xmlns:a16="http://schemas.microsoft.com/office/drawing/2014/main" id="{AD8E6198-E9F5-DB34-D277-8CFE712DE1E8}"/>
                    </a:ext>
                  </a:extLst>
                </p:cNvPr>
                <p:cNvSpPr txBox="1"/>
                <p:nvPr/>
              </p:nvSpPr>
              <p:spPr>
                <a:xfrm>
                  <a:off x="6629021" y="2909312"/>
                  <a:ext cx="5271914"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nowadays / these days</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6" name="群組 35">
                <a:extLst>
                  <a:ext uri="{FF2B5EF4-FFF2-40B4-BE49-F238E27FC236}">
                    <a16:creationId xmlns:a16="http://schemas.microsoft.com/office/drawing/2014/main" id="{181B9C75-5F38-1920-9872-509C6262BC67}"/>
                  </a:ext>
                </a:extLst>
              </p:cNvPr>
              <p:cNvGrpSpPr/>
              <p:nvPr/>
            </p:nvGrpSpPr>
            <p:grpSpPr>
              <a:xfrm>
                <a:off x="4699782" y="4049851"/>
                <a:ext cx="6762985" cy="1987082"/>
                <a:chOff x="4699782" y="4049851"/>
                <a:chExt cx="6762985" cy="1987082"/>
              </a:xfrm>
            </p:grpSpPr>
            <p:sp>
              <p:nvSpPr>
                <p:cNvPr id="37"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8" name="文字方塊 37">
                  <a:extLst>
                    <a:ext uri="{FF2B5EF4-FFF2-40B4-BE49-F238E27FC236}">
                      <a16:creationId xmlns:a16="http://schemas.microsoft.com/office/drawing/2014/main" id="{3E73617A-813C-6F86-7BF3-F121777A7A2E}"/>
                    </a:ext>
                  </a:extLst>
                </p:cNvPr>
                <p:cNvSpPr txBox="1"/>
                <p:nvPr/>
              </p:nvSpPr>
              <p:spPr>
                <a:xfrm>
                  <a:off x="6629021" y="4049851"/>
                  <a:ext cx="4833746" cy="1987082"/>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他在公司服務了四十年，</a:t>
                  </a:r>
                  <a:endParaRPr lang="en-US" altLang="zh-TW" sz="3600" dirty="0">
                    <a:solidFill>
                      <a:schemeClr val="tx2">
                        <a:lumMod val="50000"/>
                      </a:schemeClr>
                    </a:solidFill>
                    <a:latin typeface="新細明體" panose="02020500000000000000" pitchFamily="18" charset="-120"/>
                  </a:endParaRPr>
                </a:p>
                <a:p>
                  <a:pPr>
                    <a:lnSpc>
                      <a:spcPct val="114000"/>
                    </a:lnSpc>
                  </a:pPr>
                  <a:r>
                    <a:rPr lang="zh-TW" altLang="en-US" sz="3600" dirty="0">
                      <a:solidFill>
                        <a:srgbClr val="3792AB"/>
                      </a:solidFill>
                      <a:latin typeface="新細明體" panose="02020500000000000000" pitchFamily="18" charset="-120"/>
                    </a:rPr>
                    <a:t>現今</a:t>
                  </a:r>
                  <a:r>
                    <a:rPr lang="zh-TW" altLang="en-US" sz="3600" dirty="0">
                      <a:solidFill>
                        <a:schemeClr val="tx2">
                          <a:lumMod val="50000"/>
                        </a:schemeClr>
                      </a:solidFill>
                      <a:latin typeface="新細明體" panose="02020500000000000000" pitchFamily="18" charset="-120"/>
                    </a:rPr>
                    <a:t>已退休，經常到處旅行。</a:t>
                  </a:r>
                </a:p>
              </p:txBody>
            </p:sp>
          </p:grpSp>
        </p:grpSp>
      </p:grpSp>
    </p:spTree>
    <p:extLst>
      <p:ext uri="{BB962C8B-B14F-4D97-AF65-F5344CB8AC3E}">
        <p14:creationId xmlns:p14="http://schemas.microsoft.com/office/powerpoint/2010/main" val="2552914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景點</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sz="2000" dirty="0">
                  <a:solidFill>
                    <a:srgbClr val="C0504D"/>
                  </a:solidFill>
                  <a:latin typeface="新細明體" panose="02020500000000000000" pitchFamily="18" charset="-120"/>
                  <a:ea typeface="新細明體" panose="02020500000000000000" pitchFamily="18" charset="-120"/>
                </a:rPr>
                <a:t> ㄐㄧㄥˇ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ㄉㄧㄢˇ</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jǐng</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diǎn</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8" name="箭號: 弧形上彎 7">
            <a:hlinkClick r:id="rId5" action="ppaction://hlinksldjump"/>
            <a:extLst>
              <a:ext uri="{FF2B5EF4-FFF2-40B4-BE49-F238E27FC236}">
                <a16:creationId xmlns:a16="http://schemas.microsoft.com/office/drawing/2014/main" id="{A28E76EA-3F31-E412-D5D4-FE4959CAEFC4}"/>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9" name="文字方塊 8">
            <a:hlinkClick r:id="rId5" action="ppaction://hlinksldjump"/>
            <a:extLst>
              <a:ext uri="{FF2B5EF4-FFF2-40B4-BE49-F238E27FC236}">
                <a16:creationId xmlns:a16="http://schemas.microsoft.com/office/drawing/2014/main" id="{F9991178-12DF-8FC5-2781-7972A46BA3CC}"/>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景點">
            <a:hlinkClick r:id="" action="ppaction://media"/>
            <a:extLst>
              <a:ext uri="{FF2B5EF4-FFF2-40B4-BE49-F238E27FC236}">
                <a16:creationId xmlns:a16="http://schemas.microsoft.com/office/drawing/2014/main" id="{FF1C0E54-0327-D3F6-B172-4684F666F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30" name="群組 29"/>
          <p:cNvGrpSpPr/>
          <p:nvPr/>
        </p:nvGrpSpPr>
        <p:grpSpPr>
          <a:xfrm>
            <a:off x="3993983" y="873333"/>
            <a:ext cx="7935378" cy="5691975"/>
            <a:chOff x="3993983" y="873333"/>
            <a:chExt cx="7935378" cy="5691975"/>
          </a:xfrm>
        </p:grpSpPr>
        <p:sp>
          <p:nvSpPr>
            <p:cNvPr id="31" name="矩形 30">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2" name="群組 31">
              <a:extLst>
                <a:ext uri="{FF2B5EF4-FFF2-40B4-BE49-F238E27FC236}">
                  <a16:creationId xmlns:a16="http://schemas.microsoft.com/office/drawing/2014/main" id="{B16B5DD9-297A-0D1F-E306-2D487C3476E4}"/>
                </a:ext>
              </a:extLst>
            </p:cNvPr>
            <p:cNvGrpSpPr/>
            <p:nvPr/>
          </p:nvGrpSpPr>
          <p:grpSpPr>
            <a:xfrm>
              <a:off x="4246394" y="1581738"/>
              <a:ext cx="7682967" cy="4225961"/>
              <a:chOff x="4699782" y="1348869"/>
              <a:chExt cx="7682967" cy="4225961"/>
            </a:xfrm>
          </p:grpSpPr>
          <p:grpSp>
            <p:nvGrpSpPr>
              <p:cNvPr id="33" name="群組 32">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3"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4" name="文字方塊 43">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41"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2" name="文字方塊 41">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5" name="群組 34">
                <a:extLst>
                  <a:ext uri="{FF2B5EF4-FFF2-40B4-BE49-F238E27FC236}">
                    <a16:creationId xmlns:a16="http://schemas.microsoft.com/office/drawing/2014/main" id="{1608C265-39F4-CD20-7B84-1363B1422412}"/>
                  </a:ext>
                </a:extLst>
              </p:cNvPr>
              <p:cNvGrpSpPr/>
              <p:nvPr/>
            </p:nvGrpSpPr>
            <p:grpSpPr>
              <a:xfrm>
                <a:off x="4699782" y="2821207"/>
                <a:ext cx="7682967" cy="835163"/>
                <a:chOff x="4699782" y="2821207"/>
                <a:chExt cx="7682967" cy="835163"/>
              </a:xfrm>
            </p:grpSpPr>
            <p:sp>
              <p:nvSpPr>
                <p:cNvPr id="39"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40" name="文字方塊 39">
                  <a:extLst>
                    <a:ext uri="{FF2B5EF4-FFF2-40B4-BE49-F238E27FC236}">
                      <a16:creationId xmlns:a16="http://schemas.microsoft.com/office/drawing/2014/main" id="{AD8E6198-E9F5-DB34-D277-8CFE712DE1E8}"/>
                    </a:ext>
                  </a:extLst>
                </p:cNvPr>
                <p:cNvSpPr txBox="1"/>
                <p:nvPr/>
              </p:nvSpPr>
              <p:spPr>
                <a:xfrm>
                  <a:off x="6629020" y="2909312"/>
                  <a:ext cx="5753729"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scenic spot / tourist attraction</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6" name="群組 35">
                <a:extLst>
                  <a:ext uri="{FF2B5EF4-FFF2-40B4-BE49-F238E27FC236}">
                    <a16:creationId xmlns:a16="http://schemas.microsoft.com/office/drawing/2014/main" id="{181B9C75-5F38-1920-9872-509C6262BC67}"/>
                  </a:ext>
                </a:extLst>
              </p:cNvPr>
              <p:cNvGrpSpPr/>
              <p:nvPr/>
            </p:nvGrpSpPr>
            <p:grpSpPr>
              <a:xfrm>
                <a:off x="4699782" y="4219331"/>
                <a:ext cx="7241724" cy="1355499"/>
                <a:chOff x="4699782" y="4219331"/>
                <a:chExt cx="7241724" cy="1355499"/>
              </a:xfrm>
            </p:grpSpPr>
            <p:sp>
              <p:nvSpPr>
                <p:cNvPr id="37"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8" name="文字方塊 37">
                  <a:extLst>
                    <a:ext uri="{FF2B5EF4-FFF2-40B4-BE49-F238E27FC236}">
                      <a16:creationId xmlns:a16="http://schemas.microsoft.com/office/drawing/2014/main" id="{3E73617A-813C-6F86-7BF3-F121777A7A2E}"/>
                    </a:ext>
                  </a:extLst>
                </p:cNvPr>
                <p:cNvSpPr txBox="1"/>
                <p:nvPr/>
              </p:nvSpPr>
              <p:spPr>
                <a:xfrm>
                  <a:off x="6629020" y="4219331"/>
                  <a:ext cx="5312486"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暑假期間，旅遊</a:t>
                  </a:r>
                  <a:r>
                    <a:rPr lang="zh-TW" altLang="en-US" sz="3600" dirty="0">
                      <a:solidFill>
                        <a:srgbClr val="3792AB"/>
                      </a:solidFill>
                      <a:latin typeface="新細明體" panose="02020500000000000000" pitchFamily="18" charset="-120"/>
                    </a:rPr>
                    <a:t>景點</a:t>
                  </a:r>
                  <a:r>
                    <a:rPr lang="zh-TW" altLang="en-US" sz="3600" dirty="0">
                      <a:solidFill>
                        <a:schemeClr val="tx2">
                          <a:lumMod val="50000"/>
                        </a:schemeClr>
                      </a:solidFill>
                      <a:latin typeface="新細明體" panose="02020500000000000000" pitchFamily="18" charset="-120"/>
                    </a:rPr>
                    <a:t>都是人潮。</a:t>
                  </a:r>
                </a:p>
              </p:txBody>
            </p:sp>
          </p:grpSp>
        </p:grpSp>
      </p:grpSp>
    </p:spTree>
    <p:extLst>
      <p:ext uri="{BB962C8B-B14F-4D97-AF65-F5344CB8AC3E}">
        <p14:creationId xmlns:p14="http://schemas.microsoft.com/office/powerpoint/2010/main" val="2723249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381691" y="1432452"/>
            <a:ext cx="3570208" cy="4096381"/>
            <a:chOff x="377225" y="1670238"/>
            <a:chExt cx="3570208" cy="4096381"/>
          </a:xfrm>
        </p:grpSpPr>
        <p:grpSp>
          <p:nvGrpSpPr>
            <p:cNvPr id="5" name="群組 4">
              <a:extLst>
                <a:ext uri="{FF2B5EF4-FFF2-40B4-BE49-F238E27FC236}">
                  <a16:creationId xmlns:a16="http://schemas.microsoft.com/office/drawing/2014/main" id="{161CB2E9-C66C-7358-27C9-1283A4359CDC}"/>
                </a:ext>
              </a:extLst>
            </p:cNvPr>
            <p:cNvGrpSpPr/>
            <p:nvPr/>
          </p:nvGrpSpPr>
          <p:grpSpPr>
            <a:xfrm>
              <a:off x="377225" y="1670238"/>
              <a:ext cx="3570208" cy="1554164"/>
              <a:chOff x="377225" y="1670238"/>
              <a:chExt cx="3570208" cy="1554164"/>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377225" y="1670238"/>
                <a:ext cx="3570208" cy="1446550"/>
              </a:xfrm>
              <a:prstGeom prst="rect">
                <a:avLst/>
              </a:prstGeom>
              <a:noFill/>
            </p:spPr>
            <p:txBody>
              <a:bodyPr wrap="none" rtlCol="0">
                <a:spAutoFit/>
              </a:bodyPr>
              <a:lstStyle/>
              <a:p>
                <a:r>
                  <a:rPr lang="zh-TW" altLang="en-US" sz="8800" dirty="0">
                    <a:latin typeface="華康魏碑體" panose="03000709000000000000" pitchFamily="65" charset="-120"/>
                    <a:ea typeface="華康魏碑體" panose="03000709000000000000" pitchFamily="65" charset="-120"/>
                  </a:rPr>
                  <a:t>紀念品</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377225" y="3883741"/>
              <a:ext cx="343451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ㄐㄧˋ</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ㄋㄧㄢˋ</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ㄆㄧㄣˇ</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377225" y="4960374"/>
              <a:ext cx="343451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jì</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niàn</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pǐn</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8" name="箭號: 弧形上彎 7">
            <a:hlinkClick r:id="rId5" action="ppaction://hlinksldjump"/>
            <a:extLst>
              <a:ext uri="{FF2B5EF4-FFF2-40B4-BE49-F238E27FC236}">
                <a16:creationId xmlns:a16="http://schemas.microsoft.com/office/drawing/2014/main" id="{CCEC3708-0F3D-C05F-3B09-2799106AE8F7}"/>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9" name="文字方塊 8">
            <a:hlinkClick r:id="rId5" action="ppaction://hlinksldjump"/>
            <a:extLst>
              <a:ext uri="{FF2B5EF4-FFF2-40B4-BE49-F238E27FC236}">
                <a16:creationId xmlns:a16="http://schemas.microsoft.com/office/drawing/2014/main" id="{40877278-9816-C422-B21B-39B5057FA291}"/>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紀念品">
            <a:hlinkClick r:id="" action="ppaction://media"/>
            <a:extLst>
              <a:ext uri="{FF2B5EF4-FFF2-40B4-BE49-F238E27FC236}">
                <a16:creationId xmlns:a16="http://schemas.microsoft.com/office/drawing/2014/main" id="{0ABCF2B4-31C5-66AE-3F53-EC72CC89F4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6395" y="5795506"/>
            <a:ext cx="1000800" cy="1000800"/>
          </a:xfrm>
          <a:prstGeom prst="rect">
            <a:avLst/>
          </a:prstGeom>
        </p:spPr>
      </p:pic>
      <p:grpSp>
        <p:nvGrpSpPr>
          <p:cNvPr id="45" name="群組 44"/>
          <p:cNvGrpSpPr/>
          <p:nvPr/>
        </p:nvGrpSpPr>
        <p:grpSpPr>
          <a:xfrm>
            <a:off x="4243316" y="873814"/>
            <a:ext cx="7935378" cy="5691975"/>
            <a:chOff x="3993983" y="873333"/>
            <a:chExt cx="7935378" cy="5691975"/>
          </a:xfrm>
        </p:grpSpPr>
        <p:sp>
          <p:nvSpPr>
            <p:cNvPr id="46" name="矩形 45">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7" name="群組 46">
              <a:extLst>
                <a:ext uri="{FF2B5EF4-FFF2-40B4-BE49-F238E27FC236}">
                  <a16:creationId xmlns:a16="http://schemas.microsoft.com/office/drawing/2014/main" id="{B16B5DD9-297A-0D1F-E306-2D487C3476E4}"/>
                </a:ext>
              </a:extLst>
            </p:cNvPr>
            <p:cNvGrpSpPr/>
            <p:nvPr/>
          </p:nvGrpSpPr>
          <p:grpSpPr>
            <a:xfrm>
              <a:off x="4246394" y="1581738"/>
              <a:ext cx="7682967" cy="4118346"/>
              <a:chOff x="4699782" y="1348869"/>
              <a:chExt cx="7682967" cy="4118346"/>
            </a:xfrm>
          </p:grpSpPr>
          <p:grpSp>
            <p:nvGrpSpPr>
              <p:cNvPr id="48" name="群組 47">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58"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59" name="文字方塊 58">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49" name="群組 48">
                <a:extLst>
                  <a:ext uri="{FF2B5EF4-FFF2-40B4-BE49-F238E27FC236}">
                    <a16:creationId xmlns:a16="http://schemas.microsoft.com/office/drawing/2014/main" id="{3005F28C-F286-C2F9-AE73-000DEB4E9031}"/>
                  </a:ext>
                </a:extLst>
              </p:cNvPr>
              <p:cNvGrpSpPr/>
              <p:nvPr/>
            </p:nvGrpSpPr>
            <p:grpSpPr>
              <a:xfrm>
                <a:off x="8579988" y="1348869"/>
                <a:ext cx="2553035" cy="835163"/>
                <a:chOff x="8579988" y="1348869"/>
                <a:chExt cx="2553035" cy="835163"/>
              </a:xfrm>
            </p:grpSpPr>
            <p:sp>
              <p:nvSpPr>
                <p:cNvPr id="56"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57" name="文字方塊 56">
                  <a:extLst>
                    <a:ext uri="{FF2B5EF4-FFF2-40B4-BE49-F238E27FC236}">
                      <a16:creationId xmlns:a16="http://schemas.microsoft.com/office/drawing/2014/main" id="{AE72CF95-2CD0-22C6-778E-4B36BCE5C227}"/>
                    </a:ext>
                  </a:extLst>
                </p:cNvPr>
                <p:cNvSpPr txBox="1"/>
                <p:nvPr/>
              </p:nvSpPr>
              <p:spPr>
                <a:xfrm>
                  <a:off x="10449823" y="1412507"/>
                  <a:ext cx="683200"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N.</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50" name="群組 49">
                <a:extLst>
                  <a:ext uri="{FF2B5EF4-FFF2-40B4-BE49-F238E27FC236}">
                    <a16:creationId xmlns:a16="http://schemas.microsoft.com/office/drawing/2014/main" id="{1608C265-39F4-CD20-7B84-1363B1422412}"/>
                  </a:ext>
                </a:extLst>
              </p:cNvPr>
              <p:cNvGrpSpPr/>
              <p:nvPr/>
            </p:nvGrpSpPr>
            <p:grpSpPr>
              <a:xfrm>
                <a:off x="4699782" y="2821207"/>
                <a:ext cx="7682967" cy="835163"/>
                <a:chOff x="4699782" y="2821207"/>
                <a:chExt cx="7682967" cy="835163"/>
              </a:xfrm>
            </p:grpSpPr>
            <p:sp>
              <p:nvSpPr>
                <p:cNvPr id="54"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55" name="文字方塊 54">
                  <a:extLst>
                    <a:ext uri="{FF2B5EF4-FFF2-40B4-BE49-F238E27FC236}">
                      <a16:creationId xmlns:a16="http://schemas.microsoft.com/office/drawing/2014/main" id="{AD8E6198-E9F5-DB34-D277-8CFE712DE1E8}"/>
                    </a:ext>
                  </a:extLst>
                </p:cNvPr>
                <p:cNvSpPr txBox="1"/>
                <p:nvPr/>
              </p:nvSpPr>
              <p:spPr>
                <a:xfrm>
                  <a:off x="6629020" y="2909312"/>
                  <a:ext cx="5753729"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souvenir</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51" name="群組 50">
                <a:extLst>
                  <a:ext uri="{FF2B5EF4-FFF2-40B4-BE49-F238E27FC236}">
                    <a16:creationId xmlns:a16="http://schemas.microsoft.com/office/drawing/2014/main" id="{181B9C75-5F38-1920-9872-509C6262BC67}"/>
                  </a:ext>
                </a:extLst>
              </p:cNvPr>
              <p:cNvGrpSpPr/>
              <p:nvPr/>
            </p:nvGrpSpPr>
            <p:grpSpPr>
              <a:xfrm>
                <a:off x="4699782" y="4111716"/>
                <a:ext cx="6851907" cy="1355499"/>
                <a:chOff x="4699782" y="4111716"/>
                <a:chExt cx="6851907" cy="1355499"/>
              </a:xfrm>
            </p:grpSpPr>
            <p:sp>
              <p:nvSpPr>
                <p:cNvPr id="52"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53" name="文字方塊 52">
                  <a:extLst>
                    <a:ext uri="{FF2B5EF4-FFF2-40B4-BE49-F238E27FC236}">
                      <a16:creationId xmlns:a16="http://schemas.microsoft.com/office/drawing/2014/main" id="{3E73617A-813C-6F86-7BF3-F121777A7A2E}"/>
                    </a:ext>
                  </a:extLst>
                </p:cNvPr>
                <p:cNvSpPr txBox="1"/>
                <p:nvPr/>
              </p:nvSpPr>
              <p:spPr>
                <a:xfrm>
                  <a:off x="6717943" y="4111716"/>
                  <a:ext cx="4833746"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每到一個城市旅行，</a:t>
                  </a:r>
                  <a:endParaRPr lang="en-US" altLang="zh-TW" sz="3600" dirty="0">
                    <a:solidFill>
                      <a:schemeClr val="tx2">
                        <a:lumMod val="50000"/>
                      </a:schemeClr>
                    </a:solidFill>
                    <a:latin typeface="新細明體" panose="02020500000000000000" pitchFamily="18" charset="-120"/>
                  </a:endParaRPr>
                </a:p>
                <a:p>
                  <a:pPr>
                    <a:lnSpc>
                      <a:spcPct val="114000"/>
                    </a:lnSpc>
                  </a:pPr>
                  <a:r>
                    <a:rPr lang="zh-TW" altLang="en-US" sz="3600" dirty="0">
                      <a:solidFill>
                        <a:schemeClr val="tx2">
                          <a:lumMod val="50000"/>
                        </a:schemeClr>
                      </a:solidFill>
                      <a:latin typeface="新細明體" panose="02020500000000000000" pitchFamily="18" charset="-120"/>
                    </a:rPr>
                    <a:t>他總會買</a:t>
                  </a:r>
                  <a:r>
                    <a:rPr lang="zh-TW" altLang="en-US" sz="3600" dirty="0">
                      <a:solidFill>
                        <a:srgbClr val="3792AB"/>
                      </a:solidFill>
                      <a:latin typeface="新細明體" panose="02020500000000000000" pitchFamily="18" charset="-120"/>
                    </a:rPr>
                    <a:t>紀念品</a:t>
                  </a:r>
                  <a:r>
                    <a:rPr lang="zh-TW" altLang="en-US" sz="3600" dirty="0">
                      <a:solidFill>
                        <a:schemeClr val="tx2">
                          <a:lumMod val="50000"/>
                        </a:schemeClr>
                      </a:solidFill>
                      <a:latin typeface="新細明體" panose="02020500000000000000" pitchFamily="18" charset="-120"/>
                    </a:rPr>
                    <a:t>收藏。</a:t>
                  </a:r>
                </a:p>
              </p:txBody>
            </p:sp>
          </p:grpSp>
        </p:grpSp>
      </p:grpSp>
    </p:spTree>
    <p:extLst>
      <p:ext uri="{BB962C8B-B14F-4D97-AF65-F5344CB8AC3E}">
        <p14:creationId xmlns:p14="http://schemas.microsoft.com/office/powerpoint/2010/main" val="3683248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81938" y="1477249"/>
            <a:ext cx="4288353" cy="4051584"/>
            <a:chOff x="-86404" y="1715035"/>
            <a:chExt cx="4288353" cy="4051584"/>
          </a:xfrm>
        </p:grpSpPr>
        <p:grpSp>
          <p:nvGrpSpPr>
            <p:cNvPr id="5" name="群組 4">
              <a:extLst>
                <a:ext uri="{FF2B5EF4-FFF2-40B4-BE49-F238E27FC236}">
                  <a16:creationId xmlns:a16="http://schemas.microsoft.com/office/drawing/2014/main" id="{161CB2E9-C66C-7358-27C9-1283A4359CDC}"/>
                </a:ext>
              </a:extLst>
            </p:cNvPr>
            <p:cNvGrpSpPr/>
            <p:nvPr/>
          </p:nvGrpSpPr>
          <p:grpSpPr>
            <a:xfrm>
              <a:off x="-86404" y="1715035"/>
              <a:ext cx="4288353" cy="1509367"/>
              <a:chOff x="-86404" y="1715035"/>
              <a:chExt cx="4288353" cy="1509367"/>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86404" y="1715035"/>
                <a:ext cx="4288353" cy="1323439"/>
              </a:xfrm>
              <a:prstGeom prst="rect">
                <a:avLst/>
              </a:prstGeom>
              <a:noFill/>
            </p:spPr>
            <p:txBody>
              <a:bodyPr wrap="none" rtlCol="0">
                <a:spAutoFit/>
              </a:bodyPr>
              <a:lstStyle/>
              <a:p>
                <a:r>
                  <a:rPr lang="zh-TW" altLang="en-US" sz="8000" dirty="0">
                    <a:latin typeface="新細明體" panose="02020500000000000000" pitchFamily="18" charset="-120"/>
                    <a:ea typeface="新細明體" panose="02020500000000000000" pitchFamily="18" charset="-120"/>
                  </a:rPr>
                  <a:t>應有盡有</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70851" y="3883741"/>
              <a:ext cx="3894485"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rgbClr val="C0504D"/>
                  </a:solidFill>
                  <a:latin typeface="新細明體" panose="02020500000000000000" pitchFamily="18" charset="-120"/>
                  <a:ea typeface="新細明體" panose="02020500000000000000" pitchFamily="18" charset="-120"/>
                </a:rPr>
                <a:t> ㄧㄥ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ㄧㄡˇ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ㄐㄧㄣˋ ㄧㄡˇ</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70850" y="4960374"/>
              <a:ext cx="3894485"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yīng</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yǒu</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jìn</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yǒu</a:t>
              </a:r>
              <a:endParaRPr lang="zh-TW" altLang="en-US" sz="2800" dirty="0">
                <a:solidFill>
                  <a:srgbClr val="C0504D"/>
                </a:solidFill>
                <a:latin typeface="Times New Roman" panose="02020603050405020304" pitchFamily="18" charset="0"/>
                <a:cs typeface="Times New Roman" panose="02020603050405020304" pitchFamily="18" charset="0"/>
              </a:endParaRPr>
            </a:p>
          </p:txBody>
        </p:sp>
      </p:grpSp>
      <p:sp>
        <p:nvSpPr>
          <p:cNvPr id="8" name="箭號: 弧形上彎 7">
            <a:hlinkClick r:id="rId5" action="ppaction://hlinksldjump"/>
            <a:extLst>
              <a:ext uri="{FF2B5EF4-FFF2-40B4-BE49-F238E27FC236}">
                <a16:creationId xmlns:a16="http://schemas.microsoft.com/office/drawing/2014/main" id="{4F528AD4-C661-315A-CDDD-19E919941DC9}"/>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9" name="文字方塊 8">
            <a:hlinkClick r:id="rId5" action="ppaction://hlinksldjump"/>
            <a:extLst>
              <a:ext uri="{FF2B5EF4-FFF2-40B4-BE49-F238E27FC236}">
                <a16:creationId xmlns:a16="http://schemas.microsoft.com/office/drawing/2014/main" id="{23477A4D-5E9A-CB84-E890-9ECB02B643D2}"/>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pic>
        <p:nvPicPr>
          <p:cNvPr id="12" name="應有盡有">
            <a:hlinkClick r:id="" action="ppaction://media"/>
            <a:extLst>
              <a:ext uri="{FF2B5EF4-FFF2-40B4-BE49-F238E27FC236}">
                <a16:creationId xmlns:a16="http://schemas.microsoft.com/office/drawing/2014/main" id="{4D42A0D4-468D-B458-A852-77DE7B7C68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8266" y="5799221"/>
            <a:ext cx="1000800" cy="1000800"/>
          </a:xfrm>
          <a:prstGeom prst="rect">
            <a:avLst/>
          </a:prstGeom>
        </p:spPr>
      </p:pic>
      <p:grpSp>
        <p:nvGrpSpPr>
          <p:cNvPr id="30" name="群組 29"/>
          <p:cNvGrpSpPr/>
          <p:nvPr/>
        </p:nvGrpSpPr>
        <p:grpSpPr>
          <a:xfrm>
            <a:off x="4243316" y="873814"/>
            <a:ext cx="7827975" cy="5691975"/>
            <a:chOff x="3993983" y="873333"/>
            <a:chExt cx="7827975" cy="5691975"/>
          </a:xfrm>
        </p:grpSpPr>
        <p:sp>
          <p:nvSpPr>
            <p:cNvPr id="31" name="矩形 30">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2" name="群組 31">
              <a:extLst>
                <a:ext uri="{FF2B5EF4-FFF2-40B4-BE49-F238E27FC236}">
                  <a16:creationId xmlns:a16="http://schemas.microsoft.com/office/drawing/2014/main" id="{B16B5DD9-297A-0D1F-E306-2D487C3476E4}"/>
                </a:ext>
              </a:extLst>
            </p:cNvPr>
            <p:cNvGrpSpPr/>
            <p:nvPr/>
          </p:nvGrpSpPr>
          <p:grpSpPr>
            <a:xfrm>
              <a:off x="4246394" y="1581738"/>
              <a:ext cx="7227075" cy="4175197"/>
              <a:chOff x="4699782" y="1348869"/>
              <a:chExt cx="7227075" cy="4175197"/>
            </a:xfrm>
          </p:grpSpPr>
          <p:grpSp>
            <p:nvGrpSpPr>
              <p:cNvPr id="33" name="群組 32">
                <a:extLst>
                  <a:ext uri="{FF2B5EF4-FFF2-40B4-BE49-F238E27FC236}">
                    <a16:creationId xmlns:a16="http://schemas.microsoft.com/office/drawing/2014/main" id="{4B632139-DA49-1695-9CC7-00FDAC7F2F77}"/>
                  </a:ext>
                </a:extLst>
              </p:cNvPr>
              <p:cNvGrpSpPr/>
              <p:nvPr/>
            </p:nvGrpSpPr>
            <p:grpSpPr>
              <a:xfrm>
                <a:off x="4699782" y="1348870"/>
                <a:ext cx="3395264" cy="835163"/>
                <a:chOff x="4699782" y="1348870"/>
                <a:chExt cx="3395264" cy="835163"/>
              </a:xfrm>
            </p:grpSpPr>
            <p:sp>
              <p:nvSpPr>
                <p:cNvPr id="43"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4" name="文字方塊 43">
                  <a:extLst>
                    <a:ext uri="{FF2B5EF4-FFF2-40B4-BE49-F238E27FC236}">
                      <a16:creationId xmlns:a16="http://schemas.microsoft.com/office/drawing/2014/main" id="{339D2EA7-83A4-1929-1D25-B08F8F7318DB}"/>
                    </a:ext>
                  </a:extLst>
                </p:cNvPr>
                <p:cNvSpPr txBox="1"/>
                <p:nvPr/>
              </p:nvSpPr>
              <p:spPr>
                <a:xfrm>
                  <a:off x="7653900" y="1412507"/>
                  <a:ext cx="441146"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5</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4" name="群組 33">
                <a:extLst>
                  <a:ext uri="{FF2B5EF4-FFF2-40B4-BE49-F238E27FC236}">
                    <a16:creationId xmlns:a16="http://schemas.microsoft.com/office/drawing/2014/main" id="{3005F28C-F286-C2F9-AE73-000DEB4E9031}"/>
                  </a:ext>
                </a:extLst>
              </p:cNvPr>
              <p:cNvGrpSpPr/>
              <p:nvPr/>
            </p:nvGrpSpPr>
            <p:grpSpPr>
              <a:xfrm>
                <a:off x="8579988" y="1348869"/>
                <a:ext cx="2486927" cy="835163"/>
                <a:chOff x="8579988" y="1348869"/>
                <a:chExt cx="2486927" cy="835163"/>
              </a:xfrm>
            </p:grpSpPr>
            <p:sp>
              <p:nvSpPr>
                <p:cNvPr id="41"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2" name="文字方塊 41">
                  <a:extLst>
                    <a:ext uri="{FF2B5EF4-FFF2-40B4-BE49-F238E27FC236}">
                      <a16:creationId xmlns:a16="http://schemas.microsoft.com/office/drawing/2014/main" id="{AE72CF95-2CD0-22C6-778E-4B36BCE5C227}"/>
                    </a:ext>
                  </a:extLst>
                </p:cNvPr>
                <p:cNvSpPr txBox="1"/>
                <p:nvPr/>
              </p:nvSpPr>
              <p:spPr>
                <a:xfrm>
                  <a:off x="10449823" y="1412507"/>
                  <a:ext cx="617092"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V.</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5" name="群組 34">
                <a:extLst>
                  <a:ext uri="{FF2B5EF4-FFF2-40B4-BE49-F238E27FC236}">
                    <a16:creationId xmlns:a16="http://schemas.microsoft.com/office/drawing/2014/main" id="{1608C265-39F4-CD20-7B84-1363B1422412}"/>
                  </a:ext>
                </a:extLst>
              </p:cNvPr>
              <p:cNvGrpSpPr/>
              <p:nvPr/>
            </p:nvGrpSpPr>
            <p:grpSpPr>
              <a:xfrm>
                <a:off x="4699782" y="2753266"/>
                <a:ext cx="7227075" cy="1200329"/>
                <a:chOff x="4699782" y="2753266"/>
                <a:chExt cx="7227075" cy="1200329"/>
              </a:xfrm>
            </p:grpSpPr>
            <p:sp>
              <p:nvSpPr>
                <p:cNvPr id="39"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40" name="文字方塊 39">
                  <a:extLst>
                    <a:ext uri="{FF2B5EF4-FFF2-40B4-BE49-F238E27FC236}">
                      <a16:creationId xmlns:a16="http://schemas.microsoft.com/office/drawing/2014/main" id="{AD8E6198-E9F5-DB34-D277-8CFE712DE1E8}"/>
                    </a:ext>
                  </a:extLst>
                </p:cNvPr>
                <p:cNvSpPr txBox="1"/>
                <p:nvPr/>
              </p:nvSpPr>
              <p:spPr>
                <a:xfrm>
                  <a:off x="6641603" y="2753266"/>
                  <a:ext cx="5285254" cy="1200329"/>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to have everything that one </a:t>
                  </a:r>
                </a:p>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expects to find</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6" name="群組 35">
                <a:extLst>
                  <a:ext uri="{FF2B5EF4-FFF2-40B4-BE49-F238E27FC236}">
                    <a16:creationId xmlns:a16="http://schemas.microsoft.com/office/drawing/2014/main" id="{181B9C75-5F38-1920-9872-509C6262BC67}"/>
                  </a:ext>
                </a:extLst>
              </p:cNvPr>
              <p:cNvGrpSpPr/>
              <p:nvPr/>
            </p:nvGrpSpPr>
            <p:grpSpPr>
              <a:xfrm>
                <a:off x="4699782" y="4168567"/>
                <a:ext cx="6775567" cy="1355499"/>
                <a:chOff x="4699782" y="4168567"/>
                <a:chExt cx="6775567" cy="1355499"/>
              </a:xfrm>
            </p:grpSpPr>
            <p:sp>
              <p:nvSpPr>
                <p:cNvPr id="37"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8" name="文字方塊 37">
                  <a:extLst>
                    <a:ext uri="{FF2B5EF4-FFF2-40B4-BE49-F238E27FC236}">
                      <a16:creationId xmlns:a16="http://schemas.microsoft.com/office/drawing/2014/main" id="{3E73617A-813C-6F86-7BF3-F121777A7A2E}"/>
                    </a:ext>
                  </a:extLst>
                </p:cNvPr>
                <p:cNvSpPr txBox="1"/>
                <p:nvPr/>
              </p:nvSpPr>
              <p:spPr>
                <a:xfrm>
                  <a:off x="6641603" y="4168567"/>
                  <a:ext cx="4833746"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百貨公司的商品很多，</a:t>
                  </a:r>
                  <a:r>
                    <a:rPr lang="zh-TW" altLang="en-US" sz="3600" dirty="0">
                      <a:solidFill>
                        <a:srgbClr val="3792AB"/>
                      </a:solidFill>
                      <a:latin typeface="新細明體" panose="02020500000000000000" pitchFamily="18" charset="-120"/>
                    </a:rPr>
                    <a:t>應有盡有</a:t>
                  </a:r>
                  <a:r>
                    <a:rPr lang="zh-TW" altLang="en-US" sz="3600" dirty="0">
                      <a:solidFill>
                        <a:schemeClr val="tx2">
                          <a:lumMod val="50000"/>
                        </a:schemeClr>
                      </a:solidFill>
                      <a:latin typeface="新細明體" panose="02020500000000000000" pitchFamily="18" charset="-120"/>
                    </a:rPr>
                    <a:t>。</a:t>
                  </a:r>
                </a:p>
              </p:txBody>
            </p:sp>
          </p:grpSp>
        </p:grpSp>
      </p:grpSp>
    </p:spTree>
    <p:extLst>
      <p:ext uri="{BB962C8B-B14F-4D97-AF65-F5344CB8AC3E}">
        <p14:creationId xmlns:p14="http://schemas.microsoft.com/office/powerpoint/2010/main" val="3938749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F16C9942-804F-3838-D045-015627F824A5}"/>
              </a:ext>
            </a:extLst>
          </p:cNvPr>
          <p:cNvGrpSpPr/>
          <p:nvPr/>
        </p:nvGrpSpPr>
        <p:grpSpPr>
          <a:xfrm>
            <a:off x="455465" y="1329166"/>
            <a:ext cx="3134191" cy="4199667"/>
            <a:chOff x="450999" y="1566952"/>
            <a:chExt cx="3134191" cy="4199667"/>
          </a:xfrm>
        </p:grpSpPr>
        <p:grpSp>
          <p:nvGrpSpPr>
            <p:cNvPr id="5" name="群組 4">
              <a:extLst>
                <a:ext uri="{FF2B5EF4-FFF2-40B4-BE49-F238E27FC236}">
                  <a16:creationId xmlns:a16="http://schemas.microsoft.com/office/drawing/2014/main" id="{161CB2E9-C66C-7358-27C9-1283A4359CDC}"/>
                </a:ext>
              </a:extLst>
            </p:cNvPr>
            <p:cNvGrpSpPr/>
            <p:nvPr/>
          </p:nvGrpSpPr>
          <p:grpSpPr>
            <a:xfrm>
              <a:off x="450999" y="1566952"/>
              <a:ext cx="3134191" cy="1862048"/>
              <a:chOff x="450999" y="1566952"/>
              <a:chExt cx="3134191" cy="1862048"/>
            </a:xfrm>
          </p:grpSpPr>
          <p:sp>
            <p:nvSpPr>
              <p:cNvPr id="3" name="平行四边形 15">
                <a:extLst>
                  <a:ext uri="{FF2B5EF4-FFF2-40B4-BE49-F238E27FC236}">
                    <a16:creationId xmlns:a16="http://schemas.microsoft.com/office/drawing/2014/main" id="{895D4CD1-0A59-23CF-5356-35E85E4F5717}"/>
                  </a:ext>
                </a:extLst>
              </p:cNvPr>
              <p:cNvSpPr/>
              <p:nvPr/>
            </p:nvSpPr>
            <p:spPr>
              <a:xfrm>
                <a:off x="631103" y="2468483"/>
                <a:ext cx="2773982" cy="755919"/>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3A56FC19-42FA-5A82-7E01-AF38EC0C3ABE}"/>
                  </a:ext>
                </a:extLst>
              </p:cNvPr>
              <p:cNvSpPr txBox="1"/>
              <p:nvPr/>
            </p:nvSpPr>
            <p:spPr>
              <a:xfrm>
                <a:off x="450999" y="1566952"/>
                <a:ext cx="3134191" cy="1862048"/>
              </a:xfrm>
              <a:prstGeom prst="rect">
                <a:avLst/>
              </a:prstGeom>
              <a:noFill/>
            </p:spPr>
            <p:txBody>
              <a:bodyPr wrap="none" rtlCol="0">
                <a:spAutoFit/>
              </a:bodyPr>
              <a:lstStyle/>
              <a:p>
                <a:r>
                  <a:rPr lang="zh-TW" altLang="en-US" sz="11500" dirty="0">
                    <a:latin typeface="新細明體" panose="02020500000000000000" pitchFamily="18" charset="-120"/>
                    <a:ea typeface="新細明體" panose="02020500000000000000" pitchFamily="18" charset="-120"/>
                  </a:rPr>
                  <a:t>熱鬧</a:t>
                </a:r>
              </a:p>
            </p:txBody>
          </p:sp>
        </p:grpSp>
        <p:sp>
          <p:nvSpPr>
            <p:cNvPr id="6" name="矩形: 圓角 5">
              <a:extLst>
                <a:ext uri="{FF2B5EF4-FFF2-40B4-BE49-F238E27FC236}">
                  <a16:creationId xmlns:a16="http://schemas.microsoft.com/office/drawing/2014/main" id="{1A22B022-77D5-F2D7-D44B-422C8128B8A0}"/>
                </a:ext>
              </a:extLst>
            </p:cNvPr>
            <p:cNvSpPr/>
            <p:nvPr/>
          </p:nvSpPr>
          <p:spPr>
            <a:xfrm>
              <a:off x="848055" y="3883741"/>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ㄖㄜˋ </a:t>
              </a:r>
              <a:r>
                <a:rPr lang="zh-TW" altLang="en-US" sz="2000" dirty="0">
                  <a:solidFill>
                    <a:srgbClr val="C0504D"/>
                  </a:solidFill>
                  <a:latin typeface="新細明體" panose="02020500000000000000" pitchFamily="18" charset="-120"/>
                  <a:ea typeface="新細明體" panose="02020500000000000000" pitchFamily="18" charset="-120"/>
                </a:rPr>
                <a:t>    </a:t>
              </a:r>
              <a:r>
                <a:rPr lang="zh-CN" altLang="en-US" sz="2000" dirty="0">
                  <a:solidFill>
                    <a:srgbClr val="C0504D"/>
                  </a:solidFill>
                  <a:latin typeface="新細明體" panose="02020500000000000000" pitchFamily="18" charset="-120"/>
                  <a:ea typeface="新細明體" panose="02020500000000000000" pitchFamily="18" charset="-120"/>
                </a:rPr>
                <a:t>ㄋㄠˋ</a:t>
              </a:r>
              <a:endParaRPr lang="zh-TW" altLang="en-US" sz="2000" dirty="0">
                <a:solidFill>
                  <a:srgbClr val="C0504D"/>
                </a:solidFill>
                <a:latin typeface="新細明體" panose="02020500000000000000" pitchFamily="18" charset="-120"/>
                <a:ea typeface="新細明體" panose="02020500000000000000" pitchFamily="18" charset="-120"/>
              </a:endParaRPr>
            </a:p>
          </p:txBody>
        </p:sp>
        <p:sp>
          <p:nvSpPr>
            <p:cNvPr id="7" name="矩形: 圓角 6">
              <a:extLst>
                <a:ext uri="{FF2B5EF4-FFF2-40B4-BE49-F238E27FC236}">
                  <a16:creationId xmlns:a16="http://schemas.microsoft.com/office/drawing/2014/main" id="{598F0F1D-9F50-8812-2654-2139DA820335}"/>
                </a:ext>
              </a:extLst>
            </p:cNvPr>
            <p:cNvSpPr/>
            <p:nvPr/>
          </p:nvSpPr>
          <p:spPr>
            <a:xfrm>
              <a:off x="848055" y="4960374"/>
              <a:ext cx="2557030" cy="8062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rè</a:t>
              </a:r>
              <a:r>
                <a:rPr lang="zh-TW" altLang="en-US" sz="2800" dirty="0">
                  <a:solidFill>
                    <a:srgbClr val="C0504D"/>
                  </a:solidFill>
                  <a:latin typeface="Times New Roman" panose="02020603050405020304" pitchFamily="18" charset="0"/>
                  <a:cs typeface="Times New Roman" panose="02020603050405020304" pitchFamily="18" charset="0"/>
                </a:rPr>
                <a:t>         </a:t>
              </a:r>
              <a:r>
                <a:rPr lang="en-US" altLang="zh-TW" sz="2800" dirty="0" err="1">
                  <a:solidFill>
                    <a:srgbClr val="C0504D"/>
                  </a:solidFill>
                  <a:latin typeface="Times New Roman" panose="02020603050405020304" pitchFamily="18" charset="0"/>
                  <a:cs typeface="Times New Roman" panose="02020603050405020304" pitchFamily="18" charset="0"/>
                </a:rPr>
                <a:t>nào</a:t>
              </a:r>
              <a:r>
                <a:rPr lang="zh-TW" altLang="en-US" sz="2800" dirty="0">
                  <a:solidFill>
                    <a:srgbClr val="C0504D"/>
                  </a:solidFill>
                  <a:latin typeface="Times New Roman" panose="02020603050405020304" pitchFamily="18" charset="0"/>
                  <a:cs typeface="Times New Roman" panose="02020603050405020304" pitchFamily="18" charset="0"/>
                </a:rPr>
                <a:t> </a:t>
              </a:r>
            </a:p>
          </p:txBody>
        </p:sp>
      </p:grpSp>
      <p:sp>
        <p:nvSpPr>
          <p:cNvPr id="10" name="箭號: 弧形上彎 9">
            <a:hlinkClick r:id="rId5" action="ppaction://hlinksldjump"/>
            <a:extLst>
              <a:ext uri="{FF2B5EF4-FFF2-40B4-BE49-F238E27FC236}">
                <a16:creationId xmlns:a16="http://schemas.microsoft.com/office/drawing/2014/main" id="{0868C233-9C44-F1EF-0D9E-7F1618DCBC36}"/>
              </a:ext>
            </a:extLst>
          </p:cNvPr>
          <p:cNvSpPr/>
          <p:nvPr/>
        </p:nvSpPr>
        <p:spPr>
          <a:xfrm flipH="1">
            <a:off x="257026" y="15731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1" name="文字方塊 10">
            <a:hlinkClick r:id="rId5" action="ppaction://hlinksldjump"/>
            <a:extLst>
              <a:ext uri="{FF2B5EF4-FFF2-40B4-BE49-F238E27FC236}">
                <a16:creationId xmlns:a16="http://schemas.microsoft.com/office/drawing/2014/main" id="{C67B3496-09E6-3020-5CD1-FA8123C705FE}"/>
              </a:ext>
            </a:extLst>
          </p:cNvPr>
          <p:cNvSpPr txBox="1"/>
          <p:nvPr/>
        </p:nvSpPr>
        <p:spPr>
          <a:xfrm>
            <a:off x="214812" y="76195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12" name="文字方塊 11">
            <a:extLst>
              <a:ext uri="{FF2B5EF4-FFF2-40B4-BE49-F238E27FC236}">
                <a16:creationId xmlns:a16="http://schemas.microsoft.com/office/drawing/2014/main" id="{7187AFA4-E8CA-D7A9-9949-0B0C87ED90CC}"/>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級之間的詞彙</a:t>
            </a:r>
          </a:p>
        </p:txBody>
      </p:sp>
      <p:pic>
        <p:nvPicPr>
          <p:cNvPr id="13" name="熱鬧">
            <a:hlinkClick r:id="" action="ppaction://media"/>
            <a:extLst>
              <a:ext uri="{FF2B5EF4-FFF2-40B4-BE49-F238E27FC236}">
                <a16:creationId xmlns:a16="http://schemas.microsoft.com/office/drawing/2014/main" id="{9F367ACC-F609-20E2-5C5F-F3DED1971E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36" y="5799221"/>
            <a:ext cx="1000800" cy="1000800"/>
          </a:xfrm>
          <a:prstGeom prst="rect">
            <a:avLst/>
          </a:prstGeom>
        </p:spPr>
      </p:pic>
      <p:grpSp>
        <p:nvGrpSpPr>
          <p:cNvPr id="30" name="群組 29"/>
          <p:cNvGrpSpPr/>
          <p:nvPr/>
        </p:nvGrpSpPr>
        <p:grpSpPr>
          <a:xfrm>
            <a:off x="3993983" y="873333"/>
            <a:ext cx="7935378" cy="5691975"/>
            <a:chOff x="3993983" y="873333"/>
            <a:chExt cx="7935378" cy="5691975"/>
          </a:xfrm>
        </p:grpSpPr>
        <p:sp>
          <p:nvSpPr>
            <p:cNvPr id="31" name="矩形 30">
              <a:extLst>
                <a:ext uri="{FF2B5EF4-FFF2-40B4-BE49-F238E27FC236}">
                  <a16:creationId xmlns:a16="http://schemas.microsoft.com/office/drawing/2014/main" id="{53A98625-0F99-686D-432F-051B3D6E8F1C}"/>
                </a:ext>
              </a:extLst>
            </p:cNvPr>
            <p:cNvSpPr/>
            <p:nvPr/>
          </p:nvSpPr>
          <p:spPr>
            <a:xfrm>
              <a:off x="3993983" y="873333"/>
              <a:ext cx="7827975" cy="5691975"/>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2" name="群組 31">
              <a:extLst>
                <a:ext uri="{FF2B5EF4-FFF2-40B4-BE49-F238E27FC236}">
                  <a16:creationId xmlns:a16="http://schemas.microsoft.com/office/drawing/2014/main" id="{B16B5DD9-297A-0D1F-E306-2D487C3476E4}"/>
                </a:ext>
              </a:extLst>
            </p:cNvPr>
            <p:cNvGrpSpPr/>
            <p:nvPr/>
          </p:nvGrpSpPr>
          <p:grpSpPr>
            <a:xfrm>
              <a:off x="4246394" y="1581738"/>
              <a:ext cx="7682967" cy="4092946"/>
              <a:chOff x="4699782" y="1348869"/>
              <a:chExt cx="7682967" cy="4092946"/>
            </a:xfrm>
          </p:grpSpPr>
          <p:grpSp>
            <p:nvGrpSpPr>
              <p:cNvPr id="33" name="群組 32">
                <a:extLst>
                  <a:ext uri="{FF2B5EF4-FFF2-40B4-BE49-F238E27FC236}">
                    <a16:creationId xmlns:a16="http://schemas.microsoft.com/office/drawing/2014/main" id="{4B632139-DA49-1695-9CC7-00FDAC7F2F77}"/>
                  </a:ext>
                </a:extLst>
              </p:cNvPr>
              <p:cNvGrpSpPr/>
              <p:nvPr/>
            </p:nvGrpSpPr>
            <p:grpSpPr>
              <a:xfrm>
                <a:off x="4699782" y="1348870"/>
                <a:ext cx="3651745" cy="835163"/>
                <a:chOff x="4699782" y="1348870"/>
                <a:chExt cx="3651745" cy="835163"/>
              </a:xfrm>
            </p:grpSpPr>
            <p:sp>
              <p:nvSpPr>
                <p:cNvPr id="43" name="矩形: 圓角 13">
                  <a:extLst>
                    <a:ext uri="{FF2B5EF4-FFF2-40B4-BE49-F238E27FC236}">
                      <a16:creationId xmlns:a16="http://schemas.microsoft.com/office/drawing/2014/main" id="{3B379F12-6CFA-DF99-CE3A-8FB65E6B211A}"/>
                    </a:ext>
                  </a:extLst>
                </p:cNvPr>
                <p:cNvSpPr/>
                <p:nvPr/>
              </p:nvSpPr>
              <p:spPr>
                <a:xfrm>
                  <a:off x="4699782" y="1348870"/>
                  <a:ext cx="2779913"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TW" sz="3600" dirty="0">
                      <a:solidFill>
                        <a:srgbClr val="7E3F28"/>
                      </a:solidFill>
                      <a:latin typeface="Times New Roman" panose="02020603050405020304" pitchFamily="18" charset="0"/>
                      <a:ea typeface="DFWeiBei-B5" panose="03000709000000000000" pitchFamily="65" charset="-120"/>
                      <a:cs typeface="Times New Roman" panose="02020603050405020304" pitchFamily="18" charset="0"/>
                    </a:rPr>
                    <a:t>TBCL</a:t>
                  </a:r>
                  <a:r>
                    <a:rPr lang="zh-TW" altLang="en-US" sz="3600" dirty="0">
                      <a:solidFill>
                        <a:srgbClr val="7E3F28"/>
                      </a:solidFill>
                      <a:latin typeface="新細明體" panose="02020500000000000000" pitchFamily="18" charset="-120"/>
                      <a:ea typeface="新細明體" panose="02020500000000000000" pitchFamily="18" charset="-120"/>
                    </a:rPr>
                    <a:t>分級：</a:t>
                  </a:r>
                </a:p>
              </p:txBody>
            </p:sp>
            <p:sp>
              <p:nvSpPr>
                <p:cNvPr id="44" name="文字方塊 43">
                  <a:extLst>
                    <a:ext uri="{FF2B5EF4-FFF2-40B4-BE49-F238E27FC236}">
                      <a16:creationId xmlns:a16="http://schemas.microsoft.com/office/drawing/2014/main" id="{339D2EA7-83A4-1929-1D25-B08F8F7318DB}"/>
                    </a:ext>
                  </a:extLst>
                </p:cNvPr>
                <p:cNvSpPr txBox="1"/>
                <p:nvPr/>
              </p:nvSpPr>
              <p:spPr>
                <a:xfrm>
                  <a:off x="7653900" y="1412507"/>
                  <a:ext cx="697627"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3</a:t>
                  </a:r>
                  <a:r>
                    <a:rPr lang="zh-TW" altLang="en-US" sz="4000" dirty="0">
                      <a:solidFill>
                        <a:srgbClr val="C0504D"/>
                      </a:solidFill>
                      <a:latin typeface="Times New Roman" panose="02020603050405020304" pitchFamily="18" charset="0"/>
                      <a:cs typeface="Times New Roman" panose="02020603050405020304" pitchFamily="18" charset="0"/>
                    </a:rPr>
                    <a:t>*</a:t>
                  </a:r>
                </a:p>
              </p:txBody>
            </p:sp>
          </p:grpSp>
          <p:grpSp>
            <p:nvGrpSpPr>
              <p:cNvPr id="34" name="群組 33">
                <a:extLst>
                  <a:ext uri="{FF2B5EF4-FFF2-40B4-BE49-F238E27FC236}">
                    <a16:creationId xmlns:a16="http://schemas.microsoft.com/office/drawing/2014/main" id="{3005F28C-F286-C2F9-AE73-000DEB4E9031}"/>
                  </a:ext>
                </a:extLst>
              </p:cNvPr>
              <p:cNvGrpSpPr/>
              <p:nvPr/>
            </p:nvGrpSpPr>
            <p:grpSpPr>
              <a:xfrm>
                <a:off x="8579988" y="1348869"/>
                <a:ext cx="2809516" cy="835163"/>
                <a:chOff x="8579988" y="1348869"/>
                <a:chExt cx="2809516" cy="835163"/>
              </a:xfrm>
            </p:grpSpPr>
            <p:sp>
              <p:nvSpPr>
                <p:cNvPr id="41" name="矩形: 圓角 15">
                  <a:extLst>
                    <a:ext uri="{FF2B5EF4-FFF2-40B4-BE49-F238E27FC236}">
                      <a16:creationId xmlns:a16="http://schemas.microsoft.com/office/drawing/2014/main" id="{229CE648-FAC2-FB7E-17BE-E6DAE1ACE893}"/>
                    </a:ext>
                  </a:extLst>
                </p:cNvPr>
                <p:cNvSpPr/>
                <p:nvPr/>
              </p:nvSpPr>
              <p:spPr>
                <a:xfrm>
                  <a:off x="8579988" y="1348869"/>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詞性</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42" name="文字方塊 41">
                  <a:extLst>
                    <a:ext uri="{FF2B5EF4-FFF2-40B4-BE49-F238E27FC236}">
                      <a16:creationId xmlns:a16="http://schemas.microsoft.com/office/drawing/2014/main" id="{AE72CF95-2CD0-22C6-778E-4B36BCE5C227}"/>
                    </a:ext>
                  </a:extLst>
                </p:cNvPr>
                <p:cNvSpPr txBox="1"/>
                <p:nvPr/>
              </p:nvSpPr>
              <p:spPr>
                <a:xfrm>
                  <a:off x="10449823" y="1412507"/>
                  <a:ext cx="939681" cy="707886"/>
                </a:xfrm>
                <a:prstGeom prst="rect">
                  <a:avLst/>
                </a:prstGeom>
                <a:noFill/>
              </p:spPr>
              <p:txBody>
                <a:bodyPr wrap="none" rtlCol="0">
                  <a:spAutoFit/>
                </a:bodyPr>
                <a:lstStyle/>
                <a:p>
                  <a:r>
                    <a:rPr lang="en-US" altLang="zh-TW" sz="4000" dirty="0">
                      <a:solidFill>
                        <a:srgbClr val="C0504D"/>
                      </a:solidFill>
                      <a:latin typeface="Times New Roman" panose="02020603050405020304" pitchFamily="18" charset="0"/>
                      <a:cs typeface="Times New Roman" panose="02020603050405020304" pitchFamily="18" charset="0"/>
                    </a:rPr>
                    <a:t>adj.</a:t>
                  </a:r>
                  <a:endParaRPr lang="zh-TW" altLang="en-US" sz="4000" dirty="0">
                    <a:solidFill>
                      <a:srgbClr val="C0504D"/>
                    </a:solidFill>
                    <a:latin typeface="Times New Roman" panose="02020603050405020304" pitchFamily="18" charset="0"/>
                    <a:cs typeface="Times New Roman" panose="02020603050405020304" pitchFamily="18" charset="0"/>
                  </a:endParaRPr>
                </a:p>
              </p:txBody>
            </p:sp>
          </p:grpSp>
          <p:grpSp>
            <p:nvGrpSpPr>
              <p:cNvPr id="35" name="群組 34">
                <a:extLst>
                  <a:ext uri="{FF2B5EF4-FFF2-40B4-BE49-F238E27FC236}">
                    <a16:creationId xmlns:a16="http://schemas.microsoft.com/office/drawing/2014/main" id="{1608C265-39F4-CD20-7B84-1363B1422412}"/>
                  </a:ext>
                </a:extLst>
              </p:cNvPr>
              <p:cNvGrpSpPr/>
              <p:nvPr/>
            </p:nvGrpSpPr>
            <p:grpSpPr>
              <a:xfrm>
                <a:off x="4699782" y="2821207"/>
                <a:ext cx="7682967" cy="835163"/>
                <a:chOff x="4699782" y="2821207"/>
                <a:chExt cx="7682967" cy="835163"/>
              </a:xfrm>
            </p:grpSpPr>
            <p:sp>
              <p:nvSpPr>
                <p:cNvPr id="39" name="矩形: 圓角 16">
                  <a:extLst>
                    <a:ext uri="{FF2B5EF4-FFF2-40B4-BE49-F238E27FC236}">
                      <a16:creationId xmlns:a16="http://schemas.microsoft.com/office/drawing/2014/main" id="{1D202657-9602-E32A-3C02-8EFB9E51FA54}"/>
                    </a:ext>
                  </a:extLst>
                </p:cNvPr>
                <p:cNvSpPr/>
                <p:nvPr/>
              </p:nvSpPr>
              <p:spPr>
                <a:xfrm>
                  <a:off x="4699782" y="2821207"/>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rPr>
                    <a:t>解釋：</a:t>
                  </a:r>
                </a:p>
              </p:txBody>
            </p:sp>
            <p:sp>
              <p:nvSpPr>
                <p:cNvPr id="40" name="文字方塊 39">
                  <a:extLst>
                    <a:ext uri="{FF2B5EF4-FFF2-40B4-BE49-F238E27FC236}">
                      <a16:creationId xmlns:a16="http://schemas.microsoft.com/office/drawing/2014/main" id="{AD8E6198-E9F5-DB34-D277-8CFE712DE1E8}"/>
                    </a:ext>
                  </a:extLst>
                </p:cNvPr>
                <p:cNvSpPr txBox="1"/>
                <p:nvPr/>
              </p:nvSpPr>
              <p:spPr>
                <a:xfrm>
                  <a:off x="6629020" y="2909312"/>
                  <a:ext cx="5753729" cy="646331"/>
                </a:xfrm>
                <a:prstGeom prst="rect">
                  <a:avLst/>
                </a:prstGeom>
                <a:noFill/>
              </p:spPr>
              <p:txBody>
                <a:bodyPr wrap="square" rtlCol="0">
                  <a:spAutoFit/>
                </a:bodyPr>
                <a:lstStyle/>
                <a:p>
                  <a:r>
                    <a:rPr lang="en-US" altLang="zh-TW" sz="3600" dirty="0">
                      <a:solidFill>
                        <a:schemeClr val="tx2">
                          <a:lumMod val="50000"/>
                        </a:schemeClr>
                      </a:solidFill>
                      <a:latin typeface="Times New Roman" panose="02020603050405020304" pitchFamily="18" charset="0"/>
                      <a:cs typeface="Times New Roman" panose="02020603050405020304" pitchFamily="18" charset="0"/>
                    </a:rPr>
                    <a:t>lively</a:t>
                  </a:r>
                  <a:endParaRPr lang="zh-TW" altLang="en-US" sz="3600" dirty="0">
                    <a:solidFill>
                      <a:schemeClr val="tx2">
                        <a:lumMod val="50000"/>
                      </a:schemeClr>
                    </a:solidFill>
                    <a:latin typeface="Times New Roman" panose="02020603050405020304" pitchFamily="18" charset="0"/>
                    <a:cs typeface="Times New Roman" panose="02020603050405020304" pitchFamily="18" charset="0"/>
                  </a:endParaRPr>
                </a:p>
              </p:txBody>
            </p:sp>
          </p:grpSp>
          <p:grpSp>
            <p:nvGrpSpPr>
              <p:cNvPr id="36" name="群組 35">
                <a:extLst>
                  <a:ext uri="{FF2B5EF4-FFF2-40B4-BE49-F238E27FC236}">
                    <a16:creationId xmlns:a16="http://schemas.microsoft.com/office/drawing/2014/main" id="{181B9C75-5F38-1920-9872-509C6262BC67}"/>
                  </a:ext>
                </a:extLst>
              </p:cNvPr>
              <p:cNvGrpSpPr/>
              <p:nvPr/>
            </p:nvGrpSpPr>
            <p:grpSpPr>
              <a:xfrm>
                <a:off x="4699782" y="4086316"/>
                <a:ext cx="7470390" cy="1355499"/>
                <a:chOff x="4699782" y="4086316"/>
                <a:chExt cx="7470390" cy="1355499"/>
              </a:xfrm>
            </p:grpSpPr>
            <p:sp>
              <p:nvSpPr>
                <p:cNvPr id="37" name="矩形: 圓角 17">
                  <a:extLst>
                    <a:ext uri="{FF2B5EF4-FFF2-40B4-BE49-F238E27FC236}">
                      <a16:creationId xmlns:a16="http://schemas.microsoft.com/office/drawing/2014/main" id="{BB45258F-1BAD-B6C8-78B4-3391D71EA153}"/>
                    </a:ext>
                  </a:extLst>
                </p:cNvPr>
                <p:cNvSpPr/>
                <p:nvPr/>
              </p:nvSpPr>
              <p:spPr>
                <a:xfrm>
                  <a:off x="4699782" y="4259285"/>
                  <a:ext cx="1765750" cy="835163"/>
                </a:xfrm>
                <a:prstGeom prst="roundRect">
                  <a:avLst/>
                </a:prstGeom>
                <a:gradFill flip="none" rotWithShape="1">
                  <a:gsLst>
                    <a:gs pos="0">
                      <a:srgbClr val="D7AE79">
                        <a:tint val="66000"/>
                        <a:satMod val="160000"/>
                      </a:srgbClr>
                    </a:gs>
                    <a:gs pos="50000">
                      <a:srgbClr val="D7AE79">
                        <a:tint val="44500"/>
                        <a:satMod val="160000"/>
                      </a:srgbClr>
                    </a:gs>
                    <a:gs pos="100000">
                      <a:srgbClr val="D7AE79">
                        <a:tint val="23500"/>
                        <a:satMod val="160000"/>
                      </a:srgbClr>
                    </a:gs>
                  </a:gsLst>
                  <a:path path="circle">
                    <a:fillToRect l="50000" t="50000" r="50000" b="5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600" dirty="0">
                      <a:solidFill>
                        <a:srgbClr val="7E3F28"/>
                      </a:solidFill>
                      <a:latin typeface="新細明體" panose="02020500000000000000" pitchFamily="18" charset="-120"/>
                      <a:ea typeface="新細明體" panose="02020500000000000000" pitchFamily="18" charset="-120"/>
                      <a:cs typeface="Times New Roman" panose="02020603050405020304" pitchFamily="18" charset="0"/>
                    </a:rPr>
                    <a:t>例句</a:t>
                  </a:r>
                  <a:r>
                    <a:rPr lang="zh-TW" altLang="en-US" sz="3600" dirty="0">
                      <a:solidFill>
                        <a:srgbClr val="7E3F28"/>
                      </a:solidFill>
                      <a:latin typeface="新細明體" panose="02020500000000000000" pitchFamily="18" charset="-120"/>
                      <a:ea typeface="新細明體" panose="02020500000000000000" pitchFamily="18" charset="-120"/>
                    </a:rPr>
                    <a:t>：</a:t>
                  </a:r>
                </a:p>
              </p:txBody>
            </p:sp>
            <p:sp>
              <p:nvSpPr>
                <p:cNvPr id="38" name="文字方塊 37">
                  <a:extLst>
                    <a:ext uri="{FF2B5EF4-FFF2-40B4-BE49-F238E27FC236}">
                      <a16:creationId xmlns:a16="http://schemas.microsoft.com/office/drawing/2014/main" id="{3E73617A-813C-6F86-7BF3-F121777A7A2E}"/>
                    </a:ext>
                  </a:extLst>
                </p:cNvPr>
                <p:cNvSpPr txBox="1"/>
                <p:nvPr/>
              </p:nvSpPr>
              <p:spPr>
                <a:xfrm>
                  <a:off x="6688003" y="4086316"/>
                  <a:ext cx="5482169" cy="1355499"/>
                </a:xfrm>
                <a:prstGeom prst="rect">
                  <a:avLst/>
                </a:prstGeom>
                <a:noFill/>
              </p:spPr>
              <p:txBody>
                <a:bodyPr wrap="square" rtlCol="0">
                  <a:spAutoFit/>
                </a:bodyPr>
                <a:lstStyle/>
                <a:p>
                  <a:pPr>
                    <a:lnSpc>
                      <a:spcPct val="114000"/>
                    </a:lnSpc>
                  </a:pPr>
                  <a:r>
                    <a:rPr lang="zh-TW" altLang="en-US" sz="3600" dirty="0">
                      <a:solidFill>
                        <a:schemeClr val="tx2">
                          <a:lumMod val="50000"/>
                        </a:schemeClr>
                      </a:solidFill>
                      <a:latin typeface="新細明體" panose="02020500000000000000" pitchFamily="18" charset="-120"/>
                    </a:rPr>
                    <a:t>新年期間，街上總是充滿人群，非常</a:t>
                  </a:r>
                  <a:r>
                    <a:rPr lang="zh-TW" altLang="en-US" sz="3600" dirty="0">
                      <a:solidFill>
                        <a:srgbClr val="3792AB"/>
                      </a:solidFill>
                      <a:latin typeface="新細明體" panose="02020500000000000000" pitchFamily="18" charset="-120"/>
                    </a:rPr>
                    <a:t>熱鬧</a:t>
                  </a:r>
                  <a:r>
                    <a:rPr lang="zh-TW" altLang="en-US" sz="3600" dirty="0">
                      <a:solidFill>
                        <a:schemeClr val="tx2">
                          <a:lumMod val="50000"/>
                        </a:schemeClr>
                      </a:solidFill>
                      <a:latin typeface="新細明體" panose="02020500000000000000" pitchFamily="18" charset="-120"/>
                    </a:rPr>
                    <a:t>。</a:t>
                  </a:r>
                </a:p>
              </p:txBody>
            </p:sp>
          </p:grpSp>
        </p:grpSp>
      </p:grpSp>
    </p:spTree>
    <p:extLst>
      <p:ext uri="{BB962C8B-B14F-4D97-AF65-F5344CB8AC3E}">
        <p14:creationId xmlns:p14="http://schemas.microsoft.com/office/powerpoint/2010/main" val="1817542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rgbClr val="F49F7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图片 9" descr="图片包含 宗教场所&#10;&#10;已生成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152"/>
            <a:ext cx="3707991" cy="1871445"/>
          </a:xfrm>
          <a:prstGeom prst="rect">
            <a:avLst/>
          </a:prstGeom>
        </p:spPr>
      </p:pic>
      <p:pic>
        <p:nvPicPr>
          <p:cNvPr id="16" name="圖片 15" descr="一張含有 戶外, 樹狀, 建築, 天空 的圖片&#10;&#10;自動產生的描述">
            <a:extLst>
              <a:ext uri="{FF2B5EF4-FFF2-40B4-BE49-F238E27FC236}">
                <a16:creationId xmlns:a16="http://schemas.microsoft.com/office/drawing/2014/main" id="{3907D60F-83AF-89BE-38FF-A89439F36A5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36" b="93119" l="20020" r="55762">
                        <a14:foregroundMark x1="32227" y1="33382" x2="32227" y2="33382"/>
                        <a14:foregroundMark x1="20117" y1="55051" x2="20117" y2="55051"/>
                        <a14:foregroundMark x1="24219" y1="58565" x2="24219" y2="58565"/>
                        <a14:foregroundMark x1="43555" y1="69546" x2="43555" y2="69546"/>
                        <a14:foregroundMark x1="30273" y1="66911" x2="39941" y2="81991"/>
                        <a14:foregroundMark x1="39941" y1="81991" x2="44531" y2="85944"/>
                        <a14:foregroundMark x1="36719" y1="68375" x2="52441" y2="64275"/>
                        <a14:foregroundMark x1="25000" y1="54758" x2="25977" y2="60615"/>
                        <a14:foregroundMark x1="23828" y1="55637" x2="24414" y2="59151"/>
                        <a14:foregroundMark x1="49512" y1="71596" x2="52441" y2="84187"/>
                        <a14:foregroundMark x1="55762" y1="85652" x2="49316" y2="80966"/>
                        <a14:foregroundMark x1="51074" y1="65154" x2="55566" y2="65154"/>
                      </a14:backgroundRemoval>
                    </a14:imgEffect>
                    <a14:imgEffect>
                      <a14:artisticPencilSketch/>
                    </a14:imgEffect>
                  </a14:imgLayer>
                </a14:imgProps>
              </a:ext>
              <a:ext uri="{28A0092B-C50C-407E-A947-70E740481C1C}">
                <a14:useLocalDpi xmlns:a14="http://schemas.microsoft.com/office/drawing/2010/main" val="0"/>
              </a:ext>
            </a:extLst>
          </a:blip>
          <a:srcRect l="19241" t="32541" r="44412" b="14690"/>
          <a:stretch/>
        </p:blipFill>
        <p:spPr>
          <a:xfrm>
            <a:off x="9643410" y="4390104"/>
            <a:ext cx="2548590" cy="2467896"/>
          </a:xfrm>
          <a:prstGeom prst="rect">
            <a:avLst/>
          </a:prstGeom>
        </p:spPr>
      </p:pic>
      <p:grpSp>
        <p:nvGrpSpPr>
          <p:cNvPr id="33" name="群組 32">
            <a:extLst>
              <a:ext uri="{FF2B5EF4-FFF2-40B4-BE49-F238E27FC236}">
                <a16:creationId xmlns:a16="http://schemas.microsoft.com/office/drawing/2014/main" id="{8E8EF6D7-52CA-CBF1-6250-7800A73D38D0}"/>
              </a:ext>
            </a:extLst>
          </p:cNvPr>
          <p:cNvGrpSpPr/>
          <p:nvPr/>
        </p:nvGrpSpPr>
        <p:grpSpPr>
          <a:xfrm>
            <a:off x="3707990" y="423332"/>
            <a:ext cx="4687849" cy="2647189"/>
            <a:chOff x="3431780" y="1678750"/>
            <a:chExt cx="5308516" cy="3569045"/>
          </a:xfrm>
        </p:grpSpPr>
        <p:sp>
          <p:nvSpPr>
            <p:cNvPr id="9" name="文本框 5">
              <a:extLst>
                <a:ext uri="{FF2B5EF4-FFF2-40B4-BE49-F238E27FC236}">
                  <a16:creationId xmlns:a16="http://schemas.microsoft.com/office/drawing/2014/main" id="{B7A866FD-897D-0D7E-BEC2-7D58ACD8C2C4}"/>
                </a:ext>
              </a:extLst>
            </p:cNvPr>
            <p:cNvSpPr txBox="1"/>
            <p:nvPr/>
          </p:nvSpPr>
          <p:spPr>
            <a:xfrm>
              <a:off x="3626196" y="1749823"/>
              <a:ext cx="4939607" cy="34979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600" b="0" i="0" u="none" strike="noStrike" kern="1200" cap="none" spc="0" normalizeH="0" baseline="0" noProof="0" dirty="0">
                  <a:ln>
                    <a:noFill/>
                  </a:ln>
                  <a:solidFill>
                    <a:prstClr val="white"/>
                  </a:solidFill>
                  <a:effectLst/>
                  <a:uLnTx/>
                  <a:uFillTx/>
                  <a:latin typeface="Yu Mincho Demibold" panose="02020600000000000000" pitchFamily="18" charset="-128"/>
                  <a:ea typeface="Yu Mincho Demibold" panose="02020600000000000000" pitchFamily="18" charset="-128"/>
                  <a:cs typeface="+mn-cs"/>
                </a:rPr>
                <a:t>語法</a:t>
              </a:r>
              <a:endParaRPr kumimoji="0" lang="zh-CN" altLang="en-US" sz="16600" b="0" i="0" u="none" strike="noStrike" kern="1200" cap="none" spc="0" normalizeH="0" baseline="0" noProof="0" dirty="0">
                <a:ln>
                  <a:noFill/>
                </a:ln>
                <a:solidFill>
                  <a:prstClr val="white"/>
                </a:solidFill>
                <a:effectLst/>
                <a:uLnTx/>
                <a:uFillTx/>
                <a:latin typeface="Yu Mincho Demibold" panose="02020600000000000000" pitchFamily="18" charset="-128"/>
                <a:ea typeface="Yu Mincho Demibold" panose="02020600000000000000" pitchFamily="18" charset="-128"/>
                <a:cs typeface="+mn-cs"/>
              </a:endParaRPr>
            </a:p>
          </p:txBody>
        </p:sp>
        <p:grpSp>
          <p:nvGrpSpPr>
            <p:cNvPr id="28" name="群組 27">
              <a:extLst>
                <a:ext uri="{FF2B5EF4-FFF2-40B4-BE49-F238E27FC236}">
                  <a16:creationId xmlns:a16="http://schemas.microsoft.com/office/drawing/2014/main" id="{7E2B38FB-C387-E3D1-69FD-10DD5EB09865}"/>
                </a:ext>
              </a:extLst>
            </p:cNvPr>
            <p:cNvGrpSpPr/>
            <p:nvPr/>
          </p:nvGrpSpPr>
          <p:grpSpPr>
            <a:xfrm>
              <a:off x="3431780" y="1678751"/>
              <a:ext cx="2835661" cy="3429425"/>
              <a:chOff x="3431780" y="1678751"/>
              <a:chExt cx="2835661"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596282" y="5108175"/>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群組 28">
              <a:extLst>
                <a:ext uri="{FF2B5EF4-FFF2-40B4-BE49-F238E27FC236}">
                  <a16:creationId xmlns:a16="http://schemas.microsoft.com/office/drawing/2014/main" id="{6C5413F0-C9A9-BF7C-CB6F-1A8B8FEED64D}"/>
                </a:ext>
              </a:extLst>
            </p:cNvPr>
            <p:cNvGrpSpPr/>
            <p:nvPr/>
          </p:nvGrpSpPr>
          <p:grpSpPr>
            <a:xfrm flipH="1">
              <a:off x="6062190" y="1678750"/>
              <a:ext cx="2678106" cy="3429425"/>
              <a:chOff x="3424832" y="1678751"/>
              <a:chExt cx="2678106"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flipH="1">
                <a:off x="3431780" y="1749824"/>
                <a:ext cx="0" cy="3358352"/>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flipV="1">
                <a:off x="3431780" y="1678751"/>
                <a:ext cx="2671158" cy="1"/>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grpSp>
      <p:graphicFrame>
        <p:nvGraphicFramePr>
          <p:cNvPr id="19" name="表格 3">
            <a:extLst>
              <a:ext uri="{FF2B5EF4-FFF2-40B4-BE49-F238E27FC236}">
                <a16:creationId xmlns:a16="http://schemas.microsoft.com/office/drawing/2014/main" id="{8F31EF66-73F5-4CFA-A7A0-EEA8527624FA}"/>
              </a:ext>
            </a:extLst>
          </p:cNvPr>
          <p:cNvGraphicFramePr>
            <a:graphicFrameLocks noGrp="1"/>
          </p:cNvGraphicFramePr>
          <p:nvPr>
            <p:extLst>
              <p:ext uri="{D42A27DB-BD31-4B8C-83A1-F6EECF244321}">
                <p14:modId xmlns:p14="http://schemas.microsoft.com/office/powerpoint/2010/main" val="2577397735"/>
              </p:ext>
            </p:extLst>
          </p:nvPr>
        </p:nvGraphicFramePr>
        <p:xfrm>
          <a:off x="2632396" y="3697928"/>
          <a:ext cx="6868886" cy="2316480"/>
        </p:xfrm>
        <a:graphic>
          <a:graphicData uri="http://schemas.openxmlformats.org/drawingml/2006/table">
            <a:tbl>
              <a:tblPr firstRow="1" bandRow="1">
                <a:tableStyleId>{8A107856-5554-42FB-B03E-39F5DBC370BA}</a:tableStyleId>
              </a:tblPr>
              <a:tblGrid>
                <a:gridCol w="1047566">
                  <a:extLst>
                    <a:ext uri="{9D8B030D-6E8A-4147-A177-3AD203B41FA5}">
                      <a16:colId xmlns:a16="http://schemas.microsoft.com/office/drawing/2014/main" val="27595227"/>
                    </a:ext>
                  </a:extLst>
                </a:gridCol>
                <a:gridCol w="5821320">
                  <a:extLst>
                    <a:ext uri="{9D8B030D-6E8A-4147-A177-3AD203B41FA5}">
                      <a16:colId xmlns:a16="http://schemas.microsoft.com/office/drawing/2014/main" val="1658426806"/>
                    </a:ext>
                  </a:extLst>
                </a:gridCol>
              </a:tblGrid>
              <a:tr h="445876">
                <a:tc>
                  <a:txBody>
                    <a:bodyPr/>
                    <a:lstStyle/>
                    <a:p>
                      <a:pPr algn="ctr"/>
                      <a:r>
                        <a:rPr lang="en-US" altLang="zh-TW" sz="3200"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1</a:t>
                      </a:r>
                      <a:endParaRPr lang="zh-TW" altLang="en-US" sz="320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32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將</a:t>
                      </a:r>
                      <a:r>
                        <a:rPr lang="en-US" altLang="zh-TW"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O</a:t>
                      </a:r>
                      <a:r>
                        <a:rPr lang="zh-TW" altLang="en-US"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V</a:t>
                      </a:r>
                      <a:endParaRPr lang="zh-TW" altLang="en-US" sz="3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rgbClr val="FFFFFF"/>
                    </a:solidFill>
                  </a:tcPr>
                </a:tc>
                <a:extLst>
                  <a:ext uri="{0D108BD9-81ED-4DB2-BD59-A6C34878D82A}">
                    <a16:rowId xmlns:a16="http://schemas.microsoft.com/office/drawing/2014/main" val="3137881399"/>
                  </a:ext>
                </a:extLst>
              </a:tr>
              <a:tr h="445876">
                <a:tc>
                  <a:txBody>
                    <a:bodyPr/>
                    <a:lstStyle/>
                    <a:p>
                      <a:pPr algn="ctr"/>
                      <a:r>
                        <a:rPr lang="en-US" altLang="zh-TW" sz="3200" b="1" dirty="0">
                          <a:solidFill>
                            <a:schemeClr val="tx2">
                              <a:lumMod val="50000"/>
                            </a:schemeClr>
                          </a:solidFill>
                          <a:latin typeface="Times New Roman" panose="02020603050405020304" pitchFamily="18" charset="0"/>
                          <a:cs typeface="Times New Roman" panose="02020603050405020304" pitchFamily="18" charset="0"/>
                        </a:rPr>
                        <a:t>2</a:t>
                      </a:r>
                      <a:endParaRPr lang="zh-TW" altLang="en-US" sz="32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3200" b="1" u="none"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至今</a:t>
                      </a:r>
                    </a:p>
                  </a:txBody>
                  <a:tcPr anchor="ctr">
                    <a:solidFill>
                      <a:srgbClr val="FFFFFF"/>
                    </a:solidFill>
                  </a:tcPr>
                </a:tc>
                <a:extLst>
                  <a:ext uri="{0D108BD9-81ED-4DB2-BD59-A6C34878D82A}">
                    <a16:rowId xmlns:a16="http://schemas.microsoft.com/office/drawing/2014/main" val="3625437689"/>
                  </a:ext>
                </a:extLst>
              </a:tr>
              <a:tr h="445876">
                <a:tc>
                  <a:txBody>
                    <a:bodyPr/>
                    <a:lstStyle/>
                    <a:p>
                      <a:pPr algn="ctr"/>
                      <a:r>
                        <a:rPr lang="en-US" altLang="zh-TW" sz="3200" b="1" dirty="0">
                          <a:solidFill>
                            <a:schemeClr val="tx2">
                              <a:lumMod val="50000"/>
                            </a:schemeClr>
                          </a:solidFill>
                          <a:latin typeface="Times New Roman" panose="02020603050405020304" pitchFamily="18" charset="0"/>
                          <a:cs typeface="Times New Roman" panose="02020603050405020304" pitchFamily="18" charset="0"/>
                        </a:rPr>
                        <a:t>3</a:t>
                      </a:r>
                      <a:endParaRPr lang="zh-TW" altLang="en-US" sz="32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3200" b="1" u="non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把</a:t>
                      </a:r>
                      <a:r>
                        <a:rPr lang="en-US" altLang="zh-TW" sz="3200" b="1" u="non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3200" b="1" u="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V</a:t>
                      </a:r>
                      <a:r>
                        <a:rPr lang="zh-TW" altLang="en-US" sz="3200" b="1" u="non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成</a:t>
                      </a:r>
                      <a:r>
                        <a:rPr lang="en-US" altLang="zh-TW" sz="3200" b="1" u="non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zh-TW" altLang="en-US" sz="3200" b="1" u="non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extLst>
                  <a:ext uri="{0D108BD9-81ED-4DB2-BD59-A6C34878D82A}">
                    <a16:rowId xmlns:a16="http://schemas.microsoft.com/office/drawing/2014/main" val="4228848773"/>
                  </a:ext>
                </a:extLst>
              </a:tr>
              <a:tr h="425962">
                <a:tc>
                  <a:txBody>
                    <a:bodyPr/>
                    <a:lstStyle/>
                    <a:p>
                      <a:pPr algn="ctr"/>
                      <a:r>
                        <a:rPr lang="en-US" altLang="zh-TW" sz="3200" b="1" dirty="0">
                          <a:solidFill>
                            <a:schemeClr val="tx2">
                              <a:lumMod val="50000"/>
                            </a:schemeClr>
                          </a:solidFill>
                          <a:latin typeface="Times New Roman" panose="02020603050405020304" pitchFamily="18" charset="0"/>
                          <a:cs typeface="Times New Roman" panose="02020603050405020304" pitchFamily="18" charset="0"/>
                        </a:rPr>
                        <a:t>4</a:t>
                      </a:r>
                      <a:endParaRPr lang="zh-TW" altLang="en-US" sz="3200" b="1"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rgbClr val="F8F4EE"/>
                    </a:solidFill>
                  </a:tcPr>
                </a:tc>
                <a:tc>
                  <a:txBody>
                    <a:bodyPr/>
                    <a:lstStyle/>
                    <a:p>
                      <a:pPr algn="ctr"/>
                      <a:r>
                        <a:rPr lang="zh-TW" altLang="en-US" sz="3200" b="1" u="none"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除了</a:t>
                      </a:r>
                      <a:r>
                        <a:rPr lang="en-US" altLang="zh-TW" sz="3200" b="1" u="none"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3200" b="1" u="none"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以外，也</a:t>
                      </a:r>
                      <a:r>
                        <a:rPr lang="en-US" altLang="zh-TW" sz="3200" b="1" u="none"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en-US" sz="3200" b="1" u="none"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txBody>
                  <a:tcPr anchor="ctr">
                    <a:solidFill>
                      <a:srgbClr val="FFFFFF"/>
                    </a:solidFill>
                  </a:tcPr>
                </a:tc>
                <a:extLst>
                  <a:ext uri="{0D108BD9-81ED-4DB2-BD59-A6C34878D82A}">
                    <a16:rowId xmlns:a16="http://schemas.microsoft.com/office/drawing/2014/main" val="1790750014"/>
                  </a:ext>
                </a:extLst>
              </a:tr>
            </a:tbl>
          </a:graphicData>
        </a:graphic>
      </p:graphicFrame>
    </p:spTree>
    <p:extLst>
      <p:ext uri="{BB962C8B-B14F-4D97-AF65-F5344CB8AC3E}">
        <p14:creationId xmlns:p14="http://schemas.microsoft.com/office/powerpoint/2010/main" val="3058501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EC46325-6B9F-B218-BBF0-DFE6A9B89DD1}"/>
              </a:ext>
            </a:extLst>
          </p:cNvPr>
          <p:cNvSpPr/>
          <p:nvPr/>
        </p:nvSpPr>
        <p:spPr>
          <a:xfrm>
            <a:off x="729298" y="450355"/>
            <a:ext cx="10910392" cy="619326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42756FCD-E666-F761-80B1-27C43A05BEC6}"/>
              </a:ext>
            </a:extLst>
          </p:cNvPr>
          <p:cNvSpPr txBox="1"/>
          <p:nvPr/>
        </p:nvSpPr>
        <p:spPr>
          <a:xfrm>
            <a:off x="1033680" y="2300943"/>
            <a:ext cx="10429022" cy="2896562"/>
          </a:xfrm>
          <a:prstGeom prst="rect">
            <a:avLst/>
          </a:prstGeom>
          <a:noFill/>
        </p:spPr>
        <p:txBody>
          <a:bodyPr wrap="square" rtlCol="0">
            <a:spAutoFit/>
          </a:bodyPr>
          <a:lstStyle/>
          <a:p>
            <a:pPr indent="457200">
              <a:lnSpc>
                <a:spcPct val="200000"/>
              </a:lnSpc>
            </a:pPr>
            <a:r>
              <a:rPr lang="zh-TW" altLang="en-US" sz="3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我們閱覽國教院</a:t>
            </a:r>
            <a:r>
              <a:rPr lang="en-US" altLang="zh-TW" sz="3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語法點分級標準檢索系統</a:t>
            </a:r>
            <a:r>
              <a:rPr lang="en-US" altLang="zh-TW" sz="3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中所有</a:t>
            </a:r>
            <a:r>
              <a:rPr lang="en-US" altLang="zh-TW" sz="32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TBCL 4-5</a:t>
            </a:r>
            <a:r>
              <a:rPr lang="zh-TW" altLang="en-US" sz="3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級的語法點，從中篩選適合本課課文的語法，並檢視我們原先使用的語法點是否屬於</a:t>
            </a:r>
            <a:r>
              <a:rPr lang="en-US" altLang="zh-TW" sz="32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TBCL 4-5</a:t>
            </a:r>
            <a:r>
              <a:rPr lang="zh-TW" altLang="en-US" sz="32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 name="文字方塊 3">
            <a:extLst>
              <a:ext uri="{FF2B5EF4-FFF2-40B4-BE49-F238E27FC236}">
                <a16:creationId xmlns:a16="http://schemas.microsoft.com/office/drawing/2014/main" id="{28C28493-6653-C9E4-B3BD-B09726D5311A}"/>
              </a:ext>
            </a:extLst>
          </p:cNvPr>
          <p:cNvSpPr txBox="1"/>
          <p:nvPr/>
        </p:nvSpPr>
        <p:spPr>
          <a:xfrm>
            <a:off x="5234225" y="877313"/>
            <a:ext cx="1723549" cy="1015663"/>
          </a:xfrm>
          <a:prstGeom prst="rect">
            <a:avLst/>
          </a:prstGeom>
          <a:noFill/>
        </p:spPr>
        <p:txBody>
          <a:bodyPr wrap="none" rtlCol="0">
            <a:spAutoFit/>
          </a:bodyPr>
          <a:lstStyle/>
          <a:p>
            <a:r>
              <a:rPr lang="zh-TW" altLang="en-US" sz="6000" dirty="0">
                <a:latin typeface="Yu Mincho Demibold" panose="02020600000000000000" pitchFamily="18" charset="-128"/>
                <a:ea typeface="Yu Mincho Demibold" panose="02020600000000000000" pitchFamily="18" charset="-128"/>
              </a:rPr>
              <a:t>說明</a:t>
            </a:r>
          </a:p>
        </p:txBody>
      </p:sp>
    </p:spTree>
    <p:extLst>
      <p:ext uri="{BB962C8B-B14F-4D97-AF65-F5344CB8AC3E}">
        <p14:creationId xmlns:p14="http://schemas.microsoft.com/office/powerpoint/2010/main" val="1558979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矩形 11"/>
          <p:cNvSpPr/>
          <p:nvPr/>
        </p:nvSpPr>
        <p:spPr>
          <a:xfrm>
            <a:off x="-20384" y="0"/>
            <a:ext cx="12192000" cy="6858000"/>
          </a:xfrm>
          <a:prstGeom prst="rect">
            <a:avLst/>
          </a:prstGeom>
          <a:solidFill>
            <a:srgbClr val="F49F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图片 9" descr="图片包含 宗教场所&#10;&#10;已生成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152"/>
            <a:ext cx="3707991" cy="1871445"/>
          </a:xfrm>
          <a:prstGeom prst="rect">
            <a:avLst/>
          </a:prstGeom>
        </p:spPr>
      </p:pic>
      <p:pic>
        <p:nvPicPr>
          <p:cNvPr id="16" name="圖片 15" descr="一張含有 戶外, 樹狀, 建築, 天空 的圖片&#10;&#10;自動產生的描述">
            <a:extLst>
              <a:ext uri="{FF2B5EF4-FFF2-40B4-BE49-F238E27FC236}">
                <a16:creationId xmlns:a16="http://schemas.microsoft.com/office/drawing/2014/main" id="{3907D60F-83AF-89BE-38FF-A89439F36A5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36" b="93119" l="20020" r="55762">
                        <a14:foregroundMark x1="32227" y1="33382" x2="32227" y2="33382"/>
                        <a14:foregroundMark x1="20117" y1="55051" x2="20117" y2="55051"/>
                        <a14:foregroundMark x1="24219" y1="58565" x2="24219" y2="58565"/>
                        <a14:foregroundMark x1="43555" y1="69546" x2="43555" y2="69546"/>
                        <a14:foregroundMark x1="30273" y1="66911" x2="39941" y2="81991"/>
                        <a14:foregroundMark x1="39941" y1="81991" x2="44531" y2="85944"/>
                        <a14:foregroundMark x1="36719" y1="68375" x2="52441" y2="64275"/>
                        <a14:foregroundMark x1="25000" y1="54758" x2="25977" y2="60615"/>
                        <a14:foregroundMark x1="23828" y1="55637" x2="24414" y2="59151"/>
                        <a14:foregroundMark x1="49512" y1="71596" x2="52441" y2="84187"/>
                        <a14:foregroundMark x1="55762" y1="85652" x2="49316" y2="80966"/>
                        <a14:foregroundMark x1="51074" y1="65154" x2="55566" y2="65154"/>
                      </a14:backgroundRemoval>
                    </a14:imgEffect>
                    <a14:imgEffect>
                      <a14:artisticPencilSketch/>
                    </a14:imgEffect>
                  </a14:imgLayer>
                </a14:imgProps>
              </a:ext>
              <a:ext uri="{28A0092B-C50C-407E-A947-70E740481C1C}">
                <a14:useLocalDpi xmlns:a14="http://schemas.microsoft.com/office/drawing/2010/main" val="0"/>
              </a:ext>
            </a:extLst>
          </a:blip>
          <a:srcRect l="19241" t="32541" r="44412" b="14690"/>
          <a:stretch/>
        </p:blipFill>
        <p:spPr>
          <a:xfrm>
            <a:off x="9643410" y="4390104"/>
            <a:ext cx="2548590" cy="2467896"/>
          </a:xfrm>
          <a:prstGeom prst="rect">
            <a:avLst/>
          </a:prstGeom>
        </p:spPr>
      </p:pic>
      <p:grpSp>
        <p:nvGrpSpPr>
          <p:cNvPr id="33" name="群組 32">
            <a:extLst>
              <a:ext uri="{FF2B5EF4-FFF2-40B4-BE49-F238E27FC236}">
                <a16:creationId xmlns:a16="http://schemas.microsoft.com/office/drawing/2014/main" id="{8E8EF6D7-52CA-CBF1-6250-7800A73D38D0}"/>
              </a:ext>
            </a:extLst>
          </p:cNvPr>
          <p:cNvGrpSpPr/>
          <p:nvPr/>
        </p:nvGrpSpPr>
        <p:grpSpPr>
          <a:xfrm>
            <a:off x="3445207" y="1996597"/>
            <a:ext cx="5308516" cy="3244270"/>
            <a:chOff x="3431780" y="1678750"/>
            <a:chExt cx="5308516" cy="3429426"/>
          </a:xfrm>
        </p:grpSpPr>
        <p:sp>
          <p:nvSpPr>
            <p:cNvPr id="9" name="文本框 5">
              <a:extLst>
                <a:ext uri="{FF2B5EF4-FFF2-40B4-BE49-F238E27FC236}">
                  <a16:creationId xmlns:a16="http://schemas.microsoft.com/office/drawing/2014/main" id="{B7A866FD-897D-0D7E-BEC2-7D58ACD8C2C4}"/>
                </a:ext>
              </a:extLst>
            </p:cNvPr>
            <p:cNvSpPr txBox="1"/>
            <p:nvPr/>
          </p:nvSpPr>
          <p:spPr>
            <a:xfrm>
              <a:off x="3874871" y="1992572"/>
              <a:ext cx="4442242" cy="2646878"/>
            </a:xfrm>
            <a:prstGeom prst="rect">
              <a:avLst/>
            </a:prstGeom>
            <a:noFill/>
          </p:spPr>
          <p:txBody>
            <a:bodyPr wrap="none" rtlCol="0">
              <a:spAutoFit/>
            </a:bodyPr>
            <a:lstStyle/>
            <a:p>
              <a:pPr algn="ctr"/>
              <a:r>
                <a:rPr lang="zh-TW" altLang="en-US" sz="16600" dirty="0">
                  <a:solidFill>
                    <a:schemeClr val="bg1"/>
                  </a:solidFill>
                  <a:latin typeface="Yu Mincho Demibold" panose="02020600000000000000" pitchFamily="18" charset="-128"/>
                  <a:ea typeface="Yu Mincho Demibold" panose="02020600000000000000" pitchFamily="18" charset="-128"/>
                </a:rPr>
                <a:t>對話</a:t>
              </a:r>
              <a:endParaRPr lang="zh-CN" altLang="en-US" sz="16600" dirty="0">
                <a:solidFill>
                  <a:schemeClr val="bg1"/>
                </a:solidFill>
                <a:latin typeface="Yu Mincho Demibold" panose="02020600000000000000" pitchFamily="18" charset="-128"/>
                <a:ea typeface="Yu Mincho Demibold" panose="02020600000000000000" pitchFamily="18" charset="-128"/>
              </a:endParaRPr>
            </a:p>
          </p:txBody>
        </p:sp>
        <p:grpSp>
          <p:nvGrpSpPr>
            <p:cNvPr id="28" name="群組 27">
              <a:extLst>
                <a:ext uri="{FF2B5EF4-FFF2-40B4-BE49-F238E27FC236}">
                  <a16:creationId xmlns:a16="http://schemas.microsoft.com/office/drawing/2014/main" id="{7E2B38FB-C387-E3D1-69FD-10DD5EB09865}"/>
                </a:ext>
              </a:extLst>
            </p:cNvPr>
            <p:cNvGrpSpPr/>
            <p:nvPr/>
          </p:nvGrpSpPr>
          <p:grpSpPr>
            <a:xfrm>
              <a:off x="3431780" y="1678751"/>
              <a:ext cx="2835661" cy="3429425"/>
              <a:chOff x="3431780" y="1678751"/>
              <a:chExt cx="2835661"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596282" y="5108175"/>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群組 28">
              <a:extLst>
                <a:ext uri="{FF2B5EF4-FFF2-40B4-BE49-F238E27FC236}">
                  <a16:creationId xmlns:a16="http://schemas.microsoft.com/office/drawing/2014/main" id="{6C5413F0-C9A9-BF7C-CB6F-1A8B8FEED64D}"/>
                </a:ext>
              </a:extLst>
            </p:cNvPr>
            <p:cNvGrpSpPr/>
            <p:nvPr/>
          </p:nvGrpSpPr>
          <p:grpSpPr>
            <a:xfrm flipH="1">
              <a:off x="6062189" y="1678750"/>
              <a:ext cx="2678107" cy="3429425"/>
              <a:chOff x="3424832" y="1678751"/>
              <a:chExt cx="2678107"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28696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26FAFD03-0693-0577-41A0-1EA7809310E9}"/>
              </a:ext>
            </a:extLst>
          </p:cNvPr>
          <p:cNvSpPr/>
          <p:nvPr/>
        </p:nvSpPr>
        <p:spPr>
          <a:xfrm>
            <a:off x="393751" y="457623"/>
            <a:ext cx="11572107" cy="6139822"/>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sym typeface="+mn-ea"/>
            </a:endParaRPr>
          </a:p>
        </p:txBody>
      </p:sp>
      <p:sp>
        <p:nvSpPr>
          <p:cNvPr id="13" name="矩形 12"/>
          <p:cNvSpPr/>
          <p:nvPr/>
        </p:nvSpPr>
        <p:spPr>
          <a:xfrm rot="16200000">
            <a:off x="2625254" y="-2359741"/>
            <a:ext cx="1395095" cy="638111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6000" b="1" dirty="0">
                <a:solidFill>
                  <a:srgbClr val="963331"/>
                </a:solidFill>
                <a:latin typeface="DFWeiBei-B5" panose="03000709000000000000" pitchFamily="65" charset="-120"/>
                <a:ea typeface="DFWeiBei-B5" panose="03000709000000000000" pitchFamily="65" charset="-120"/>
              </a:rPr>
              <a:t>將</a:t>
            </a:r>
            <a:r>
              <a:rPr lang="en-US" altLang="zh-TW" sz="6000" b="1" dirty="0">
                <a:solidFill>
                  <a:srgbClr val="963331"/>
                </a:solidFill>
                <a:latin typeface="Times New Roman" panose="02020603050405020304" pitchFamily="18" charset="0"/>
                <a:ea typeface="DFWeiBei-B5" panose="03000709000000000000" pitchFamily="65" charset="-120"/>
                <a:cs typeface="Times New Roman" panose="02020603050405020304" pitchFamily="18" charset="0"/>
              </a:rPr>
              <a:t>+</a:t>
            </a:r>
            <a:r>
              <a:rPr lang="zh-TW" altLang="en-US" sz="6000" b="1" dirty="0">
                <a:solidFill>
                  <a:srgbClr val="963331"/>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6000" b="1" dirty="0">
                <a:solidFill>
                  <a:srgbClr val="963331"/>
                </a:solidFill>
                <a:latin typeface="Times New Roman" panose="02020603050405020304" pitchFamily="18" charset="0"/>
                <a:ea typeface="DFWeiBei-B5" panose="03000709000000000000" pitchFamily="65" charset="-120"/>
                <a:cs typeface="Times New Roman" panose="02020603050405020304" pitchFamily="18" charset="0"/>
              </a:rPr>
              <a:t>O</a:t>
            </a:r>
            <a:r>
              <a:rPr lang="zh-TW" altLang="en-US" sz="6000" b="1" dirty="0">
                <a:solidFill>
                  <a:srgbClr val="963331"/>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6000" b="1" dirty="0">
                <a:solidFill>
                  <a:srgbClr val="963331"/>
                </a:solidFill>
                <a:latin typeface="Times New Roman" panose="02020603050405020304" pitchFamily="18" charset="0"/>
                <a:ea typeface="DFWeiBei-B5" panose="03000709000000000000" pitchFamily="65" charset="-120"/>
                <a:cs typeface="Times New Roman" panose="02020603050405020304" pitchFamily="18" charset="0"/>
              </a:rPr>
              <a:t>+</a:t>
            </a:r>
            <a:r>
              <a:rPr lang="zh-TW" altLang="en-US" sz="6000" b="1" dirty="0">
                <a:solidFill>
                  <a:srgbClr val="963331"/>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6000" b="1" dirty="0">
                <a:solidFill>
                  <a:srgbClr val="963331"/>
                </a:solidFill>
                <a:latin typeface="Times New Roman" panose="02020603050405020304" pitchFamily="18" charset="0"/>
                <a:ea typeface="DFWeiBei-B5" panose="03000709000000000000" pitchFamily="65" charset="-120"/>
                <a:cs typeface="Times New Roman" panose="02020603050405020304" pitchFamily="18" charset="0"/>
              </a:rPr>
              <a:t>V</a:t>
            </a:r>
            <a:endParaRPr kumimoji="0" lang="zh-CN" altLang="en-US" sz="6000" b="1" i="0" u="none" strike="noStrike" kern="1200" cap="none" spc="0" normalizeH="0" baseline="0" noProof="0" dirty="0">
              <a:ln>
                <a:noFill/>
              </a:ln>
              <a:solidFill>
                <a:srgbClr val="963331"/>
              </a:solidFill>
              <a:effectLst/>
              <a:uLnTx/>
              <a:uFillTx/>
              <a:latin typeface="Times New Roman" panose="02020603050405020304" pitchFamily="18" charset="0"/>
              <a:ea typeface="DFWeiBei-B5" panose="03000709000000000000" pitchFamily="65" charset="-120"/>
              <a:cs typeface="Times New Roman" panose="02020603050405020304" pitchFamily="18" charset="0"/>
            </a:endParaRPr>
          </a:p>
        </p:txBody>
      </p:sp>
      <p:grpSp>
        <p:nvGrpSpPr>
          <p:cNvPr id="11" name="群組 10">
            <a:extLst>
              <a:ext uri="{FF2B5EF4-FFF2-40B4-BE49-F238E27FC236}">
                <a16:creationId xmlns:a16="http://schemas.microsoft.com/office/drawing/2014/main" id="{12DD855C-AC56-4355-7A55-B49FABA2F551}"/>
              </a:ext>
            </a:extLst>
          </p:cNvPr>
          <p:cNvGrpSpPr/>
          <p:nvPr/>
        </p:nvGrpSpPr>
        <p:grpSpPr>
          <a:xfrm>
            <a:off x="721746" y="2768803"/>
            <a:ext cx="11409928" cy="2873739"/>
            <a:chOff x="1101215" y="2652803"/>
            <a:chExt cx="11409928" cy="2873739"/>
          </a:xfrm>
        </p:grpSpPr>
        <p:grpSp>
          <p:nvGrpSpPr>
            <p:cNvPr id="6" name="群組 5">
              <a:extLst>
                <a:ext uri="{FF2B5EF4-FFF2-40B4-BE49-F238E27FC236}">
                  <a16:creationId xmlns:a16="http://schemas.microsoft.com/office/drawing/2014/main" id="{F0A754F7-3A74-66F6-FD91-BB5EA80AACB0}"/>
                </a:ext>
              </a:extLst>
            </p:cNvPr>
            <p:cNvGrpSpPr/>
            <p:nvPr/>
          </p:nvGrpSpPr>
          <p:grpSpPr>
            <a:xfrm>
              <a:off x="1101215" y="2652803"/>
              <a:ext cx="9484722" cy="776197"/>
              <a:chOff x="943898" y="2949676"/>
              <a:chExt cx="9484722" cy="776197"/>
            </a:xfrm>
          </p:grpSpPr>
          <p:sp>
            <p:nvSpPr>
              <p:cNvPr id="4" name="矩形 3">
                <a:extLst>
                  <a:ext uri="{FF2B5EF4-FFF2-40B4-BE49-F238E27FC236}">
                    <a16:creationId xmlns:a16="http://schemas.microsoft.com/office/drawing/2014/main" id="{18DA80B7-F219-B52F-BB00-64FDCAA86AAF}"/>
                  </a:ext>
                </a:extLst>
              </p:cNvPr>
              <p:cNvSpPr/>
              <p:nvPr/>
            </p:nvSpPr>
            <p:spPr>
              <a:xfrm rot="16200000">
                <a:off x="1199813" y="26937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級別：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5" name="文字方塊 4">
                <a:extLst>
                  <a:ext uri="{FF2B5EF4-FFF2-40B4-BE49-F238E27FC236}">
                    <a16:creationId xmlns:a16="http://schemas.microsoft.com/office/drawing/2014/main" id="{F9AAA0B9-D066-135F-9390-5933BD71FB58}"/>
                  </a:ext>
                </a:extLst>
              </p:cNvPr>
              <p:cNvSpPr txBox="1"/>
              <p:nvPr/>
            </p:nvSpPr>
            <p:spPr>
              <a:xfrm>
                <a:off x="2493434" y="3029998"/>
                <a:ext cx="7935186" cy="615553"/>
              </a:xfrm>
              <a:prstGeom prst="rect">
                <a:avLst/>
              </a:prstGeom>
              <a:noFill/>
            </p:spPr>
            <p:txBody>
              <a:bodyPr wrap="none" rtlCol="0">
                <a:spAutoFit/>
              </a:bodyPr>
              <a:lstStyle/>
              <a:p>
                <a:r>
                  <a:rPr lang="zh-TW" altLang="en-US" sz="3400" dirty="0">
                    <a:solidFill>
                      <a:schemeClr val="tx2">
                        <a:lumMod val="50000"/>
                      </a:schemeClr>
                    </a:solidFill>
                    <a:latin typeface="新細明體" panose="02020500000000000000" pitchFamily="18" charset="-120"/>
                    <a:ea typeface="新細明體" panose="02020500000000000000" pitchFamily="18" charset="-120"/>
                  </a:rPr>
                  <a:t>國教院語法點分級標準：進階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第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5 </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級 </a:t>
                </a:r>
              </a:p>
            </p:txBody>
          </p:sp>
        </p:grpSp>
        <p:grpSp>
          <p:nvGrpSpPr>
            <p:cNvPr id="7" name="群組 6">
              <a:extLst>
                <a:ext uri="{FF2B5EF4-FFF2-40B4-BE49-F238E27FC236}">
                  <a16:creationId xmlns:a16="http://schemas.microsoft.com/office/drawing/2014/main" id="{A76275D9-434A-F638-BC07-DE4CAC644040}"/>
                </a:ext>
              </a:extLst>
            </p:cNvPr>
            <p:cNvGrpSpPr/>
            <p:nvPr/>
          </p:nvGrpSpPr>
          <p:grpSpPr>
            <a:xfrm>
              <a:off x="1101215" y="3956497"/>
              <a:ext cx="11409928" cy="1570045"/>
              <a:chOff x="943898" y="3002443"/>
              <a:chExt cx="11409928" cy="1570045"/>
            </a:xfrm>
          </p:grpSpPr>
          <p:sp>
            <p:nvSpPr>
              <p:cNvPr id="8" name="矩形 7">
                <a:extLst>
                  <a:ext uri="{FF2B5EF4-FFF2-40B4-BE49-F238E27FC236}">
                    <a16:creationId xmlns:a16="http://schemas.microsoft.com/office/drawing/2014/main" id="{E33159E1-2869-F43F-9C4D-D17A430616C5}"/>
                  </a:ext>
                </a:extLst>
              </p:cNvPr>
              <p:cNvSpPr/>
              <p:nvPr/>
            </p:nvSpPr>
            <p:spPr>
              <a:xfrm rot="16200000">
                <a:off x="1199813" y="28459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例句：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9" name="文字方塊 8">
                <a:extLst>
                  <a:ext uri="{FF2B5EF4-FFF2-40B4-BE49-F238E27FC236}">
                    <a16:creationId xmlns:a16="http://schemas.microsoft.com/office/drawing/2014/main" id="{E670A3A5-BF4C-BFE9-D56E-A099DBD9074C}"/>
                  </a:ext>
                </a:extLst>
              </p:cNvPr>
              <p:cNvSpPr txBox="1"/>
              <p:nvPr/>
            </p:nvSpPr>
            <p:spPr>
              <a:xfrm>
                <a:off x="2493434" y="3002443"/>
                <a:ext cx="9860392" cy="1570045"/>
              </a:xfrm>
              <a:prstGeom prst="rect">
                <a:avLst/>
              </a:prstGeom>
              <a:noFill/>
              <a:ln>
                <a:noFill/>
              </a:ln>
            </p:spPr>
            <p:txBody>
              <a:bodyPr wrap="none" rtlCol="0">
                <a:spAutoFit/>
              </a:bodyPr>
              <a:lstStyle/>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ea typeface="新細明體" panose="02020500000000000000" pitchFamily="18" charset="-120"/>
                  </a:rPr>
                  <a:t>老師也必須不斷學習，才能</a:t>
                </a:r>
                <a:r>
                  <a:rPr lang="zh-TW" altLang="en-US" sz="3400" dirty="0">
                    <a:solidFill>
                      <a:srgbClr val="3792AB"/>
                    </a:solidFill>
                    <a:latin typeface="新細明體" panose="02020500000000000000" pitchFamily="18" charset="-120"/>
                    <a:ea typeface="新細明體" panose="02020500000000000000" pitchFamily="18" charset="-120"/>
                  </a:rPr>
                  <a:t>將</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新知識帶給學生。</a:t>
                </a:r>
                <a:endParaRPr lang="en-US" altLang="zh-TW" sz="3400" dirty="0">
                  <a:solidFill>
                    <a:schemeClr val="tx2">
                      <a:lumMod val="50000"/>
                    </a:schemeClr>
                  </a:solidFill>
                  <a:latin typeface="新細明體" panose="02020500000000000000" pitchFamily="18" charset="-120"/>
                  <a:ea typeface="新細明體" panose="02020500000000000000" pitchFamily="18" charset="-120"/>
                </a:endParaRPr>
              </a:p>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ea typeface="新細明體" panose="02020500000000000000" pitchFamily="18" charset="-120"/>
                  </a:rPr>
                  <a:t>他決定先</a:t>
                </a:r>
                <a:r>
                  <a:rPr lang="zh-TW" altLang="en-US" sz="3400" dirty="0">
                    <a:solidFill>
                      <a:srgbClr val="3792AB"/>
                    </a:solidFill>
                    <a:latin typeface="新細明體" panose="02020500000000000000" pitchFamily="18" charset="-120"/>
                    <a:ea typeface="新細明體" panose="02020500000000000000" pitchFamily="18" charset="-120"/>
                  </a:rPr>
                  <a:t>將</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作業完成，再和朋友去打球。</a:t>
                </a:r>
              </a:p>
            </p:txBody>
          </p:sp>
        </p:grpSp>
      </p:grpSp>
      <p:sp>
        <p:nvSpPr>
          <p:cNvPr id="12" name="箭號: 弧形上彎 11">
            <a:hlinkClick r:id="rId4" action="ppaction://hlinksldjump"/>
            <a:extLst>
              <a:ext uri="{FF2B5EF4-FFF2-40B4-BE49-F238E27FC236}">
                <a16:creationId xmlns:a16="http://schemas.microsoft.com/office/drawing/2014/main" id="{D41D71C6-C049-EB1F-5AFF-F5E27F8234D4}"/>
              </a:ext>
            </a:extLst>
          </p:cNvPr>
          <p:cNvSpPr/>
          <p:nvPr/>
        </p:nvSpPr>
        <p:spPr>
          <a:xfrm flipH="1">
            <a:off x="10698884" y="793956"/>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5" name="文字方塊 14">
            <a:hlinkClick r:id="rId4" action="ppaction://hlinksldjump"/>
            <a:extLst>
              <a:ext uri="{FF2B5EF4-FFF2-40B4-BE49-F238E27FC236}">
                <a16:creationId xmlns:a16="http://schemas.microsoft.com/office/drawing/2014/main" id="{44DD8BA1-E4E9-1132-3F89-9230B8114F9F}"/>
              </a:ext>
            </a:extLst>
          </p:cNvPr>
          <p:cNvSpPr txBox="1"/>
          <p:nvPr/>
        </p:nvSpPr>
        <p:spPr>
          <a:xfrm>
            <a:off x="10656670" y="1398593"/>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Tree>
    <p:extLst>
      <p:ext uri="{BB962C8B-B14F-4D97-AF65-F5344CB8AC3E}">
        <p14:creationId xmlns:p14="http://schemas.microsoft.com/office/powerpoint/2010/main" val="39942383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5DA769-68A6-B4BA-7BF4-83A807FB1BD9}"/>
              </a:ext>
            </a:extLst>
          </p:cNvPr>
          <p:cNvSpPr/>
          <p:nvPr/>
        </p:nvSpPr>
        <p:spPr>
          <a:xfrm>
            <a:off x="393751" y="457623"/>
            <a:ext cx="11572107" cy="6139822"/>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sym typeface="+mn-ea"/>
            </a:endParaRPr>
          </a:p>
        </p:txBody>
      </p:sp>
      <p:sp>
        <p:nvSpPr>
          <p:cNvPr id="13" name="矩形 12"/>
          <p:cNvSpPr/>
          <p:nvPr/>
        </p:nvSpPr>
        <p:spPr>
          <a:xfrm rot="16200000">
            <a:off x="2625254" y="-2359741"/>
            <a:ext cx="1395095" cy="638111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TW"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至今</a:t>
            </a:r>
            <a:endParaRPr kumimoji="0" lang="zh-CN"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endParaRPr>
          </a:p>
        </p:txBody>
      </p:sp>
      <p:grpSp>
        <p:nvGrpSpPr>
          <p:cNvPr id="11" name="群組 10">
            <a:extLst>
              <a:ext uri="{FF2B5EF4-FFF2-40B4-BE49-F238E27FC236}">
                <a16:creationId xmlns:a16="http://schemas.microsoft.com/office/drawing/2014/main" id="{12DD855C-AC56-4355-7A55-B49FABA2F551}"/>
              </a:ext>
            </a:extLst>
          </p:cNvPr>
          <p:cNvGrpSpPr/>
          <p:nvPr/>
        </p:nvGrpSpPr>
        <p:grpSpPr>
          <a:xfrm>
            <a:off x="721746" y="2768803"/>
            <a:ext cx="9689906" cy="2880050"/>
            <a:chOff x="1101215" y="2652803"/>
            <a:chExt cx="9689906" cy="2880050"/>
          </a:xfrm>
        </p:grpSpPr>
        <p:grpSp>
          <p:nvGrpSpPr>
            <p:cNvPr id="6" name="群組 5">
              <a:extLst>
                <a:ext uri="{FF2B5EF4-FFF2-40B4-BE49-F238E27FC236}">
                  <a16:creationId xmlns:a16="http://schemas.microsoft.com/office/drawing/2014/main" id="{F0A754F7-3A74-66F6-FD91-BB5EA80AACB0}"/>
                </a:ext>
              </a:extLst>
            </p:cNvPr>
            <p:cNvGrpSpPr/>
            <p:nvPr/>
          </p:nvGrpSpPr>
          <p:grpSpPr>
            <a:xfrm>
              <a:off x="1101215" y="2652803"/>
              <a:ext cx="9689906" cy="776197"/>
              <a:chOff x="943898" y="2949676"/>
              <a:chExt cx="9689906" cy="776197"/>
            </a:xfrm>
          </p:grpSpPr>
          <p:sp>
            <p:nvSpPr>
              <p:cNvPr id="4" name="矩形 3">
                <a:extLst>
                  <a:ext uri="{FF2B5EF4-FFF2-40B4-BE49-F238E27FC236}">
                    <a16:creationId xmlns:a16="http://schemas.microsoft.com/office/drawing/2014/main" id="{18DA80B7-F219-B52F-BB00-64FDCAA86AAF}"/>
                  </a:ext>
                </a:extLst>
              </p:cNvPr>
              <p:cNvSpPr/>
              <p:nvPr/>
            </p:nvSpPr>
            <p:spPr>
              <a:xfrm rot="16200000">
                <a:off x="1199813" y="26937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級別：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5" name="文字方塊 4">
                <a:extLst>
                  <a:ext uri="{FF2B5EF4-FFF2-40B4-BE49-F238E27FC236}">
                    <a16:creationId xmlns:a16="http://schemas.microsoft.com/office/drawing/2014/main" id="{F9AAA0B9-D066-135F-9390-5933BD71FB58}"/>
                  </a:ext>
                </a:extLst>
              </p:cNvPr>
              <p:cNvSpPr txBox="1"/>
              <p:nvPr/>
            </p:nvSpPr>
            <p:spPr>
              <a:xfrm>
                <a:off x="2493434" y="3029998"/>
                <a:ext cx="8140370" cy="615553"/>
              </a:xfrm>
              <a:prstGeom prst="rect">
                <a:avLst/>
              </a:prstGeom>
              <a:noFill/>
            </p:spPr>
            <p:txBody>
              <a:bodyPr wrap="none" rtlCol="0">
                <a:spAutoFit/>
              </a:bodyPr>
              <a:lstStyle/>
              <a:p>
                <a:r>
                  <a:rPr lang="zh-TW" altLang="en-US" sz="3400" dirty="0">
                    <a:solidFill>
                      <a:schemeClr val="tx2">
                        <a:lumMod val="50000"/>
                      </a:schemeClr>
                    </a:solidFill>
                    <a:latin typeface="新細明體" panose="02020500000000000000" pitchFamily="18" charset="-120"/>
                    <a:ea typeface="新細明體" panose="02020500000000000000" pitchFamily="18" charset="-120"/>
                  </a:rPr>
                  <a:t>國教院語法點分級標準：進階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第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4</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 </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級 </a:t>
                </a:r>
              </a:p>
            </p:txBody>
          </p:sp>
        </p:grpSp>
        <p:grpSp>
          <p:nvGrpSpPr>
            <p:cNvPr id="7" name="群組 6">
              <a:extLst>
                <a:ext uri="{FF2B5EF4-FFF2-40B4-BE49-F238E27FC236}">
                  <a16:creationId xmlns:a16="http://schemas.microsoft.com/office/drawing/2014/main" id="{A76275D9-434A-F638-BC07-DE4CAC644040}"/>
                </a:ext>
              </a:extLst>
            </p:cNvPr>
            <p:cNvGrpSpPr/>
            <p:nvPr/>
          </p:nvGrpSpPr>
          <p:grpSpPr>
            <a:xfrm>
              <a:off x="1101215" y="3966975"/>
              <a:ext cx="9665860" cy="1565878"/>
              <a:chOff x="943898" y="3012921"/>
              <a:chExt cx="9665860" cy="1565878"/>
            </a:xfrm>
          </p:grpSpPr>
          <p:sp>
            <p:nvSpPr>
              <p:cNvPr id="8" name="矩形 7">
                <a:extLst>
                  <a:ext uri="{FF2B5EF4-FFF2-40B4-BE49-F238E27FC236}">
                    <a16:creationId xmlns:a16="http://schemas.microsoft.com/office/drawing/2014/main" id="{E33159E1-2869-F43F-9C4D-D17A430616C5}"/>
                  </a:ext>
                </a:extLst>
              </p:cNvPr>
              <p:cNvSpPr/>
              <p:nvPr/>
            </p:nvSpPr>
            <p:spPr>
              <a:xfrm rot="16200000">
                <a:off x="1199813" y="28459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例句：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9" name="文字方塊 8">
                <a:extLst>
                  <a:ext uri="{FF2B5EF4-FFF2-40B4-BE49-F238E27FC236}">
                    <a16:creationId xmlns:a16="http://schemas.microsoft.com/office/drawing/2014/main" id="{E670A3A5-BF4C-BFE9-D56E-A099DBD9074C}"/>
                  </a:ext>
                </a:extLst>
              </p:cNvPr>
              <p:cNvSpPr txBox="1"/>
              <p:nvPr/>
            </p:nvSpPr>
            <p:spPr>
              <a:xfrm>
                <a:off x="2493434" y="3012921"/>
                <a:ext cx="8116324" cy="1565878"/>
              </a:xfrm>
              <a:prstGeom prst="rect">
                <a:avLst/>
              </a:prstGeom>
              <a:noFill/>
              <a:ln>
                <a:noFill/>
              </a:ln>
            </p:spPr>
            <p:txBody>
              <a:bodyPr wrap="none" rtlCol="0">
                <a:spAutoFit/>
              </a:bodyPr>
              <a:lstStyle/>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ea typeface="新細明體" panose="02020500000000000000" pitchFamily="18" charset="-120"/>
                  </a:rPr>
                  <a:t>他說的那句話，</a:t>
                </a:r>
                <a:r>
                  <a:rPr lang="zh-TW" altLang="en-US" sz="3400" dirty="0">
                    <a:solidFill>
                      <a:srgbClr val="3792AB"/>
                    </a:solidFill>
                    <a:latin typeface="新細明體" panose="02020500000000000000" pitchFamily="18" charset="-120"/>
                    <a:ea typeface="新細明體" panose="02020500000000000000" pitchFamily="18" charset="-120"/>
                  </a:rPr>
                  <a:t>至今</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仍讓我印象深刻。</a:t>
                </a:r>
                <a:endParaRPr lang="en-US" altLang="zh-TW" sz="3400" dirty="0">
                  <a:solidFill>
                    <a:schemeClr val="tx2">
                      <a:lumMod val="50000"/>
                    </a:schemeClr>
                  </a:solidFill>
                  <a:latin typeface="新細明體" panose="02020500000000000000" pitchFamily="18" charset="-120"/>
                  <a:ea typeface="新細明體" panose="02020500000000000000" pitchFamily="18" charset="-120"/>
                </a:endParaRPr>
              </a:p>
              <a:p>
                <a:pPr>
                  <a:lnSpc>
                    <a:spcPct val="150000"/>
                  </a:lnSpc>
                </a:pPr>
                <a:r>
                  <a:rPr lang="en-US" altLang="zh-TW" sz="3400" dirty="0">
                    <a:latin typeface="新細明體" panose="02020500000000000000" pitchFamily="18" charset="-120"/>
                    <a:ea typeface="新細明體" panose="02020500000000000000" pitchFamily="18" charset="-120"/>
                  </a:rPr>
                  <a:t>2.</a:t>
                </a:r>
                <a:r>
                  <a:rPr lang="zh-TW" altLang="en-US" sz="3400" dirty="0">
                    <a:latin typeface="新細明體" panose="02020500000000000000" pitchFamily="18" charset="-120"/>
                    <a:ea typeface="新細明體" panose="02020500000000000000" pitchFamily="18" charset="-120"/>
                  </a:rPr>
                  <a:t>  </a:t>
                </a:r>
                <a:r>
                  <a:rPr lang="zh-TW" altLang="en-US" sz="3400" dirty="0">
                    <a:solidFill>
                      <a:srgbClr val="3792AB"/>
                    </a:solidFill>
                    <a:latin typeface="新細明體" panose="02020500000000000000" pitchFamily="18" charset="-120"/>
                    <a:ea typeface="新細明體" panose="02020500000000000000" pitchFamily="18" charset="-120"/>
                  </a:rPr>
                  <a:t>至今</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仍然有很多人喜歡莎士比亞的詩。</a:t>
                </a:r>
              </a:p>
            </p:txBody>
          </p:sp>
        </p:grpSp>
      </p:grpSp>
      <p:sp>
        <p:nvSpPr>
          <p:cNvPr id="14" name="文字方塊 13">
            <a:extLst>
              <a:ext uri="{FF2B5EF4-FFF2-40B4-BE49-F238E27FC236}">
                <a16:creationId xmlns:a16="http://schemas.microsoft.com/office/drawing/2014/main" id="{49FDCDBE-223C-772C-CEB4-7A44E983A06E}"/>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級之間的語法</a:t>
            </a:r>
          </a:p>
        </p:txBody>
      </p:sp>
      <p:sp>
        <p:nvSpPr>
          <p:cNvPr id="16" name="箭號: 弧形上彎 15">
            <a:hlinkClick r:id="rId4" action="ppaction://hlinksldjump"/>
            <a:extLst>
              <a:ext uri="{FF2B5EF4-FFF2-40B4-BE49-F238E27FC236}">
                <a16:creationId xmlns:a16="http://schemas.microsoft.com/office/drawing/2014/main" id="{61DD36AA-688D-2432-9A26-A824D37BF757}"/>
              </a:ext>
            </a:extLst>
          </p:cNvPr>
          <p:cNvSpPr/>
          <p:nvPr/>
        </p:nvSpPr>
        <p:spPr>
          <a:xfrm flipH="1">
            <a:off x="10698884" y="793956"/>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7" name="文字方塊 16">
            <a:hlinkClick r:id="rId4" action="ppaction://hlinksldjump"/>
            <a:extLst>
              <a:ext uri="{FF2B5EF4-FFF2-40B4-BE49-F238E27FC236}">
                <a16:creationId xmlns:a16="http://schemas.microsoft.com/office/drawing/2014/main" id="{638EF871-C490-E011-5BA2-FA1E9A76678B}"/>
              </a:ext>
            </a:extLst>
          </p:cNvPr>
          <p:cNvSpPr txBox="1"/>
          <p:nvPr/>
        </p:nvSpPr>
        <p:spPr>
          <a:xfrm>
            <a:off x="10656670" y="1398593"/>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Tree>
    <p:extLst>
      <p:ext uri="{BB962C8B-B14F-4D97-AF65-F5344CB8AC3E}">
        <p14:creationId xmlns:p14="http://schemas.microsoft.com/office/powerpoint/2010/main" val="3401585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1ED774F6-28DB-7104-3162-28E5DE666280}"/>
              </a:ext>
            </a:extLst>
          </p:cNvPr>
          <p:cNvSpPr/>
          <p:nvPr/>
        </p:nvSpPr>
        <p:spPr>
          <a:xfrm>
            <a:off x="393751" y="457623"/>
            <a:ext cx="11572107" cy="6139822"/>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sym typeface="+mn-ea"/>
            </a:endParaRPr>
          </a:p>
        </p:txBody>
      </p:sp>
      <p:sp>
        <p:nvSpPr>
          <p:cNvPr id="13" name="矩形 12"/>
          <p:cNvSpPr/>
          <p:nvPr/>
        </p:nvSpPr>
        <p:spPr>
          <a:xfrm rot="16200000">
            <a:off x="2625254" y="-2359741"/>
            <a:ext cx="1395095" cy="638111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6000" b="1" dirty="0">
                <a:solidFill>
                  <a:srgbClr val="963331"/>
                </a:solidFill>
                <a:latin typeface="DFWeiBei-B5" panose="03000709000000000000" pitchFamily="65" charset="-120"/>
                <a:ea typeface="DFWeiBei-B5" panose="03000709000000000000" pitchFamily="65" charset="-120"/>
              </a:rPr>
              <a:t>把</a:t>
            </a:r>
            <a:r>
              <a:rPr lang="en-US" altLang="zh-TW" sz="6000" b="1" dirty="0">
                <a:solidFill>
                  <a:srgbClr val="963331"/>
                </a:solidFill>
                <a:latin typeface="DFWeiBei-B5" panose="03000709000000000000" pitchFamily="65" charset="-120"/>
                <a:ea typeface="DFWeiBei-B5" panose="03000709000000000000" pitchFamily="65" charset="-120"/>
              </a:rPr>
              <a:t>……</a:t>
            </a:r>
            <a:r>
              <a:rPr lang="en-US" altLang="zh-TW" sz="6000" b="1" dirty="0">
                <a:solidFill>
                  <a:srgbClr val="963331"/>
                </a:solidFill>
                <a:latin typeface="Times New Roman" panose="02020603050405020304" pitchFamily="18" charset="0"/>
                <a:ea typeface="DFWeiBei-B5" panose="03000709000000000000" pitchFamily="65" charset="-120"/>
                <a:cs typeface="Times New Roman" panose="02020603050405020304" pitchFamily="18" charset="0"/>
              </a:rPr>
              <a:t>V</a:t>
            </a:r>
            <a:r>
              <a:rPr lang="zh-TW" altLang="en-US" sz="6000" b="1" dirty="0">
                <a:solidFill>
                  <a:srgbClr val="963331"/>
                </a:solidFill>
                <a:latin typeface="DFWeiBei-B5" panose="03000709000000000000" pitchFamily="65" charset="-120"/>
                <a:ea typeface="DFWeiBei-B5" panose="03000709000000000000" pitchFamily="65" charset="-120"/>
              </a:rPr>
              <a:t>成</a:t>
            </a:r>
            <a:r>
              <a:rPr lang="en-US" altLang="zh-TW" sz="6000" b="1" dirty="0">
                <a:solidFill>
                  <a:srgbClr val="963331"/>
                </a:solidFill>
                <a:latin typeface="DFWeiBei-B5" panose="03000709000000000000" pitchFamily="65" charset="-120"/>
                <a:ea typeface="DFWeiBei-B5" panose="03000709000000000000" pitchFamily="65" charset="-120"/>
              </a:rPr>
              <a:t>……</a:t>
            </a:r>
            <a:endParaRPr kumimoji="0" lang="zh-CN" altLang="en-US" sz="60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endParaRPr>
          </a:p>
        </p:txBody>
      </p:sp>
      <p:grpSp>
        <p:nvGrpSpPr>
          <p:cNvPr id="11" name="群組 10">
            <a:extLst>
              <a:ext uri="{FF2B5EF4-FFF2-40B4-BE49-F238E27FC236}">
                <a16:creationId xmlns:a16="http://schemas.microsoft.com/office/drawing/2014/main" id="{12DD855C-AC56-4355-7A55-B49FABA2F551}"/>
              </a:ext>
            </a:extLst>
          </p:cNvPr>
          <p:cNvGrpSpPr/>
          <p:nvPr/>
        </p:nvGrpSpPr>
        <p:grpSpPr>
          <a:xfrm>
            <a:off x="721746" y="2768803"/>
            <a:ext cx="9484722" cy="2721109"/>
            <a:chOff x="1101215" y="2652803"/>
            <a:chExt cx="9484722" cy="2721109"/>
          </a:xfrm>
        </p:grpSpPr>
        <p:grpSp>
          <p:nvGrpSpPr>
            <p:cNvPr id="6" name="群組 5">
              <a:extLst>
                <a:ext uri="{FF2B5EF4-FFF2-40B4-BE49-F238E27FC236}">
                  <a16:creationId xmlns:a16="http://schemas.microsoft.com/office/drawing/2014/main" id="{F0A754F7-3A74-66F6-FD91-BB5EA80AACB0}"/>
                </a:ext>
              </a:extLst>
            </p:cNvPr>
            <p:cNvGrpSpPr/>
            <p:nvPr/>
          </p:nvGrpSpPr>
          <p:grpSpPr>
            <a:xfrm>
              <a:off x="1101215" y="2652803"/>
              <a:ext cx="9484722" cy="776197"/>
              <a:chOff x="943898" y="2949676"/>
              <a:chExt cx="9484722" cy="776197"/>
            </a:xfrm>
          </p:grpSpPr>
          <p:sp>
            <p:nvSpPr>
              <p:cNvPr id="4" name="矩形 3">
                <a:extLst>
                  <a:ext uri="{FF2B5EF4-FFF2-40B4-BE49-F238E27FC236}">
                    <a16:creationId xmlns:a16="http://schemas.microsoft.com/office/drawing/2014/main" id="{18DA80B7-F219-B52F-BB00-64FDCAA86AAF}"/>
                  </a:ext>
                </a:extLst>
              </p:cNvPr>
              <p:cNvSpPr/>
              <p:nvPr/>
            </p:nvSpPr>
            <p:spPr>
              <a:xfrm rot="16200000">
                <a:off x="1199813" y="26937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級別：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5" name="文字方塊 4">
                <a:extLst>
                  <a:ext uri="{FF2B5EF4-FFF2-40B4-BE49-F238E27FC236}">
                    <a16:creationId xmlns:a16="http://schemas.microsoft.com/office/drawing/2014/main" id="{F9AAA0B9-D066-135F-9390-5933BD71FB58}"/>
                  </a:ext>
                </a:extLst>
              </p:cNvPr>
              <p:cNvSpPr txBox="1"/>
              <p:nvPr/>
            </p:nvSpPr>
            <p:spPr>
              <a:xfrm>
                <a:off x="2493434" y="3029998"/>
                <a:ext cx="7935186" cy="615553"/>
              </a:xfrm>
              <a:prstGeom prst="rect">
                <a:avLst/>
              </a:prstGeom>
              <a:noFill/>
            </p:spPr>
            <p:txBody>
              <a:bodyPr wrap="none" rtlCol="0">
                <a:spAutoFit/>
              </a:bodyPr>
              <a:lstStyle/>
              <a:p>
                <a:r>
                  <a:rPr lang="zh-TW" altLang="en-US" sz="3400" dirty="0">
                    <a:solidFill>
                      <a:schemeClr val="tx2">
                        <a:lumMod val="50000"/>
                      </a:schemeClr>
                    </a:solidFill>
                    <a:latin typeface="新細明體" panose="02020500000000000000" pitchFamily="18" charset="-120"/>
                    <a:ea typeface="新細明體" panose="02020500000000000000" pitchFamily="18" charset="-120"/>
                  </a:rPr>
                  <a:t>國教院語法點分級標準：進階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第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4 </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級 </a:t>
                </a:r>
              </a:p>
            </p:txBody>
          </p:sp>
        </p:grpSp>
        <p:grpSp>
          <p:nvGrpSpPr>
            <p:cNvPr id="7" name="群組 6">
              <a:extLst>
                <a:ext uri="{FF2B5EF4-FFF2-40B4-BE49-F238E27FC236}">
                  <a16:creationId xmlns:a16="http://schemas.microsoft.com/office/drawing/2014/main" id="{A76275D9-434A-F638-BC07-DE4CAC644040}"/>
                </a:ext>
              </a:extLst>
            </p:cNvPr>
            <p:cNvGrpSpPr/>
            <p:nvPr/>
          </p:nvGrpSpPr>
          <p:grpSpPr>
            <a:xfrm>
              <a:off x="1101215" y="3803867"/>
              <a:ext cx="8357809" cy="1570045"/>
              <a:chOff x="943898" y="2849813"/>
              <a:chExt cx="8357809" cy="1570045"/>
            </a:xfrm>
          </p:grpSpPr>
          <p:sp>
            <p:nvSpPr>
              <p:cNvPr id="8" name="矩形 7">
                <a:extLst>
                  <a:ext uri="{FF2B5EF4-FFF2-40B4-BE49-F238E27FC236}">
                    <a16:creationId xmlns:a16="http://schemas.microsoft.com/office/drawing/2014/main" id="{E33159E1-2869-F43F-9C4D-D17A430616C5}"/>
                  </a:ext>
                </a:extLst>
              </p:cNvPr>
              <p:cNvSpPr/>
              <p:nvPr/>
            </p:nvSpPr>
            <p:spPr>
              <a:xfrm rot="16200000">
                <a:off x="1199813" y="28459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例句：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9" name="文字方塊 8">
                <a:extLst>
                  <a:ext uri="{FF2B5EF4-FFF2-40B4-BE49-F238E27FC236}">
                    <a16:creationId xmlns:a16="http://schemas.microsoft.com/office/drawing/2014/main" id="{E670A3A5-BF4C-BFE9-D56E-A099DBD9074C}"/>
                  </a:ext>
                </a:extLst>
              </p:cNvPr>
              <p:cNvSpPr txBox="1"/>
              <p:nvPr/>
            </p:nvSpPr>
            <p:spPr>
              <a:xfrm>
                <a:off x="2493433" y="2849813"/>
                <a:ext cx="6808274" cy="1570045"/>
              </a:xfrm>
              <a:prstGeom prst="rect">
                <a:avLst/>
              </a:prstGeom>
              <a:noFill/>
              <a:ln>
                <a:noFill/>
              </a:ln>
            </p:spPr>
            <p:txBody>
              <a:bodyPr wrap="none" rtlCol="0">
                <a:spAutoFit/>
              </a:bodyPr>
              <a:lstStyle/>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ea typeface="新細明體" panose="02020500000000000000" pitchFamily="18" charset="-120"/>
                  </a:rPr>
                  <a:t>請你</a:t>
                </a:r>
                <a:r>
                  <a:rPr lang="zh-TW" altLang="en-US" sz="3400" dirty="0">
                    <a:solidFill>
                      <a:srgbClr val="3792AB"/>
                    </a:solidFill>
                    <a:latin typeface="新細明體" panose="02020500000000000000" pitchFamily="18" charset="-120"/>
                    <a:ea typeface="新細明體" panose="02020500000000000000" pitchFamily="18" charset="-120"/>
                  </a:rPr>
                  <a:t>把</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這封英文信</a:t>
                </a:r>
                <a:r>
                  <a:rPr lang="zh-TW" altLang="en-US" sz="3400" dirty="0">
                    <a:solidFill>
                      <a:srgbClr val="3792AB"/>
                    </a:solidFill>
                    <a:latin typeface="新細明體" panose="02020500000000000000" pitchFamily="18" charset="-120"/>
                    <a:ea typeface="新細明體" panose="02020500000000000000" pitchFamily="18" charset="-120"/>
                  </a:rPr>
                  <a:t>翻譯成</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中文。</a:t>
                </a:r>
                <a:endParaRPr lang="en-US" altLang="zh-TW" sz="3400" dirty="0">
                  <a:solidFill>
                    <a:schemeClr val="tx2">
                      <a:lumMod val="50000"/>
                    </a:schemeClr>
                  </a:solidFill>
                  <a:latin typeface="新細明體" panose="02020500000000000000" pitchFamily="18" charset="-120"/>
                  <a:ea typeface="新細明體" panose="02020500000000000000" pitchFamily="18" charset="-120"/>
                </a:endParaRPr>
              </a:p>
              <a:p>
                <a:pPr marL="514350" indent="-514350">
                  <a:lnSpc>
                    <a:spcPct val="150000"/>
                  </a:lnSpc>
                  <a:buAutoNum type="arabicPeriod"/>
                </a:pPr>
                <a:r>
                  <a:rPr lang="zh-TW" altLang="en-US" sz="3400" dirty="0">
                    <a:solidFill>
                      <a:schemeClr val="tx2">
                        <a:lumMod val="50000"/>
                      </a:schemeClr>
                    </a:solidFill>
                    <a:latin typeface="新細明體" panose="02020500000000000000" pitchFamily="18" charset="-120"/>
                    <a:ea typeface="新細明體" panose="02020500000000000000" pitchFamily="18" charset="-120"/>
                  </a:rPr>
                  <a:t>他想</a:t>
                </a:r>
                <a:r>
                  <a:rPr lang="zh-TW" altLang="en-US" sz="3400" dirty="0">
                    <a:solidFill>
                      <a:srgbClr val="3792AB"/>
                    </a:solidFill>
                    <a:latin typeface="新細明體" panose="02020500000000000000" pitchFamily="18" charset="-120"/>
                    <a:ea typeface="新細明體" panose="02020500000000000000" pitchFamily="18" charset="-120"/>
                  </a:rPr>
                  <a:t>把</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這段歷史</a:t>
                </a:r>
                <a:r>
                  <a:rPr lang="zh-TW" altLang="en-US" sz="3400" dirty="0">
                    <a:solidFill>
                      <a:srgbClr val="3792AB"/>
                    </a:solidFill>
                    <a:latin typeface="新細明體" panose="02020500000000000000" pitchFamily="18" charset="-120"/>
                    <a:ea typeface="新細明體" panose="02020500000000000000" pitchFamily="18" charset="-120"/>
                  </a:rPr>
                  <a:t>改寫成</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小說。</a:t>
                </a:r>
              </a:p>
            </p:txBody>
          </p:sp>
        </p:grpSp>
      </p:grpSp>
      <p:sp>
        <p:nvSpPr>
          <p:cNvPr id="17" name="箭號: 弧形上彎 16">
            <a:hlinkClick r:id="rId4" action="ppaction://hlinksldjump"/>
            <a:extLst>
              <a:ext uri="{FF2B5EF4-FFF2-40B4-BE49-F238E27FC236}">
                <a16:creationId xmlns:a16="http://schemas.microsoft.com/office/drawing/2014/main" id="{8244CA76-3F01-9160-09E6-0C1FAAA6CC92}"/>
              </a:ext>
            </a:extLst>
          </p:cNvPr>
          <p:cNvSpPr/>
          <p:nvPr/>
        </p:nvSpPr>
        <p:spPr>
          <a:xfrm flipH="1">
            <a:off x="10698884" y="793956"/>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8" name="文字方塊 17">
            <a:hlinkClick r:id="rId4" action="ppaction://hlinksldjump"/>
            <a:extLst>
              <a:ext uri="{FF2B5EF4-FFF2-40B4-BE49-F238E27FC236}">
                <a16:creationId xmlns:a16="http://schemas.microsoft.com/office/drawing/2014/main" id="{EDC63F74-FF43-102E-D9AE-A3334ED9C852}"/>
              </a:ext>
            </a:extLst>
          </p:cNvPr>
          <p:cNvSpPr txBox="1"/>
          <p:nvPr/>
        </p:nvSpPr>
        <p:spPr>
          <a:xfrm>
            <a:off x="10656670" y="1398593"/>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Tree>
    <p:extLst>
      <p:ext uri="{BB962C8B-B14F-4D97-AF65-F5344CB8AC3E}">
        <p14:creationId xmlns:p14="http://schemas.microsoft.com/office/powerpoint/2010/main" val="13774567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393751" y="457623"/>
            <a:ext cx="11572107" cy="6139822"/>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dirty="0">
              <a:sym typeface="+mn-ea"/>
            </a:endParaRPr>
          </a:p>
        </p:txBody>
      </p:sp>
      <p:sp>
        <p:nvSpPr>
          <p:cNvPr id="13" name="矩形 12"/>
          <p:cNvSpPr/>
          <p:nvPr/>
        </p:nvSpPr>
        <p:spPr>
          <a:xfrm rot="16200000">
            <a:off x="2625254" y="-2359741"/>
            <a:ext cx="1395095" cy="638111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TW" altLang="en-US" sz="48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除了</a:t>
            </a:r>
            <a:r>
              <a:rPr kumimoji="0" lang="en-US" altLang="zh-TW" sz="48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a:t>
            </a:r>
            <a:r>
              <a:rPr kumimoji="0" lang="zh-TW" altLang="en-US" sz="48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以外，也</a:t>
            </a:r>
            <a:r>
              <a:rPr kumimoji="0" lang="en-US" altLang="zh-TW" sz="48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rPr>
              <a:t>……</a:t>
            </a:r>
            <a:endParaRPr kumimoji="0" lang="zh-CN" altLang="en-US" sz="4800" b="1" i="0" u="none" strike="noStrike" kern="1200" cap="none" spc="0" normalizeH="0" baseline="0" noProof="0" dirty="0">
              <a:ln>
                <a:noFill/>
              </a:ln>
              <a:solidFill>
                <a:srgbClr val="963331"/>
              </a:solidFill>
              <a:effectLst/>
              <a:uLnTx/>
              <a:uFillTx/>
              <a:latin typeface="DFWeiBei-B5" panose="03000709000000000000" pitchFamily="65" charset="-120"/>
              <a:ea typeface="DFWeiBei-B5" panose="03000709000000000000" pitchFamily="65" charset="-120"/>
            </a:endParaRPr>
          </a:p>
        </p:txBody>
      </p:sp>
      <p:grpSp>
        <p:nvGrpSpPr>
          <p:cNvPr id="11" name="群組 10">
            <a:extLst>
              <a:ext uri="{FF2B5EF4-FFF2-40B4-BE49-F238E27FC236}">
                <a16:creationId xmlns:a16="http://schemas.microsoft.com/office/drawing/2014/main" id="{12DD855C-AC56-4355-7A55-B49FABA2F551}"/>
              </a:ext>
            </a:extLst>
          </p:cNvPr>
          <p:cNvGrpSpPr/>
          <p:nvPr/>
        </p:nvGrpSpPr>
        <p:grpSpPr>
          <a:xfrm>
            <a:off x="590410" y="2755022"/>
            <a:ext cx="11052502" cy="2721109"/>
            <a:chOff x="1101215" y="2652803"/>
            <a:chExt cx="11052502" cy="2721109"/>
          </a:xfrm>
        </p:grpSpPr>
        <p:grpSp>
          <p:nvGrpSpPr>
            <p:cNvPr id="6" name="群組 5">
              <a:extLst>
                <a:ext uri="{FF2B5EF4-FFF2-40B4-BE49-F238E27FC236}">
                  <a16:creationId xmlns:a16="http://schemas.microsoft.com/office/drawing/2014/main" id="{F0A754F7-3A74-66F6-FD91-BB5EA80AACB0}"/>
                </a:ext>
              </a:extLst>
            </p:cNvPr>
            <p:cNvGrpSpPr/>
            <p:nvPr/>
          </p:nvGrpSpPr>
          <p:grpSpPr>
            <a:xfrm>
              <a:off x="1101215" y="2652803"/>
              <a:ext cx="9689906" cy="776197"/>
              <a:chOff x="943898" y="2949676"/>
              <a:chExt cx="9689906" cy="776197"/>
            </a:xfrm>
          </p:grpSpPr>
          <p:sp>
            <p:nvSpPr>
              <p:cNvPr id="4" name="矩形 3">
                <a:extLst>
                  <a:ext uri="{FF2B5EF4-FFF2-40B4-BE49-F238E27FC236}">
                    <a16:creationId xmlns:a16="http://schemas.microsoft.com/office/drawing/2014/main" id="{18DA80B7-F219-B52F-BB00-64FDCAA86AAF}"/>
                  </a:ext>
                </a:extLst>
              </p:cNvPr>
              <p:cNvSpPr/>
              <p:nvPr/>
            </p:nvSpPr>
            <p:spPr>
              <a:xfrm rot="16200000">
                <a:off x="1199813" y="26937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級別：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5" name="文字方塊 4">
                <a:extLst>
                  <a:ext uri="{FF2B5EF4-FFF2-40B4-BE49-F238E27FC236}">
                    <a16:creationId xmlns:a16="http://schemas.microsoft.com/office/drawing/2014/main" id="{F9AAA0B9-D066-135F-9390-5933BD71FB58}"/>
                  </a:ext>
                </a:extLst>
              </p:cNvPr>
              <p:cNvSpPr txBox="1"/>
              <p:nvPr/>
            </p:nvSpPr>
            <p:spPr>
              <a:xfrm>
                <a:off x="2493434" y="3029998"/>
                <a:ext cx="8140370" cy="615553"/>
              </a:xfrm>
              <a:prstGeom prst="rect">
                <a:avLst/>
              </a:prstGeom>
              <a:noFill/>
            </p:spPr>
            <p:txBody>
              <a:bodyPr wrap="none" rtlCol="0">
                <a:spAutoFit/>
              </a:bodyPr>
              <a:lstStyle/>
              <a:p>
                <a:r>
                  <a:rPr lang="zh-TW" altLang="en-US" sz="3400" dirty="0">
                    <a:solidFill>
                      <a:schemeClr val="tx2">
                        <a:lumMod val="50000"/>
                      </a:schemeClr>
                    </a:solidFill>
                    <a:latin typeface="新細明體" panose="02020500000000000000" pitchFamily="18" charset="-120"/>
                    <a:ea typeface="新細明體" panose="02020500000000000000" pitchFamily="18" charset="-120"/>
                  </a:rPr>
                  <a:t>國教院語法點分級標準：進階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 第 </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3</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a:t>
                </a:r>
                <a:r>
                  <a:rPr lang="en-US" altLang="zh-TW" sz="3400" dirty="0">
                    <a:solidFill>
                      <a:schemeClr val="tx2">
                        <a:lumMod val="50000"/>
                      </a:schemeClr>
                    </a:solidFill>
                    <a:latin typeface="新細明體" panose="02020500000000000000" pitchFamily="18" charset="-120"/>
                    <a:ea typeface="新細明體" panose="02020500000000000000" pitchFamily="18" charset="-120"/>
                  </a:rPr>
                  <a:t> </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級 </a:t>
                </a:r>
              </a:p>
            </p:txBody>
          </p:sp>
        </p:grpSp>
        <p:grpSp>
          <p:nvGrpSpPr>
            <p:cNvPr id="7" name="群組 6">
              <a:extLst>
                <a:ext uri="{FF2B5EF4-FFF2-40B4-BE49-F238E27FC236}">
                  <a16:creationId xmlns:a16="http://schemas.microsoft.com/office/drawing/2014/main" id="{A76275D9-434A-F638-BC07-DE4CAC644040}"/>
                </a:ext>
              </a:extLst>
            </p:cNvPr>
            <p:cNvGrpSpPr/>
            <p:nvPr/>
          </p:nvGrpSpPr>
          <p:grpSpPr>
            <a:xfrm>
              <a:off x="1101215" y="3803867"/>
              <a:ext cx="11052502" cy="1570045"/>
              <a:chOff x="943898" y="2849813"/>
              <a:chExt cx="11052502" cy="1570045"/>
            </a:xfrm>
          </p:grpSpPr>
          <p:sp>
            <p:nvSpPr>
              <p:cNvPr id="8" name="矩形 7">
                <a:extLst>
                  <a:ext uri="{FF2B5EF4-FFF2-40B4-BE49-F238E27FC236}">
                    <a16:creationId xmlns:a16="http://schemas.microsoft.com/office/drawing/2014/main" id="{E33159E1-2869-F43F-9C4D-D17A430616C5}"/>
                  </a:ext>
                </a:extLst>
              </p:cNvPr>
              <p:cNvSpPr/>
              <p:nvPr/>
            </p:nvSpPr>
            <p:spPr>
              <a:xfrm rot="16200000">
                <a:off x="1199813" y="2845961"/>
                <a:ext cx="776197" cy="1288027"/>
              </a:xfrm>
              <a:prstGeom prst="rect">
                <a:avLst/>
              </a:prstGeom>
              <a:blipFill rotWithShape="1">
                <a:blip r:embed="rId3">
                  <a:alphaModFix amt="70000"/>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lang="zh-TW" altLang="en-US" sz="3400" dirty="0">
                    <a:solidFill>
                      <a:schemeClr val="accent2">
                        <a:lumMod val="50000"/>
                      </a:schemeClr>
                    </a:solidFill>
                    <a:latin typeface="新細明體" panose="02020500000000000000" pitchFamily="18" charset="-120"/>
                    <a:ea typeface="新細明體" panose="02020500000000000000" pitchFamily="18" charset="-120"/>
                  </a:rPr>
                  <a:t> 例句：</a:t>
                </a:r>
                <a:endParaRPr kumimoji="0" lang="zh-CN" altLang="en-US" sz="3400" i="0" u="none" strike="noStrike" kern="1200" cap="none" spc="0" normalizeH="0" baseline="0" noProof="0" dirty="0">
                  <a:ln>
                    <a:noFill/>
                  </a:ln>
                  <a:solidFill>
                    <a:schemeClr val="accent2">
                      <a:lumMod val="50000"/>
                    </a:schemeClr>
                  </a:solidFill>
                  <a:effectLst/>
                  <a:uLnTx/>
                  <a:uFillTx/>
                  <a:latin typeface="新細明體" panose="02020500000000000000" pitchFamily="18" charset="-120"/>
                  <a:ea typeface="新細明體" panose="02020500000000000000" pitchFamily="18" charset="-120"/>
                </a:endParaRPr>
              </a:p>
            </p:txBody>
          </p:sp>
          <p:sp>
            <p:nvSpPr>
              <p:cNvPr id="9" name="文字方塊 8">
                <a:extLst>
                  <a:ext uri="{FF2B5EF4-FFF2-40B4-BE49-F238E27FC236}">
                    <a16:creationId xmlns:a16="http://schemas.microsoft.com/office/drawing/2014/main" id="{E670A3A5-BF4C-BFE9-D56E-A099DBD9074C}"/>
                  </a:ext>
                </a:extLst>
              </p:cNvPr>
              <p:cNvSpPr txBox="1"/>
              <p:nvPr/>
            </p:nvSpPr>
            <p:spPr>
              <a:xfrm>
                <a:off x="2233791" y="2849813"/>
                <a:ext cx="9762609" cy="1570045"/>
              </a:xfrm>
              <a:prstGeom prst="rect">
                <a:avLst/>
              </a:prstGeom>
              <a:noFill/>
              <a:ln>
                <a:noFill/>
              </a:ln>
            </p:spPr>
            <p:txBody>
              <a:bodyPr wrap="none" rtlCol="0">
                <a:spAutoFit/>
              </a:bodyPr>
              <a:lstStyle/>
              <a:p>
                <a:pPr>
                  <a:lnSpc>
                    <a:spcPct val="150000"/>
                  </a:lnSpc>
                </a:pPr>
                <a:r>
                  <a:rPr lang="en-US" altLang="zh-TW" sz="3400" dirty="0">
                    <a:latin typeface="新細明體" panose="02020500000000000000" pitchFamily="18" charset="-120"/>
                    <a:ea typeface="新細明體" panose="02020500000000000000" pitchFamily="18" charset="-120"/>
                  </a:rPr>
                  <a:t>1.</a:t>
                </a:r>
                <a:r>
                  <a:rPr lang="zh-TW" altLang="en-US" sz="3400" dirty="0">
                    <a:latin typeface="新細明體" panose="02020500000000000000" pitchFamily="18" charset="-120"/>
                    <a:ea typeface="新細明體" panose="02020500000000000000" pitchFamily="18" charset="-120"/>
                  </a:rPr>
                  <a:t> </a:t>
                </a:r>
                <a:r>
                  <a:rPr lang="zh-TW" altLang="en-US" sz="3400" dirty="0">
                    <a:solidFill>
                      <a:srgbClr val="3792AB"/>
                    </a:solidFill>
                    <a:latin typeface="新細明體" panose="02020500000000000000" pitchFamily="18" charset="-120"/>
                    <a:ea typeface="新細明體" panose="02020500000000000000" pitchFamily="18" charset="-120"/>
                  </a:rPr>
                  <a:t>除了</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我</a:t>
                </a:r>
                <a:r>
                  <a:rPr lang="zh-TW" altLang="en-US" sz="3400" dirty="0">
                    <a:solidFill>
                      <a:srgbClr val="3792AB"/>
                    </a:solidFill>
                    <a:latin typeface="新細明體" panose="02020500000000000000" pitchFamily="18" charset="-120"/>
                    <a:ea typeface="新細明體" panose="02020500000000000000" pitchFamily="18" charset="-120"/>
                  </a:rPr>
                  <a:t>以外</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，還有很多同學也收到了一樣的信。</a:t>
                </a:r>
                <a:endParaRPr lang="en-US" altLang="zh-TW" sz="3400" dirty="0">
                  <a:solidFill>
                    <a:schemeClr val="tx2">
                      <a:lumMod val="50000"/>
                    </a:schemeClr>
                  </a:solidFill>
                  <a:latin typeface="新細明體" panose="02020500000000000000" pitchFamily="18" charset="-120"/>
                  <a:ea typeface="新細明體" panose="02020500000000000000" pitchFamily="18" charset="-120"/>
                </a:endParaRPr>
              </a:p>
              <a:p>
                <a:pPr>
                  <a:lnSpc>
                    <a:spcPct val="150000"/>
                  </a:lnSpc>
                </a:pPr>
                <a:r>
                  <a:rPr lang="en-US" altLang="zh-TW" sz="3400" dirty="0">
                    <a:latin typeface="新細明體" panose="02020500000000000000" pitchFamily="18" charset="-120"/>
                    <a:ea typeface="新細明體" panose="02020500000000000000" pitchFamily="18" charset="-120"/>
                  </a:rPr>
                  <a:t>2.</a:t>
                </a:r>
                <a:r>
                  <a:rPr lang="zh-TW" altLang="en-US" sz="3400" dirty="0">
                    <a:latin typeface="新細明體" panose="02020500000000000000" pitchFamily="18" charset="-120"/>
                    <a:ea typeface="新細明體" panose="02020500000000000000" pitchFamily="18" charset="-120"/>
                  </a:rPr>
                  <a:t> </a:t>
                </a:r>
                <a:r>
                  <a:rPr lang="zh-TW" altLang="en-US" sz="3400" dirty="0">
                    <a:solidFill>
                      <a:srgbClr val="3792AB"/>
                    </a:solidFill>
                    <a:latin typeface="新細明體" panose="02020500000000000000" pitchFamily="18" charset="-120"/>
                    <a:ea typeface="新細明體" panose="02020500000000000000" pitchFamily="18" charset="-120"/>
                  </a:rPr>
                  <a:t>除了</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工作</a:t>
                </a:r>
                <a:r>
                  <a:rPr lang="zh-TW" altLang="en-US" sz="3400" dirty="0">
                    <a:solidFill>
                      <a:srgbClr val="3792AB"/>
                    </a:solidFill>
                    <a:latin typeface="新細明體" panose="02020500000000000000" pitchFamily="18" charset="-120"/>
                    <a:ea typeface="新細明體" panose="02020500000000000000" pitchFamily="18" charset="-120"/>
                  </a:rPr>
                  <a:t>以外</a:t>
                </a:r>
                <a:r>
                  <a:rPr lang="zh-TW" altLang="en-US" sz="3400" dirty="0">
                    <a:solidFill>
                      <a:schemeClr val="tx2">
                        <a:lumMod val="50000"/>
                      </a:schemeClr>
                    </a:solidFill>
                    <a:latin typeface="新細明體" panose="02020500000000000000" pitchFamily="18" charset="-120"/>
                    <a:ea typeface="新細明體" panose="02020500000000000000" pitchFamily="18" charset="-120"/>
                  </a:rPr>
                  <a:t>，我也會找時間培養跳舞的興趣。</a:t>
                </a:r>
              </a:p>
            </p:txBody>
          </p:sp>
        </p:grpSp>
      </p:grpSp>
      <p:sp>
        <p:nvSpPr>
          <p:cNvPr id="19" name="文字方塊 18">
            <a:extLst>
              <a:ext uri="{FF2B5EF4-FFF2-40B4-BE49-F238E27FC236}">
                <a16:creationId xmlns:a16="http://schemas.microsoft.com/office/drawing/2014/main" id="{8B28B752-C4D2-D54A-ECD7-C312E04E0401}"/>
              </a:ext>
            </a:extLst>
          </p:cNvPr>
          <p:cNvSpPr txBox="1"/>
          <p:nvPr/>
        </p:nvSpPr>
        <p:spPr>
          <a:xfrm>
            <a:off x="7968215" y="6565309"/>
            <a:ext cx="422378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代表介於第</a:t>
            </a: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級與第</a:t>
            </a:r>
            <a:r>
              <a:rPr lang="en-US" altLang="zh-TW" dirty="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級之間的語法</a:t>
            </a:r>
          </a:p>
        </p:txBody>
      </p:sp>
      <p:sp>
        <p:nvSpPr>
          <p:cNvPr id="14" name="箭號: 弧形上彎 13">
            <a:hlinkClick r:id="rId4" action="ppaction://hlinksldjump"/>
            <a:extLst>
              <a:ext uri="{FF2B5EF4-FFF2-40B4-BE49-F238E27FC236}">
                <a16:creationId xmlns:a16="http://schemas.microsoft.com/office/drawing/2014/main" id="{F1DEE4A0-4924-379A-E13D-3A4D212B6611}"/>
              </a:ext>
            </a:extLst>
          </p:cNvPr>
          <p:cNvSpPr/>
          <p:nvPr/>
        </p:nvSpPr>
        <p:spPr>
          <a:xfrm flipH="1">
            <a:off x="10698884" y="793956"/>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20" name="文字方塊 19">
            <a:hlinkClick r:id="rId4" action="ppaction://hlinksldjump"/>
            <a:extLst>
              <a:ext uri="{FF2B5EF4-FFF2-40B4-BE49-F238E27FC236}">
                <a16:creationId xmlns:a16="http://schemas.microsoft.com/office/drawing/2014/main" id="{B634D771-5415-DFEE-41A1-6A8B0051A3D9}"/>
              </a:ext>
            </a:extLst>
          </p:cNvPr>
          <p:cNvSpPr txBox="1"/>
          <p:nvPr/>
        </p:nvSpPr>
        <p:spPr>
          <a:xfrm>
            <a:off x="10656670" y="1398593"/>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Tree>
    <p:extLst>
      <p:ext uri="{BB962C8B-B14F-4D97-AF65-F5344CB8AC3E}">
        <p14:creationId xmlns:p14="http://schemas.microsoft.com/office/powerpoint/2010/main" val="22737074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rgbClr val="F49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16" name="群組 15"/>
          <p:cNvGrpSpPr/>
          <p:nvPr/>
        </p:nvGrpSpPr>
        <p:grpSpPr>
          <a:xfrm>
            <a:off x="3389503" y="775743"/>
            <a:ext cx="5288627" cy="3221499"/>
            <a:chOff x="3389503" y="775743"/>
            <a:chExt cx="5288627" cy="3221499"/>
          </a:xfrm>
        </p:grpSpPr>
        <p:sp>
          <p:nvSpPr>
            <p:cNvPr id="17" name="文本框 5">
              <a:extLst>
                <a:ext uri="{FF2B5EF4-FFF2-40B4-BE49-F238E27FC236}">
                  <a16:creationId xmlns:a16="http://schemas.microsoft.com/office/drawing/2014/main" id="{B7A866FD-897D-0D7E-BEC2-7D58ACD8C2C4}"/>
                </a:ext>
              </a:extLst>
            </p:cNvPr>
            <p:cNvSpPr txBox="1"/>
            <p:nvPr/>
          </p:nvSpPr>
          <p:spPr>
            <a:xfrm>
              <a:off x="3389503" y="842532"/>
              <a:ext cx="5288627" cy="3154710"/>
            </a:xfrm>
            <a:prstGeom prst="rect">
              <a:avLst/>
            </a:prstGeom>
            <a:noFill/>
          </p:spPr>
          <p:txBody>
            <a:bodyPr wrap="none" rtlCol="0">
              <a:spAutoFit/>
            </a:bodyPr>
            <a:lstStyle/>
            <a:p>
              <a:pPr algn="ctr"/>
              <a:r>
                <a:rPr lang="zh-TW" altLang="en-US" sz="19900" dirty="0">
                  <a:solidFill>
                    <a:schemeClr val="bg1"/>
                  </a:solidFill>
                  <a:latin typeface="Yu Mincho Demibold" panose="02020600000000000000" pitchFamily="18" charset="-128"/>
                  <a:ea typeface="Yu Mincho Demibold" panose="02020600000000000000" pitchFamily="18" charset="-128"/>
                </a:rPr>
                <a:t>練習</a:t>
              </a:r>
              <a:endParaRPr lang="zh-CN" altLang="en-US" sz="19900" dirty="0">
                <a:solidFill>
                  <a:schemeClr val="bg1"/>
                </a:solidFill>
                <a:latin typeface="Yu Mincho Demibold" panose="02020600000000000000" pitchFamily="18" charset="-128"/>
                <a:ea typeface="Yu Mincho Demibold" panose="02020600000000000000" pitchFamily="18" charset="-128"/>
              </a:endParaRPr>
            </a:p>
          </p:txBody>
        </p:sp>
        <p:grpSp>
          <p:nvGrpSpPr>
            <p:cNvPr id="19" name="群組 18">
              <a:extLst>
                <a:ext uri="{FF2B5EF4-FFF2-40B4-BE49-F238E27FC236}">
                  <a16:creationId xmlns:a16="http://schemas.microsoft.com/office/drawing/2014/main" id="{7E2B38FB-C387-E3D1-69FD-10DD5EB09865}"/>
                </a:ext>
              </a:extLst>
            </p:cNvPr>
            <p:cNvGrpSpPr/>
            <p:nvPr/>
          </p:nvGrpSpPr>
          <p:grpSpPr>
            <a:xfrm>
              <a:off x="3424819" y="775744"/>
              <a:ext cx="2570110" cy="2915723"/>
              <a:chOff x="3424832" y="1678751"/>
              <a:chExt cx="2678107" cy="3429425"/>
            </a:xfrm>
          </p:grpSpPr>
          <p:cxnSp>
            <p:nvCxnSpPr>
              <p:cNvPr id="25"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直接连接符 2">
                <a:extLst>
                  <a:ext uri="{FF2B5EF4-FFF2-40B4-BE49-F238E27FC236}">
                    <a16:creationId xmlns:a16="http://schemas.microsoft.com/office/drawing/2014/main" id="{EEEDD03A-8146-0165-73CB-1FA6A31EA1D8}"/>
                  </a:ext>
                </a:extLst>
              </p:cNvPr>
              <p:cNvCxnSpPr>
                <a:cxnSpLocks/>
              </p:cNvCxnSpPr>
              <p:nvPr/>
            </p:nvCxnSpPr>
            <p:spPr>
              <a:xfrm>
                <a:off x="3424832" y="5108176"/>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34"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1" name="群組 20">
              <a:extLst>
                <a:ext uri="{FF2B5EF4-FFF2-40B4-BE49-F238E27FC236}">
                  <a16:creationId xmlns:a16="http://schemas.microsoft.com/office/drawing/2014/main" id="{6C5413F0-C9A9-BF7C-CB6F-1A8B8FEED64D}"/>
                </a:ext>
              </a:extLst>
            </p:cNvPr>
            <p:cNvGrpSpPr/>
            <p:nvPr/>
          </p:nvGrpSpPr>
          <p:grpSpPr>
            <a:xfrm flipH="1">
              <a:off x="5955822" y="775743"/>
              <a:ext cx="2570110" cy="2915723"/>
              <a:chOff x="3424832" y="1678751"/>
              <a:chExt cx="2678107" cy="3429425"/>
            </a:xfrm>
          </p:grpSpPr>
          <p:cxnSp>
            <p:nvCxnSpPr>
              <p:cNvPr id="22"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23"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24"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grpSp>
      <p:grpSp>
        <p:nvGrpSpPr>
          <p:cNvPr id="35" name="群組 34"/>
          <p:cNvGrpSpPr/>
          <p:nvPr/>
        </p:nvGrpSpPr>
        <p:grpSpPr>
          <a:xfrm>
            <a:off x="2033689" y="4532902"/>
            <a:ext cx="8124623" cy="1442068"/>
            <a:chOff x="1975222" y="4533998"/>
            <a:chExt cx="8124623" cy="1442068"/>
          </a:xfrm>
        </p:grpSpPr>
        <p:pic>
          <p:nvPicPr>
            <p:cNvPr id="36" name="圖片 35" descr="一張含有 文字, 字型, 筆跡, 圖形 的圖片&#10;&#10;自動產生的描述">
              <a:hlinkClick r:id="rId3" action="ppaction://hlinksldjump"/>
              <a:extLst>
                <a:ext uri="{FF2B5EF4-FFF2-40B4-BE49-F238E27FC236}">
                  <a16:creationId xmlns:a16="http://schemas.microsoft.com/office/drawing/2014/main" id="{3F425E27-4800-613C-854E-1E3EB1209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4227" y="4533998"/>
              <a:ext cx="2045618" cy="1405578"/>
            </a:xfrm>
            <a:prstGeom prst="rect">
              <a:avLst/>
            </a:prstGeom>
          </p:spPr>
        </p:pic>
        <p:pic>
          <p:nvPicPr>
            <p:cNvPr id="37" name="圖片 36" descr="一張含有 文字, 字型, 圖形, 筆跡 的圖片&#10;&#10;自動產生的描述">
              <a:hlinkClick r:id="rId5" action="ppaction://hlinksldjump"/>
              <a:extLst>
                <a:ext uri="{FF2B5EF4-FFF2-40B4-BE49-F238E27FC236}">
                  <a16:creationId xmlns:a16="http://schemas.microsoft.com/office/drawing/2014/main" id="{BCF0414E-4700-7257-088C-881C3587D0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9684" y="4534000"/>
              <a:ext cx="2098720" cy="1442065"/>
            </a:xfrm>
            <a:prstGeom prst="rect">
              <a:avLst/>
            </a:prstGeom>
          </p:spPr>
        </p:pic>
        <p:pic>
          <p:nvPicPr>
            <p:cNvPr id="38" name="圖片 37" descr="一張含有 文字, 字型, 螢幕擷取畫面, 圖形 的圖片&#10;&#10;自動產生的描述">
              <a:hlinkClick r:id="rId7" action="ppaction://hlinksldjump"/>
              <a:extLst>
                <a:ext uri="{FF2B5EF4-FFF2-40B4-BE49-F238E27FC236}">
                  <a16:creationId xmlns:a16="http://schemas.microsoft.com/office/drawing/2014/main" id="{2F9958C3-CD9C-E3B9-43BD-0EA2E760A3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5222" y="4534000"/>
              <a:ext cx="2068640" cy="1442066"/>
            </a:xfrm>
            <a:prstGeom prst="rect">
              <a:avLst/>
            </a:prstGeom>
          </p:spPr>
        </p:pic>
      </p:grpSp>
    </p:spTree>
    <p:extLst>
      <p:ext uri="{BB962C8B-B14F-4D97-AF65-F5344CB8AC3E}">
        <p14:creationId xmlns:p14="http://schemas.microsoft.com/office/powerpoint/2010/main" val="37209200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41D597EC-8CC4-889B-C126-E8ADA3CCCA9E}"/>
              </a:ext>
            </a:extLst>
          </p:cNvPr>
          <p:cNvGrpSpPr/>
          <p:nvPr/>
        </p:nvGrpSpPr>
        <p:grpSpPr>
          <a:xfrm>
            <a:off x="0" y="0"/>
            <a:ext cx="12191999" cy="6858000"/>
            <a:chOff x="1353876" y="907364"/>
            <a:chExt cx="9484242" cy="5039832"/>
          </a:xfrm>
        </p:grpSpPr>
        <p:grpSp>
          <p:nvGrpSpPr>
            <p:cNvPr id="11" name="组合 1"/>
            <p:cNvGrpSpPr/>
            <p:nvPr/>
          </p:nvGrpSpPr>
          <p:grpSpPr>
            <a:xfrm flipH="1">
              <a:off x="1353876" y="907364"/>
              <a:ext cx="9484242" cy="5039832"/>
              <a:chOff x="1353879" y="909084"/>
              <a:chExt cx="9484242" cy="5039832"/>
            </a:xfrm>
          </p:grpSpPr>
          <p:sp>
            <p:nvSpPr>
              <p:cNvPr id="13" name="矩形 12"/>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12" name="矩形 11"/>
            <p:cNvSpPr/>
            <p:nvPr/>
          </p:nvSpPr>
          <p:spPr>
            <a:xfrm>
              <a:off x="1942214" y="1440711"/>
              <a:ext cx="8307571" cy="3976577"/>
            </a:xfrm>
            <a:prstGeom prst="rect">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字方塊 8">
            <a:extLst>
              <a:ext uri="{FF2B5EF4-FFF2-40B4-BE49-F238E27FC236}">
                <a16:creationId xmlns:a16="http://schemas.microsoft.com/office/drawing/2014/main" id="{2B3FA2AA-7EA5-B682-F78B-BDEBF98203CE}"/>
              </a:ext>
            </a:extLst>
          </p:cNvPr>
          <p:cNvSpPr txBox="1"/>
          <p:nvPr/>
        </p:nvSpPr>
        <p:spPr>
          <a:xfrm>
            <a:off x="4363362" y="876365"/>
            <a:ext cx="3262432" cy="1015663"/>
          </a:xfrm>
          <a:prstGeom prst="rect">
            <a:avLst/>
          </a:prstGeom>
          <a:noFill/>
        </p:spPr>
        <p:txBody>
          <a:bodyPr wrap="none" rtlCol="0">
            <a:spAutoFit/>
          </a:bodyPr>
          <a:lstStyle/>
          <a:p>
            <a:r>
              <a:rPr lang="zh-TW" altLang="en-US" sz="6000" dirty="0">
                <a:latin typeface="Yu Mincho Demibold" panose="02020600000000000000" pitchFamily="18" charset="-128"/>
                <a:ea typeface="Yu Mincho Demibold" panose="02020600000000000000" pitchFamily="18" charset="-128"/>
              </a:rPr>
              <a:t>出題原則</a:t>
            </a: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378" y="2124046"/>
            <a:ext cx="10058400" cy="3780858"/>
          </a:xfrm>
          <a:prstGeom prst="rect">
            <a:avLst/>
          </a:prstGeom>
        </p:spPr>
      </p:pic>
    </p:spTree>
    <p:extLst>
      <p:ext uri="{BB962C8B-B14F-4D97-AF65-F5344CB8AC3E}">
        <p14:creationId xmlns:p14="http://schemas.microsoft.com/office/powerpoint/2010/main" val="2559683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 y="0"/>
            <a:ext cx="12191999" cy="6858000"/>
            <a:chOff x="1353879" y="909084"/>
            <a:chExt cx="9484242" cy="5039832"/>
          </a:xfrm>
        </p:grpSpPr>
        <p:sp>
          <p:nvSpPr>
            <p:cNvPr id="3" name="矩形 2"/>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9" name="矩形 8"/>
          <p:cNvSpPr/>
          <p:nvPr/>
        </p:nvSpPr>
        <p:spPr>
          <a:xfrm>
            <a:off x="133544" y="148472"/>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404331" y="388540"/>
            <a:ext cx="7196201" cy="553998"/>
          </a:xfrm>
          <a:prstGeom prst="rect">
            <a:avLst/>
          </a:prstGeom>
        </p:spPr>
        <p:txBody>
          <a:bodyPr wrap="none">
            <a:spAutoFit/>
          </a:bodyPr>
          <a:lstStyle/>
          <a:p>
            <a:r>
              <a:rPr lang="zh-TW" altLang="en-US" sz="3000" dirty="0">
                <a:ea typeface="標楷體" panose="03000509000000000000" pitchFamily="65" charset="-120"/>
                <a:cs typeface="Times New Roman" panose="02020603050405020304" pitchFamily="18" charset="0"/>
              </a:rPr>
              <a:t>✏ </a:t>
            </a:r>
            <a:r>
              <a:rPr lang="zh-TW" altLang="zh-TW" sz="3000" dirty="0">
                <a:ea typeface="標楷體" panose="03000509000000000000" pitchFamily="65" charset="-120"/>
                <a:cs typeface="Times New Roman" panose="02020603050405020304" pitchFamily="18" charset="0"/>
              </a:rPr>
              <a:t>選擇題：請根據題目選出正確的答案。</a:t>
            </a:r>
            <a:endParaRPr lang="zh-TW" altLang="en-US" sz="3000" dirty="0"/>
          </a:p>
        </p:txBody>
      </p:sp>
      <p:sp>
        <p:nvSpPr>
          <p:cNvPr id="10" name="矩形 9"/>
          <p:cNvSpPr/>
          <p:nvPr/>
        </p:nvSpPr>
        <p:spPr>
          <a:xfrm>
            <a:off x="404331" y="1182606"/>
            <a:ext cx="11383331" cy="5427127"/>
          </a:xfrm>
          <a:prstGeom prst="rect">
            <a:avLst/>
          </a:prstGeom>
        </p:spPr>
        <p:txBody>
          <a:bodyPr wrap="square">
            <a:spAutoFit/>
          </a:bodyPr>
          <a:lstStyle/>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鄭成功是一位知名的歷史人物，他曾經在</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17</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世紀</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過台灣</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a:t>
            </a:r>
          </a:p>
          <a:p>
            <a:pPr>
              <a:lnSpc>
                <a:spcPct val="107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治理</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整理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清掃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理解</a:t>
            </a: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p>
          <a:p>
            <a:pPr>
              <a:lnSpc>
                <a:spcPct val="107000"/>
              </a:lnSpc>
              <a:spcAft>
                <a:spcPts val="0"/>
              </a:spcAft>
            </a:pP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2.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荷蘭人在</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1634</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年將安平古堡</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熱蘭遮城。</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興建成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贈送給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紀錄成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命名為</a:t>
            </a:r>
            <a:endParaRPr lang="zh-TW"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3.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當時的政府正在經歷最艱難的</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，社會不穩定，經濟困難。</a:t>
            </a:r>
            <a:endParaRPr lang="zh-TW"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時差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時期</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平時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同時</a:t>
            </a:r>
            <a:endParaRPr lang="zh-TW"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4.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這裡的夜晚非常熱鬧，夜市、酒吧、百貨公司，</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應有盡有</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各式各樣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一天到晚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五顏六色</a:t>
            </a:r>
            <a:endParaRPr lang="zh-TW"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5.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安平古堡、安平老街和赤崁樓都是台南知名的觀光</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(A)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紀念品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攤販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大自然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景點</a:t>
            </a:r>
            <a:endParaRPr lang="zh-TW"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990741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
          <p:cNvGrpSpPr/>
          <p:nvPr/>
        </p:nvGrpSpPr>
        <p:grpSpPr>
          <a:xfrm flipH="1">
            <a:off x="1" y="0"/>
            <a:ext cx="12191999" cy="6858000"/>
            <a:chOff x="1353879" y="909084"/>
            <a:chExt cx="9484242" cy="5039832"/>
          </a:xfrm>
        </p:grpSpPr>
        <p:sp>
          <p:nvSpPr>
            <p:cNvPr id="11" name="矩形 10"/>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13" name="矩形 12"/>
          <p:cNvSpPr/>
          <p:nvPr/>
        </p:nvSpPr>
        <p:spPr>
          <a:xfrm>
            <a:off x="133544" y="148472"/>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434690" y="338074"/>
            <a:ext cx="11322613" cy="6519926"/>
          </a:xfrm>
          <a:prstGeom prst="rect">
            <a:avLst/>
          </a:prstGeom>
        </p:spPr>
        <p:txBody>
          <a:bodyPr wrap="square">
            <a:spAutoFit/>
          </a:bodyPr>
          <a:lstStyle/>
          <a:p>
            <a:pPr>
              <a:lnSpc>
                <a:spcPct val="125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6.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這座知名古蹟，</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已經有將近四百年的歷史。</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至今</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經過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做到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過來</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7.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學生在學習外語時，常常</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母語</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正在學習的語言。</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把</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翻譯成</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翻譯成</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/x   (C)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把</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移動成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移動成</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/x</a:t>
            </a:r>
            <a:endParaRPr lang="zh-TW" altLang="en-US"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8.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安平古堡</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是歷史古蹟</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，也是一個受歡迎的旅遊地點。</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不但</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而已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除了</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而已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不但</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以外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除了</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以外</a:t>
            </a:r>
            <a:endPar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9.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當時的台灣政府</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「熱蘭遮城」改名</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「安平古堡」。</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讓</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為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將</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為</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讓</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出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將</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出</a:t>
            </a:r>
          </a:p>
          <a:p>
            <a:pPr>
              <a:lnSpc>
                <a:spcPct val="125000"/>
              </a:lnSpc>
              <a:spcAft>
                <a:spcPts val="0"/>
              </a:spcAft>
            </a:pP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10.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這座城堡的歷史從</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1634</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年開始，一直延續</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5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現今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(B)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如今       </a:t>
            </a:r>
            <a:r>
              <a:rPr lang="en-US" altLang="zh-TW"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(C) </a:t>
            </a:r>
            <a:r>
              <a:rPr lang="zh-TW" altLang="en-US" sz="2800" kern="100" dirty="0">
                <a:highlight>
                  <a:srgbClr val="FFFF00"/>
                </a:highlight>
                <a:latin typeface="標楷體" panose="03000509000000000000" pitchFamily="65" charset="-120"/>
                <a:ea typeface="標楷體" panose="03000509000000000000" pitchFamily="65" charset="-120"/>
                <a:cs typeface="Times New Roman" panose="02020603050405020304" pitchFamily="18" charset="0"/>
              </a:rPr>
              <a:t>至今</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(D)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當今</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12405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 y="0"/>
            <a:ext cx="12191999" cy="6858000"/>
            <a:chOff x="1" y="0"/>
            <a:chExt cx="12191999" cy="6858000"/>
          </a:xfrm>
        </p:grpSpPr>
        <p:grpSp>
          <p:nvGrpSpPr>
            <p:cNvPr id="10" name="组合 1"/>
            <p:cNvGrpSpPr/>
            <p:nvPr/>
          </p:nvGrpSpPr>
          <p:grpSpPr>
            <a:xfrm flipH="1">
              <a:off x="1" y="0"/>
              <a:ext cx="12191999" cy="6858000"/>
              <a:chOff x="1353879" y="909084"/>
              <a:chExt cx="9484242" cy="5039832"/>
            </a:xfrm>
          </p:grpSpPr>
          <p:sp>
            <p:nvSpPr>
              <p:cNvPr id="11" name="矩形 10"/>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13" name="矩形 12"/>
            <p:cNvSpPr/>
            <p:nvPr/>
          </p:nvSpPr>
          <p:spPr>
            <a:xfrm>
              <a:off x="133544" y="148472"/>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4" name="矩形 13"/>
          <p:cNvSpPr/>
          <p:nvPr/>
        </p:nvSpPr>
        <p:spPr>
          <a:xfrm>
            <a:off x="404331" y="388540"/>
            <a:ext cx="8735084" cy="553998"/>
          </a:xfrm>
          <a:prstGeom prst="rect">
            <a:avLst/>
          </a:prstGeom>
        </p:spPr>
        <p:txBody>
          <a:bodyPr wrap="none">
            <a:spAutoFit/>
          </a:bodyPr>
          <a:lstStyle/>
          <a:p>
            <a:r>
              <a:rPr lang="zh-TW" altLang="en-US" sz="3000" dirty="0">
                <a:ea typeface="標楷體" panose="03000509000000000000" pitchFamily="65" charset="-120"/>
                <a:cs typeface="Times New Roman" panose="02020603050405020304" pitchFamily="18" charset="0"/>
              </a:rPr>
              <a:t>✏ 填空</a:t>
            </a:r>
            <a:r>
              <a:rPr lang="zh-TW" altLang="zh-TW" sz="3000" dirty="0">
                <a:ea typeface="標楷體" panose="03000509000000000000" pitchFamily="65" charset="-120"/>
                <a:cs typeface="Times New Roman" panose="02020603050405020304" pitchFamily="18" charset="0"/>
              </a:rPr>
              <a:t>題：</a:t>
            </a:r>
            <a:r>
              <a:rPr lang="zh-TW" altLang="en-US" sz="3000" dirty="0">
                <a:ea typeface="標楷體" panose="03000509000000000000" pitchFamily="65" charset="-120"/>
                <a:cs typeface="Times New Roman" panose="02020603050405020304" pitchFamily="18" charset="0"/>
              </a:rPr>
              <a:t>請選出合適的生詞填入以下的文章中。</a:t>
            </a:r>
            <a:endParaRPr lang="zh-TW" altLang="en-US" sz="3000" dirty="0"/>
          </a:p>
        </p:txBody>
      </p:sp>
      <p:sp>
        <p:nvSpPr>
          <p:cNvPr id="15" name="矩形 14"/>
          <p:cNvSpPr/>
          <p:nvPr/>
        </p:nvSpPr>
        <p:spPr>
          <a:xfrm>
            <a:off x="503739" y="2308323"/>
            <a:ext cx="11184516" cy="4401205"/>
          </a:xfrm>
          <a:prstGeom prst="rect">
            <a:avLst/>
          </a:prstGeom>
        </p:spPr>
        <p:txBody>
          <a:bodyPr wrap="square">
            <a:spAutoFit/>
          </a:bodyPr>
          <a:lstStyle/>
          <a:p>
            <a:pPr indent="304800">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在荷蘭人治理台灣的時期，除了安平古堡以外，他們還興建了另一座古老建築。當時，荷蘭</a:t>
            </a:r>
            <a:r>
              <a:rPr lang="en-US" altLang="zh-TW" sz="2800" u="sng" kern="100" dirty="0">
                <a:latin typeface="標楷體" panose="03000509000000000000" pitchFamily="65" charset="-120"/>
                <a:ea typeface="標楷體" panose="03000509000000000000" pitchFamily="65" charset="-120"/>
                <a:cs typeface="Times New Roman" panose="02020603050405020304" pitchFamily="18" charset="0"/>
              </a:rPr>
              <a:t>   1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為了強化在台灣的</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權力與地位</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，興建了赤崁樓。這座城堡</a:t>
            </a:r>
            <a:r>
              <a:rPr lang="en-US" altLang="zh-TW" sz="2800" u="sng" kern="100" dirty="0">
                <a:latin typeface="標楷體" panose="03000509000000000000" pitchFamily="65" charset="-120"/>
                <a:ea typeface="標楷體" panose="03000509000000000000" pitchFamily="65" charset="-120"/>
                <a:cs typeface="Times New Roman" panose="02020603050405020304" pitchFamily="18" charset="0"/>
              </a:rPr>
              <a:t>   2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有軍事功能以外，也成為了當時的商業行政中心。可惜的是，赤崁樓在</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1862</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年受到大地震的影響，</a:t>
            </a:r>
            <a:r>
              <a:rPr lang="en-US" altLang="zh-TW" sz="2800" u="sng" kern="100" dirty="0">
                <a:latin typeface="標楷體" panose="03000509000000000000" pitchFamily="65" charset="-120"/>
                <a:ea typeface="標楷體" panose="03000509000000000000" pitchFamily="65" charset="-120"/>
                <a:cs typeface="Times New Roman" panose="02020603050405020304" pitchFamily="18" charset="0"/>
              </a:rPr>
              <a:t>   3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只留下一小部份。</a:t>
            </a:r>
          </a:p>
          <a:p>
            <a:pPr indent="304800">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現今，赤崁樓已經成為了一個重要的歷史景點，吸引著許多觀光客前來參觀。精心的建造和深刻的歷史背景，都讓人感受到時光的流動。在赤崁樓</a:t>
            </a:r>
            <a:r>
              <a:rPr lang="en-US" altLang="zh-TW" sz="2800" u="sng" dirty="0">
                <a:latin typeface="標楷體" panose="03000509000000000000" pitchFamily="65" charset="-120"/>
                <a:ea typeface="標楷體" panose="03000509000000000000" pitchFamily="65" charset="-120"/>
                <a:cs typeface="Times New Roman" panose="02020603050405020304" pitchFamily="18" charset="0"/>
              </a:rPr>
              <a:t>   4   </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，你</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還</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能找到販賣各種美食和紀念品的攤販，非常熱鬧。無論你是歷史愛好者還是普通觀光客，這個</a:t>
            </a:r>
            <a:r>
              <a:rPr lang="en-US" altLang="zh-TW" sz="2800" u="sng" dirty="0">
                <a:latin typeface="標楷體" panose="03000509000000000000" pitchFamily="65" charset="-120"/>
                <a:ea typeface="標楷體" panose="03000509000000000000" pitchFamily="65" charset="-120"/>
                <a:cs typeface="Times New Roman" panose="02020603050405020304" pitchFamily="18" charset="0"/>
              </a:rPr>
              <a:t>   5   </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都能讓你穿越歷史的長河，品味時代的情感。</a:t>
            </a:r>
            <a:endParaRPr lang="zh-TW" altLang="zh-TW" sz="2800" dirty="0">
              <a:latin typeface="標楷體" panose="03000509000000000000" pitchFamily="65" charset="-120"/>
              <a:ea typeface="標楷體" panose="03000509000000000000" pitchFamily="65" charset="-120"/>
            </a:endParaRPr>
          </a:p>
        </p:txBody>
      </p:sp>
      <p:graphicFrame>
        <p:nvGraphicFramePr>
          <p:cNvPr id="3" name="表格 2"/>
          <p:cNvGraphicFramePr>
            <a:graphicFrameLocks noGrp="1"/>
          </p:cNvGraphicFramePr>
          <p:nvPr/>
        </p:nvGraphicFramePr>
        <p:xfrm>
          <a:off x="580136" y="1128905"/>
          <a:ext cx="11031722" cy="919570"/>
        </p:xfrm>
        <a:graphic>
          <a:graphicData uri="http://schemas.openxmlformats.org/drawingml/2006/table">
            <a:tbl>
              <a:tblPr firstRow="1" firstCol="1" bandRow="1"/>
              <a:tblGrid>
                <a:gridCol w="2206078">
                  <a:extLst>
                    <a:ext uri="{9D8B030D-6E8A-4147-A177-3AD203B41FA5}">
                      <a16:colId xmlns:a16="http://schemas.microsoft.com/office/drawing/2014/main" val="2533241404"/>
                    </a:ext>
                  </a:extLst>
                </a:gridCol>
                <a:gridCol w="2206078">
                  <a:extLst>
                    <a:ext uri="{9D8B030D-6E8A-4147-A177-3AD203B41FA5}">
                      <a16:colId xmlns:a16="http://schemas.microsoft.com/office/drawing/2014/main" val="763325711"/>
                    </a:ext>
                  </a:extLst>
                </a:gridCol>
                <a:gridCol w="2206078">
                  <a:extLst>
                    <a:ext uri="{9D8B030D-6E8A-4147-A177-3AD203B41FA5}">
                      <a16:colId xmlns:a16="http://schemas.microsoft.com/office/drawing/2014/main" val="2880740242"/>
                    </a:ext>
                  </a:extLst>
                </a:gridCol>
                <a:gridCol w="2206078">
                  <a:extLst>
                    <a:ext uri="{9D8B030D-6E8A-4147-A177-3AD203B41FA5}">
                      <a16:colId xmlns:a16="http://schemas.microsoft.com/office/drawing/2014/main" val="3307944840"/>
                    </a:ext>
                  </a:extLst>
                </a:gridCol>
                <a:gridCol w="2207410">
                  <a:extLst>
                    <a:ext uri="{9D8B030D-6E8A-4147-A177-3AD203B41FA5}">
                      <a16:colId xmlns:a16="http://schemas.microsoft.com/office/drawing/2014/main" val="3736029577"/>
                    </a:ext>
                  </a:extLst>
                </a:gridCol>
              </a:tblGrid>
              <a:tr h="459785">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(A)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周圍</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(B)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時期</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(C)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至今</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(D)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上下</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(E)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除了</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933922"/>
                  </a:ext>
                </a:extLst>
              </a:tr>
              <a:tr h="459785">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(F)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至少</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(G)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景點</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(H)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不只</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(I)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攤販</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kern="100" dirty="0">
                          <a:effectLst/>
                          <a:latin typeface="標楷體" panose="03000509000000000000" pitchFamily="65" charset="-120"/>
                          <a:ea typeface="新細明體" panose="02020500000000000000" pitchFamily="18" charset="-120"/>
                          <a:cs typeface="Times New Roman" panose="02020603050405020304" pitchFamily="18" charset="0"/>
                        </a:rPr>
                        <a:t>(J) </a:t>
                      </a:r>
                      <a:r>
                        <a:rPr lang="zh-TW" altLang="en-US" sz="2800" kern="100" dirty="0">
                          <a:effectLst/>
                          <a:latin typeface="Calibri" panose="020F0502020204030204" pitchFamily="34" charset="0"/>
                          <a:ea typeface="標楷體" panose="03000509000000000000" pitchFamily="65" charset="-120"/>
                          <a:cs typeface="Times New Roman" panose="02020603050405020304" pitchFamily="18" charset="0"/>
                        </a:rPr>
                        <a:t>政府</a:t>
                      </a:r>
                      <a:endParaRPr lang="zh-TW" sz="2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232829"/>
                  </a:ext>
                </a:extLst>
              </a:tr>
            </a:tbl>
          </a:graphicData>
        </a:graphic>
      </p:graphicFrame>
      <p:sp>
        <p:nvSpPr>
          <p:cNvPr id="16" name="矩形 15">
            <a:extLst>
              <a:ext uri="{FF2B5EF4-FFF2-40B4-BE49-F238E27FC236}">
                <a16:creationId xmlns:a16="http://schemas.microsoft.com/office/drawing/2014/main" id="{E4F97169-CA65-48C6-9FAA-0C3D8A0B49E3}"/>
              </a:ext>
            </a:extLst>
          </p:cNvPr>
          <p:cNvSpPr/>
          <p:nvPr/>
        </p:nvSpPr>
        <p:spPr>
          <a:xfrm>
            <a:off x="9139415" y="6207850"/>
            <a:ext cx="3183461" cy="523220"/>
          </a:xfrm>
          <a:prstGeom prst="rect">
            <a:avLst/>
          </a:prstGeom>
        </p:spPr>
        <p:txBody>
          <a:bodyPr wrap="square">
            <a:spAutoFit/>
          </a:bodyPr>
          <a:lstStyle/>
          <a:p>
            <a:r>
              <a:rPr lang="zh-TW" altLang="en-US" sz="2800" dirty="0">
                <a:solidFill>
                  <a:schemeClr val="accent3">
                    <a:lumMod val="75000"/>
                  </a:schemeClr>
                </a:solidFill>
                <a:ea typeface="標楷體" panose="03000509000000000000" pitchFamily="65" charset="-120"/>
                <a:cs typeface="Times New Roman" panose="02020603050405020304" pitchFamily="18" charset="0"/>
              </a:rPr>
              <a:t> </a:t>
            </a:r>
            <a:r>
              <a:rPr lang="en-US" altLang="zh-TW" sz="2800" dirty="0">
                <a:solidFill>
                  <a:schemeClr val="accent3">
                    <a:lumMod val="75000"/>
                  </a:schemeClr>
                </a:solidFill>
                <a:ea typeface="標楷體" panose="03000509000000000000" pitchFamily="65" charset="-120"/>
                <a:cs typeface="Times New Roman" panose="02020603050405020304" pitchFamily="18" charset="0"/>
              </a:rPr>
              <a:t>[</a:t>
            </a:r>
            <a:r>
              <a:rPr lang="zh-TW" altLang="en-US" sz="2800" dirty="0">
                <a:solidFill>
                  <a:schemeClr val="accent3">
                    <a:lumMod val="75000"/>
                  </a:schemeClr>
                </a:solidFill>
                <a:ea typeface="標楷體" panose="03000509000000000000" pitchFamily="65" charset="-120"/>
                <a:cs typeface="Times New Roman" panose="02020603050405020304" pitchFamily="18" charset="0"/>
              </a:rPr>
              <a:t>答案在習題之後</a:t>
            </a:r>
            <a:r>
              <a:rPr lang="en-US" altLang="zh-TW" sz="2800" dirty="0">
                <a:solidFill>
                  <a:schemeClr val="accent3">
                    <a:lumMod val="75000"/>
                  </a:schemeClr>
                </a:solidFill>
                <a:ea typeface="標楷體" panose="03000509000000000000" pitchFamily="65" charset="-120"/>
                <a:cs typeface="Times New Roman" panose="02020603050405020304" pitchFamily="18" charset="0"/>
              </a:rPr>
              <a:t>]</a:t>
            </a:r>
            <a:endParaRPr lang="zh-TW" altLang="en-US" sz="2800" dirty="0">
              <a:solidFill>
                <a:schemeClr val="accent3">
                  <a:lumMod val="75000"/>
                </a:schemeClr>
              </a:solidFill>
            </a:endParaRPr>
          </a:p>
        </p:txBody>
      </p:sp>
    </p:spTree>
    <p:extLst>
      <p:ext uri="{BB962C8B-B14F-4D97-AF65-F5344CB8AC3E}">
        <p14:creationId xmlns:p14="http://schemas.microsoft.com/office/powerpoint/2010/main" val="21128636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 y="0"/>
            <a:ext cx="12191999" cy="6858000"/>
            <a:chOff x="1353879" y="909084"/>
            <a:chExt cx="9484242" cy="5039832"/>
          </a:xfrm>
        </p:grpSpPr>
        <p:sp>
          <p:nvSpPr>
            <p:cNvPr id="3" name="矩形 2"/>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9" name="矩形 8"/>
          <p:cNvSpPr/>
          <p:nvPr/>
        </p:nvSpPr>
        <p:spPr>
          <a:xfrm>
            <a:off x="133544" y="148472"/>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404331" y="388540"/>
            <a:ext cx="6426759" cy="553998"/>
          </a:xfrm>
          <a:prstGeom prst="rect">
            <a:avLst/>
          </a:prstGeom>
        </p:spPr>
        <p:txBody>
          <a:bodyPr wrap="none">
            <a:spAutoFit/>
          </a:bodyPr>
          <a:lstStyle/>
          <a:p>
            <a:r>
              <a:rPr lang="zh-TW" altLang="en-US" sz="3000" dirty="0">
                <a:ea typeface="標楷體" panose="03000509000000000000" pitchFamily="65" charset="-120"/>
                <a:cs typeface="Times New Roman" panose="02020603050405020304" pitchFamily="18" charset="0"/>
              </a:rPr>
              <a:t>✏ 完成句子：請根據提示完成句子。</a:t>
            </a:r>
            <a:endParaRPr lang="zh-TW" altLang="en-US" sz="3000" dirty="0"/>
          </a:p>
        </p:txBody>
      </p:sp>
      <p:sp>
        <p:nvSpPr>
          <p:cNvPr id="10" name="矩形 9"/>
          <p:cNvSpPr/>
          <p:nvPr/>
        </p:nvSpPr>
        <p:spPr>
          <a:xfrm>
            <a:off x="604373" y="1182606"/>
            <a:ext cx="10983248" cy="5586145"/>
          </a:xfrm>
          <a:prstGeom prst="rect">
            <a:avLst/>
          </a:prstGeom>
        </p:spPr>
        <p:txBody>
          <a:bodyPr wrap="square">
            <a:spAutoFit/>
          </a:bodyPr>
          <a:lstStyle/>
          <a:p>
            <a:pPr>
              <a:lnSpc>
                <a:spcPct val="15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在這場演講中，我們</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將</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探討</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______________________________________________________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4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4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2.</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這座古老的城市</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至今</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p>
          <a:p>
            <a:pPr>
              <a:lnSpc>
                <a:spcPct val="150000"/>
              </a:lnSpc>
              <a:spcAft>
                <a:spcPts val="0"/>
              </a:spcAft>
            </a:pP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______________________________________________________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4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4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3.</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魔術師</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把</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2800" b="1" kern="100" dirty="0">
                <a:latin typeface="Times New Roman" panose="02020603050405020304" pitchFamily="18" charset="0"/>
                <a:ea typeface="標楷體" panose="03000509000000000000" pitchFamily="65" charset="-120"/>
                <a:cs typeface="Times New Roman" panose="02020603050405020304" pitchFamily="18" charset="0"/>
              </a:rPr>
              <a:t>v</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成</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______________________________________________________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4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4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4.</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除了</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以外</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kern="100" dirty="0">
                <a:latin typeface="標楷體" panose="03000509000000000000" pitchFamily="65" charset="-120"/>
                <a:ea typeface="標楷體" panose="03000509000000000000" pitchFamily="65" charset="-120"/>
                <a:cs typeface="Times New Roman" panose="02020603050405020304" pitchFamily="18" charset="0"/>
              </a:rPr>
              <a:t>也</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 ______________________________________________________</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1100" kern="100" dirty="0">
                <a:latin typeface="標楷體" panose="03000509000000000000" pitchFamily="65" charset="-120"/>
                <a:ea typeface="標楷體" panose="03000509000000000000" pitchFamily="65" charset="-120"/>
                <a:cs typeface="Times New Roman" panose="02020603050405020304" pitchFamily="18" charset="0"/>
              </a:rPr>
              <a:t> </a:t>
            </a:r>
            <a:endParaRPr lang="zh-TW" altLang="zh-TW" sz="1100" kern="1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60408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EC46325-6B9F-B218-BBF0-DFE6A9B89DD1}"/>
              </a:ext>
            </a:extLst>
          </p:cNvPr>
          <p:cNvSpPr/>
          <p:nvPr/>
        </p:nvSpPr>
        <p:spPr>
          <a:xfrm>
            <a:off x="729298" y="450355"/>
            <a:ext cx="10910392" cy="619326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42756FCD-E666-F761-80B1-27C43A05BEC6}"/>
              </a:ext>
            </a:extLst>
          </p:cNvPr>
          <p:cNvSpPr txBox="1"/>
          <p:nvPr/>
        </p:nvSpPr>
        <p:spPr>
          <a:xfrm>
            <a:off x="1045658" y="2239983"/>
            <a:ext cx="10277672" cy="3046988"/>
          </a:xfrm>
          <a:prstGeom prst="rect">
            <a:avLst/>
          </a:prstGeom>
          <a:noFill/>
        </p:spPr>
        <p:txBody>
          <a:bodyPr wrap="square" rtlCol="0">
            <a:spAutoFit/>
          </a:bodyPr>
          <a:lstStyle/>
          <a:p>
            <a:pPr indent="457200">
              <a:lnSpc>
                <a:spcPct val="200000"/>
              </a:lnSpc>
            </a:pPr>
            <a:r>
              <a:rPr lang="zh-TW" altLang="en-US" sz="3200" dirty="0">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我們使用國教院</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教材編輯輔助系統</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中的「分級標記」和「詞彙等級分布」功能，以確保在對話文本中使用的生詞都符合我們所設定的</a:t>
            </a:r>
            <a:r>
              <a:rPr lang="en-US" altLang="zh-TW" sz="3200" dirty="0">
                <a:latin typeface="Times New Roman" panose="02020603050405020304" pitchFamily="18" charset="0"/>
                <a:ea typeface="微軟正黑體" panose="020B0604030504040204" pitchFamily="34" charset="-120"/>
                <a:cs typeface="Times New Roman" panose="02020603050405020304" pitchFamily="18" charset="0"/>
              </a:rPr>
              <a:t>TBCL 4-5</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級。</a:t>
            </a:r>
          </a:p>
        </p:txBody>
      </p:sp>
      <p:sp>
        <p:nvSpPr>
          <p:cNvPr id="4" name="文字方塊 3">
            <a:extLst>
              <a:ext uri="{FF2B5EF4-FFF2-40B4-BE49-F238E27FC236}">
                <a16:creationId xmlns:a16="http://schemas.microsoft.com/office/drawing/2014/main" id="{28C28493-6653-C9E4-B3BD-B09726D5311A}"/>
              </a:ext>
            </a:extLst>
          </p:cNvPr>
          <p:cNvSpPr txBox="1"/>
          <p:nvPr/>
        </p:nvSpPr>
        <p:spPr>
          <a:xfrm>
            <a:off x="5174958" y="936369"/>
            <a:ext cx="1723549" cy="1015663"/>
          </a:xfrm>
          <a:prstGeom prst="rect">
            <a:avLst/>
          </a:prstGeom>
          <a:noFill/>
        </p:spPr>
        <p:txBody>
          <a:bodyPr wrap="none" rtlCol="0">
            <a:spAutoFit/>
          </a:bodyPr>
          <a:lstStyle/>
          <a:p>
            <a:r>
              <a:rPr lang="zh-TW" altLang="en-US" sz="6000" dirty="0">
                <a:latin typeface="Yu Mincho Demibold" panose="02020600000000000000" pitchFamily="18" charset="-128"/>
                <a:ea typeface="Yu Mincho Demibold" panose="02020600000000000000" pitchFamily="18" charset="-128"/>
              </a:rPr>
              <a:t>說明</a:t>
            </a:r>
          </a:p>
        </p:txBody>
      </p:sp>
    </p:spTree>
    <p:extLst>
      <p:ext uri="{BB962C8B-B14F-4D97-AF65-F5344CB8AC3E}">
        <p14:creationId xmlns:p14="http://schemas.microsoft.com/office/powerpoint/2010/main" val="3002354871"/>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H="1">
            <a:off x="1" y="0"/>
            <a:ext cx="12191999" cy="6858000"/>
            <a:chOff x="1353879" y="909084"/>
            <a:chExt cx="9484242" cy="5039832"/>
          </a:xfrm>
        </p:grpSpPr>
        <p:sp>
          <p:nvSpPr>
            <p:cNvPr id="3" name="矩形 2"/>
            <p:cNvSpPr/>
            <p:nvPr/>
          </p:nvSpPr>
          <p:spPr>
            <a:xfrm>
              <a:off x="1353879" y="909084"/>
              <a:ext cx="9484242" cy="5039832"/>
            </a:xfrm>
            <a:prstGeom prst="rect">
              <a:avLst/>
            </a:prstGeom>
            <a:solidFill>
              <a:srgbClr val="FFFFFF"/>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20194"/>
            <a:stretch>
              <a:fillRect/>
            </a:stretch>
          </p:blipFill>
          <p:spPr>
            <a:xfrm>
              <a:off x="1353879" y="909084"/>
              <a:ext cx="9484242" cy="5039832"/>
            </a:xfrm>
            <a:prstGeom prst="rect">
              <a:avLst/>
            </a:prstGeom>
          </p:spPr>
        </p:pic>
      </p:grpSp>
      <p:sp>
        <p:nvSpPr>
          <p:cNvPr id="9" name="矩形 8"/>
          <p:cNvSpPr/>
          <p:nvPr/>
        </p:nvSpPr>
        <p:spPr>
          <a:xfrm>
            <a:off x="133544" y="148472"/>
            <a:ext cx="11924907" cy="6561056"/>
          </a:xfrm>
          <a:prstGeom prst="rect">
            <a:avLst/>
          </a:prstGeom>
          <a:solidFill>
            <a:srgbClr val="FFFFFF">
              <a:alpha val="2392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404331" y="388540"/>
            <a:ext cx="1425390" cy="553998"/>
          </a:xfrm>
          <a:prstGeom prst="rect">
            <a:avLst/>
          </a:prstGeom>
        </p:spPr>
        <p:txBody>
          <a:bodyPr wrap="none">
            <a:spAutoFit/>
          </a:bodyPr>
          <a:lstStyle/>
          <a:p>
            <a:r>
              <a:rPr lang="zh-TW" altLang="en-US" sz="3000" dirty="0">
                <a:ea typeface="標楷體" panose="03000509000000000000" pitchFamily="65" charset="-120"/>
                <a:cs typeface="Times New Roman" panose="02020603050405020304" pitchFamily="18" charset="0"/>
              </a:rPr>
              <a:t>✏ 解答</a:t>
            </a:r>
            <a:endParaRPr lang="zh-TW" altLang="en-US" sz="3000" dirty="0"/>
          </a:p>
        </p:txBody>
      </p:sp>
      <p:sp>
        <p:nvSpPr>
          <p:cNvPr id="10" name="矩形 9"/>
          <p:cNvSpPr/>
          <p:nvPr/>
        </p:nvSpPr>
        <p:spPr>
          <a:xfrm>
            <a:off x="604373" y="1182606"/>
            <a:ext cx="10983248" cy="5573834"/>
          </a:xfrm>
          <a:prstGeom prst="rect">
            <a:avLst/>
          </a:prstGeom>
        </p:spPr>
        <p:txBody>
          <a:bodyPr wrap="square">
            <a:spAutoFit/>
          </a:bodyPr>
          <a:lstStyle/>
          <a:p>
            <a:pPr>
              <a:lnSpc>
                <a:spcPct val="130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一、選擇題</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Ａ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2.</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Ｄ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3.</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Ｂ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4.</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Ａ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5.</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Ｄ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Ａ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7.</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Ａ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Ｄ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9.</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Ｂ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10.</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Ｃ</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endParaRPr lang="zh-TW" altLang="en-US"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二、填空題</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Ｊ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2.</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Ｅ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3.</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Ｃ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4.</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Ａ　</a:t>
            </a: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5.</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Ｇ</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endParaRPr lang="en-US" altLang="zh-TW" sz="11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三、完成句子（僅供參考）</a:t>
            </a:r>
            <a:endParaRPr lang="en-US" altLang="zh-TW" sz="28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1.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在這場演講中，我們將探討如何面對世界氣候變化帶來的挑戰。</a:t>
            </a: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2.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這座古老的城市建立於數個世紀前，至今仍保留著許多歷史痕跡。</a:t>
            </a: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3.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魔術師把白紙變成了一隻可愛的小兔子。</a:t>
            </a:r>
          </a:p>
          <a:p>
            <a:pPr>
              <a:lnSpc>
                <a:spcPct val="130000"/>
              </a:lnSpc>
              <a:spcAft>
                <a:spcPts val="0"/>
              </a:spcAft>
            </a:pPr>
            <a:r>
              <a:rPr lang="en-US" altLang="zh-TW" sz="2800" kern="100" dirty="0">
                <a:latin typeface="標楷體" panose="03000509000000000000" pitchFamily="65" charset="-120"/>
                <a:ea typeface="標楷體" panose="03000509000000000000" pitchFamily="65" charset="-120"/>
                <a:cs typeface="Times New Roman" panose="02020603050405020304" pitchFamily="18" charset="0"/>
              </a:rPr>
              <a:t>4. </a:t>
            </a:r>
            <a:r>
              <a:rPr lang="zh-TW" altLang="en-US" sz="2800" kern="100" dirty="0">
                <a:latin typeface="標楷體" panose="03000509000000000000" pitchFamily="65" charset="-120"/>
                <a:ea typeface="標楷體" panose="03000509000000000000" pitchFamily="65" charset="-120"/>
                <a:cs typeface="Times New Roman" panose="02020603050405020304" pitchFamily="18" charset="0"/>
              </a:rPr>
              <a:t>人除了工作以外，也應該關心自己的身體健康。</a:t>
            </a:r>
          </a:p>
        </p:txBody>
      </p:sp>
    </p:spTree>
    <p:extLst>
      <p:ext uri="{BB962C8B-B14F-4D97-AF65-F5344CB8AC3E}">
        <p14:creationId xmlns:p14="http://schemas.microsoft.com/office/powerpoint/2010/main" val="2695923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57D0CAA6-D447-55CB-868F-F8F752D8EFA2}"/>
              </a:ext>
            </a:extLst>
          </p:cNvPr>
          <p:cNvGrpSpPr/>
          <p:nvPr/>
        </p:nvGrpSpPr>
        <p:grpSpPr>
          <a:xfrm>
            <a:off x="2357310" y="294968"/>
            <a:ext cx="7477380" cy="2515966"/>
            <a:chOff x="899698" y="775743"/>
            <a:chExt cx="10392590" cy="3429426"/>
          </a:xfrm>
        </p:grpSpPr>
        <p:sp>
          <p:nvSpPr>
            <p:cNvPr id="9" name="文本框 5">
              <a:extLst>
                <a:ext uri="{FF2B5EF4-FFF2-40B4-BE49-F238E27FC236}">
                  <a16:creationId xmlns:a16="http://schemas.microsoft.com/office/drawing/2014/main" id="{B7A866FD-897D-0D7E-BEC2-7D58ACD8C2C4}"/>
                </a:ext>
              </a:extLst>
            </p:cNvPr>
            <p:cNvSpPr txBox="1"/>
            <p:nvPr/>
          </p:nvSpPr>
          <p:spPr>
            <a:xfrm>
              <a:off x="1041308" y="1118325"/>
              <a:ext cx="10095361" cy="2796547"/>
            </a:xfrm>
            <a:prstGeom prst="rect">
              <a:avLst/>
            </a:prstGeom>
            <a:noFill/>
            <a:ln>
              <a:noFill/>
            </a:ln>
          </p:spPr>
          <p:txBody>
            <a:bodyPr wrap="none" rtlCol="0">
              <a:spAutoFit/>
            </a:bodyPr>
            <a:lstStyle/>
            <a:p>
              <a:pPr algn="ctr"/>
              <a:r>
                <a:rPr lang="zh-TW" altLang="en-US" sz="13800" dirty="0">
                  <a:latin typeface="Yu Mincho Demibold" panose="02020600000000000000" pitchFamily="18" charset="-128"/>
                  <a:ea typeface="Yu Mincho Demibold" panose="02020600000000000000" pitchFamily="18" charset="-128"/>
                </a:rPr>
                <a:t>延伸學習</a:t>
              </a:r>
              <a:endParaRPr lang="zh-CN" altLang="en-US" sz="13800" dirty="0">
                <a:latin typeface="Yu Mincho Demibold" panose="02020600000000000000" pitchFamily="18" charset="-128"/>
                <a:ea typeface="Yu Mincho Demibold" panose="02020600000000000000" pitchFamily="18" charset="-128"/>
              </a:endParaRPr>
            </a:p>
          </p:txBody>
        </p:sp>
        <p:grpSp>
          <p:nvGrpSpPr>
            <p:cNvPr id="28" name="群組 27">
              <a:extLst>
                <a:ext uri="{FF2B5EF4-FFF2-40B4-BE49-F238E27FC236}">
                  <a16:creationId xmlns:a16="http://schemas.microsoft.com/office/drawing/2014/main" id="{7E2B38FB-C387-E3D1-69FD-10DD5EB09865}"/>
                </a:ext>
              </a:extLst>
            </p:cNvPr>
            <p:cNvGrpSpPr/>
            <p:nvPr/>
          </p:nvGrpSpPr>
          <p:grpSpPr>
            <a:xfrm>
              <a:off x="899698" y="775744"/>
              <a:ext cx="5203229" cy="3429425"/>
              <a:chOff x="3424832" y="1678751"/>
              <a:chExt cx="2678107"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424832" y="5108175"/>
                <a:ext cx="2674532" cy="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群組 28">
              <a:extLst>
                <a:ext uri="{FF2B5EF4-FFF2-40B4-BE49-F238E27FC236}">
                  <a16:creationId xmlns:a16="http://schemas.microsoft.com/office/drawing/2014/main" id="{6C5413F0-C9A9-BF7C-CB6F-1A8B8FEED64D}"/>
                </a:ext>
              </a:extLst>
            </p:cNvPr>
            <p:cNvGrpSpPr/>
            <p:nvPr/>
          </p:nvGrpSpPr>
          <p:grpSpPr>
            <a:xfrm flipH="1">
              <a:off x="6062176" y="775743"/>
              <a:ext cx="5230112" cy="3429425"/>
              <a:chOff x="3424831" y="1678751"/>
              <a:chExt cx="2678108"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grpSp>
      <p:sp>
        <p:nvSpPr>
          <p:cNvPr id="16" name="矩形: 摺角紙張 15">
            <a:extLst>
              <a:ext uri="{FF2B5EF4-FFF2-40B4-BE49-F238E27FC236}">
                <a16:creationId xmlns:a16="http://schemas.microsoft.com/office/drawing/2014/main" id="{F4D69EE2-A20E-929B-7866-BD763DE8D992}"/>
              </a:ext>
            </a:extLst>
          </p:cNvPr>
          <p:cNvSpPr/>
          <p:nvPr/>
        </p:nvSpPr>
        <p:spPr>
          <a:xfrm>
            <a:off x="1208405" y="3274829"/>
            <a:ext cx="9955170" cy="3480618"/>
          </a:xfrm>
          <a:custGeom>
            <a:avLst/>
            <a:gdLst>
              <a:gd name="connsiteX0" fmla="*/ 0 w 9955170"/>
              <a:gd name="connsiteY0" fmla="*/ 0 h 3480618"/>
              <a:gd name="connsiteX1" fmla="*/ 564126 w 9955170"/>
              <a:gd name="connsiteY1" fmla="*/ 0 h 3480618"/>
              <a:gd name="connsiteX2" fmla="*/ 929149 w 9955170"/>
              <a:gd name="connsiteY2" fmla="*/ 0 h 3480618"/>
              <a:gd name="connsiteX3" fmla="*/ 1791931 w 9955170"/>
              <a:gd name="connsiteY3" fmla="*/ 0 h 3480618"/>
              <a:gd name="connsiteX4" fmla="*/ 2356057 w 9955170"/>
              <a:gd name="connsiteY4" fmla="*/ 0 h 3480618"/>
              <a:gd name="connsiteX5" fmla="*/ 2920183 w 9955170"/>
              <a:gd name="connsiteY5" fmla="*/ 0 h 3480618"/>
              <a:gd name="connsiteX6" fmla="*/ 3782965 w 9955170"/>
              <a:gd name="connsiteY6" fmla="*/ 0 h 3480618"/>
              <a:gd name="connsiteX7" fmla="*/ 4247539 w 9955170"/>
              <a:gd name="connsiteY7" fmla="*/ 0 h 3480618"/>
              <a:gd name="connsiteX8" fmla="*/ 5110321 w 9955170"/>
              <a:gd name="connsiteY8" fmla="*/ 0 h 3480618"/>
              <a:gd name="connsiteX9" fmla="*/ 5973102 w 9955170"/>
              <a:gd name="connsiteY9" fmla="*/ 0 h 3480618"/>
              <a:gd name="connsiteX10" fmla="*/ 6636780 w 9955170"/>
              <a:gd name="connsiteY10" fmla="*/ 0 h 3480618"/>
              <a:gd name="connsiteX11" fmla="*/ 7499561 w 9955170"/>
              <a:gd name="connsiteY11" fmla="*/ 0 h 3480618"/>
              <a:gd name="connsiteX12" fmla="*/ 8063688 w 9955170"/>
              <a:gd name="connsiteY12" fmla="*/ 0 h 3480618"/>
              <a:gd name="connsiteX13" fmla="*/ 8627814 w 9955170"/>
              <a:gd name="connsiteY13" fmla="*/ 0 h 3480618"/>
              <a:gd name="connsiteX14" fmla="*/ 9391044 w 9955170"/>
              <a:gd name="connsiteY14" fmla="*/ 0 h 3480618"/>
              <a:gd name="connsiteX15" fmla="*/ 9955170 w 9955170"/>
              <a:gd name="connsiteY15" fmla="*/ 0 h 3480618"/>
              <a:gd name="connsiteX16" fmla="*/ 9955170 w 9955170"/>
              <a:gd name="connsiteY16" fmla="*/ 741485 h 3480618"/>
              <a:gd name="connsiteX17" fmla="*/ 9955170 w 9955170"/>
              <a:gd name="connsiteY17" fmla="*/ 1455508 h 3480618"/>
              <a:gd name="connsiteX18" fmla="*/ 9955170 w 9955170"/>
              <a:gd name="connsiteY18" fmla="*/ 2746242 h 3480618"/>
              <a:gd name="connsiteX19" fmla="*/ 9580638 w 9955170"/>
              <a:gd name="connsiteY19" fmla="*/ 3120774 h 3480618"/>
              <a:gd name="connsiteX20" fmla="*/ 9220794 w 9955170"/>
              <a:gd name="connsiteY20" fmla="*/ 3480618 h 3480618"/>
              <a:gd name="connsiteX21" fmla="*/ 8377750 w 9955170"/>
              <a:gd name="connsiteY21" fmla="*/ 3480618 h 3480618"/>
              <a:gd name="connsiteX22" fmla="*/ 7534706 w 9955170"/>
              <a:gd name="connsiteY22" fmla="*/ 3480618 h 3480618"/>
              <a:gd name="connsiteX23" fmla="*/ 6876078 w 9955170"/>
              <a:gd name="connsiteY23" fmla="*/ 3480618 h 3480618"/>
              <a:gd name="connsiteX24" fmla="*/ 6309658 w 9955170"/>
              <a:gd name="connsiteY24" fmla="*/ 3480618 h 3480618"/>
              <a:gd name="connsiteX25" fmla="*/ 5927653 w 9955170"/>
              <a:gd name="connsiteY25" fmla="*/ 3480618 h 3480618"/>
              <a:gd name="connsiteX26" fmla="*/ 5545649 w 9955170"/>
              <a:gd name="connsiteY26" fmla="*/ 3480618 h 3480618"/>
              <a:gd name="connsiteX27" fmla="*/ 4794813 w 9955170"/>
              <a:gd name="connsiteY27" fmla="*/ 3480618 h 3480618"/>
              <a:gd name="connsiteX28" fmla="*/ 4320601 w 9955170"/>
              <a:gd name="connsiteY28" fmla="*/ 3480618 h 3480618"/>
              <a:gd name="connsiteX29" fmla="*/ 3477557 w 9955170"/>
              <a:gd name="connsiteY29" fmla="*/ 3480618 h 3480618"/>
              <a:gd name="connsiteX30" fmla="*/ 2911136 w 9955170"/>
              <a:gd name="connsiteY30" fmla="*/ 3480618 h 3480618"/>
              <a:gd name="connsiteX31" fmla="*/ 2529132 w 9955170"/>
              <a:gd name="connsiteY31" fmla="*/ 3480618 h 3480618"/>
              <a:gd name="connsiteX32" fmla="*/ 1778296 w 9955170"/>
              <a:gd name="connsiteY32" fmla="*/ 3480618 h 3480618"/>
              <a:gd name="connsiteX33" fmla="*/ 1304084 w 9955170"/>
              <a:gd name="connsiteY33" fmla="*/ 3480618 h 3480618"/>
              <a:gd name="connsiteX34" fmla="*/ 0 w 9955170"/>
              <a:gd name="connsiteY34" fmla="*/ 3480618 h 3480618"/>
              <a:gd name="connsiteX35" fmla="*/ 0 w 9955170"/>
              <a:gd name="connsiteY35" fmla="*/ 2714882 h 3480618"/>
              <a:gd name="connsiteX36" fmla="*/ 0 w 9955170"/>
              <a:gd name="connsiteY36" fmla="*/ 2088371 h 3480618"/>
              <a:gd name="connsiteX37" fmla="*/ 0 w 9955170"/>
              <a:gd name="connsiteY37" fmla="*/ 1357441 h 3480618"/>
              <a:gd name="connsiteX38" fmla="*/ 0 w 9955170"/>
              <a:gd name="connsiteY38" fmla="*/ 730930 h 3480618"/>
              <a:gd name="connsiteX39" fmla="*/ 0 w 9955170"/>
              <a:gd name="connsiteY39" fmla="*/ 0 h 3480618"/>
              <a:gd name="connsiteX0" fmla="*/ 9220794 w 9955170"/>
              <a:gd name="connsiteY0" fmla="*/ 3480618 h 3480618"/>
              <a:gd name="connsiteX1" fmla="*/ 9367670 w 9955170"/>
              <a:gd name="connsiteY1" fmla="*/ 2893118 h 3480618"/>
              <a:gd name="connsiteX2" fmla="*/ 9955170 w 9955170"/>
              <a:gd name="connsiteY2" fmla="*/ 2746242 h 3480618"/>
              <a:gd name="connsiteX3" fmla="*/ 9602670 w 9955170"/>
              <a:gd name="connsiteY3" fmla="*/ 3098742 h 3480618"/>
              <a:gd name="connsiteX4" fmla="*/ 9220794 w 9955170"/>
              <a:gd name="connsiteY4" fmla="*/ 3480618 h 3480618"/>
              <a:gd name="connsiteX0" fmla="*/ 9220794 w 9955170"/>
              <a:gd name="connsiteY0" fmla="*/ 3480618 h 3480618"/>
              <a:gd name="connsiteX1" fmla="*/ 9367670 w 9955170"/>
              <a:gd name="connsiteY1" fmla="*/ 2893118 h 3480618"/>
              <a:gd name="connsiteX2" fmla="*/ 9955170 w 9955170"/>
              <a:gd name="connsiteY2" fmla="*/ 2746242 h 3480618"/>
              <a:gd name="connsiteX3" fmla="*/ 9580638 w 9955170"/>
              <a:gd name="connsiteY3" fmla="*/ 3120774 h 3480618"/>
              <a:gd name="connsiteX4" fmla="*/ 9220794 w 9955170"/>
              <a:gd name="connsiteY4" fmla="*/ 3480618 h 3480618"/>
              <a:gd name="connsiteX5" fmla="*/ 8469958 w 9955170"/>
              <a:gd name="connsiteY5" fmla="*/ 3480618 h 3480618"/>
              <a:gd name="connsiteX6" fmla="*/ 7626914 w 9955170"/>
              <a:gd name="connsiteY6" fmla="*/ 3480618 h 3480618"/>
              <a:gd name="connsiteX7" fmla="*/ 7060494 w 9955170"/>
              <a:gd name="connsiteY7" fmla="*/ 3480618 h 3480618"/>
              <a:gd name="connsiteX8" fmla="*/ 6586281 w 9955170"/>
              <a:gd name="connsiteY8" fmla="*/ 3480618 h 3480618"/>
              <a:gd name="connsiteX9" fmla="*/ 5927653 w 9955170"/>
              <a:gd name="connsiteY9" fmla="*/ 3480618 h 3480618"/>
              <a:gd name="connsiteX10" fmla="*/ 5176817 w 9955170"/>
              <a:gd name="connsiteY10" fmla="*/ 3480618 h 3480618"/>
              <a:gd name="connsiteX11" fmla="*/ 4333773 w 9955170"/>
              <a:gd name="connsiteY11" fmla="*/ 3480618 h 3480618"/>
              <a:gd name="connsiteX12" fmla="*/ 3582937 w 9955170"/>
              <a:gd name="connsiteY12" fmla="*/ 3480618 h 3480618"/>
              <a:gd name="connsiteX13" fmla="*/ 2739893 w 9955170"/>
              <a:gd name="connsiteY13" fmla="*/ 3480618 h 3480618"/>
              <a:gd name="connsiteX14" fmla="*/ 1989057 w 9955170"/>
              <a:gd name="connsiteY14" fmla="*/ 3480618 h 3480618"/>
              <a:gd name="connsiteX15" fmla="*/ 1514845 w 9955170"/>
              <a:gd name="connsiteY15" fmla="*/ 3480618 h 3480618"/>
              <a:gd name="connsiteX16" fmla="*/ 764009 w 9955170"/>
              <a:gd name="connsiteY16" fmla="*/ 3480618 h 3480618"/>
              <a:gd name="connsiteX17" fmla="*/ 0 w 9955170"/>
              <a:gd name="connsiteY17" fmla="*/ 3480618 h 3480618"/>
              <a:gd name="connsiteX18" fmla="*/ 0 w 9955170"/>
              <a:gd name="connsiteY18" fmla="*/ 2854107 h 3480618"/>
              <a:gd name="connsiteX19" fmla="*/ 0 w 9955170"/>
              <a:gd name="connsiteY19" fmla="*/ 2262402 h 3480618"/>
              <a:gd name="connsiteX20" fmla="*/ 0 w 9955170"/>
              <a:gd name="connsiteY20" fmla="*/ 1601084 h 3480618"/>
              <a:gd name="connsiteX21" fmla="*/ 0 w 9955170"/>
              <a:gd name="connsiteY21" fmla="*/ 870155 h 3480618"/>
              <a:gd name="connsiteX22" fmla="*/ 0 w 9955170"/>
              <a:gd name="connsiteY22" fmla="*/ 0 h 3480618"/>
              <a:gd name="connsiteX23" fmla="*/ 862781 w 9955170"/>
              <a:gd name="connsiteY23" fmla="*/ 0 h 3480618"/>
              <a:gd name="connsiteX24" fmla="*/ 1227804 w 9955170"/>
              <a:gd name="connsiteY24" fmla="*/ 0 h 3480618"/>
              <a:gd name="connsiteX25" fmla="*/ 2090586 w 9955170"/>
              <a:gd name="connsiteY25" fmla="*/ 0 h 3480618"/>
              <a:gd name="connsiteX26" fmla="*/ 2455609 w 9955170"/>
              <a:gd name="connsiteY26" fmla="*/ 0 h 3480618"/>
              <a:gd name="connsiteX27" fmla="*/ 3119287 w 9955170"/>
              <a:gd name="connsiteY27" fmla="*/ 0 h 3480618"/>
              <a:gd name="connsiteX28" fmla="*/ 3583861 w 9955170"/>
              <a:gd name="connsiteY28" fmla="*/ 0 h 3480618"/>
              <a:gd name="connsiteX29" fmla="*/ 4048436 w 9955170"/>
              <a:gd name="connsiteY29" fmla="*/ 0 h 3480618"/>
              <a:gd name="connsiteX30" fmla="*/ 4513010 w 9955170"/>
              <a:gd name="connsiteY30" fmla="*/ 0 h 3480618"/>
              <a:gd name="connsiteX31" fmla="*/ 4977585 w 9955170"/>
              <a:gd name="connsiteY31" fmla="*/ 0 h 3480618"/>
              <a:gd name="connsiteX32" fmla="*/ 5541711 w 9955170"/>
              <a:gd name="connsiteY32" fmla="*/ 0 h 3480618"/>
              <a:gd name="connsiteX33" fmla="*/ 6006286 w 9955170"/>
              <a:gd name="connsiteY33" fmla="*/ 0 h 3480618"/>
              <a:gd name="connsiteX34" fmla="*/ 6570412 w 9955170"/>
              <a:gd name="connsiteY34" fmla="*/ 0 h 3480618"/>
              <a:gd name="connsiteX35" fmla="*/ 7333642 w 9955170"/>
              <a:gd name="connsiteY35" fmla="*/ 0 h 3480618"/>
              <a:gd name="connsiteX36" fmla="*/ 7798216 w 9955170"/>
              <a:gd name="connsiteY36" fmla="*/ 0 h 3480618"/>
              <a:gd name="connsiteX37" fmla="*/ 8163239 w 9955170"/>
              <a:gd name="connsiteY37" fmla="*/ 0 h 3480618"/>
              <a:gd name="connsiteX38" fmla="*/ 9026021 w 9955170"/>
              <a:gd name="connsiteY38" fmla="*/ 0 h 3480618"/>
              <a:gd name="connsiteX39" fmla="*/ 9391044 w 9955170"/>
              <a:gd name="connsiteY39" fmla="*/ 0 h 3480618"/>
              <a:gd name="connsiteX40" fmla="*/ 9955170 w 9955170"/>
              <a:gd name="connsiteY40" fmla="*/ 0 h 3480618"/>
              <a:gd name="connsiteX41" fmla="*/ 9955170 w 9955170"/>
              <a:gd name="connsiteY41" fmla="*/ 604173 h 3480618"/>
              <a:gd name="connsiteX42" fmla="*/ 9955170 w 9955170"/>
              <a:gd name="connsiteY42" fmla="*/ 1290734 h 3480618"/>
              <a:gd name="connsiteX43" fmla="*/ 9955170 w 9955170"/>
              <a:gd name="connsiteY43" fmla="*/ 2004757 h 3480618"/>
              <a:gd name="connsiteX44" fmla="*/ 9955170 w 9955170"/>
              <a:gd name="connsiteY44" fmla="*/ 2746242 h 348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55170" h="3480618" stroke="0" extrusionOk="0">
                <a:moveTo>
                  <a:pt x="0" y="0"/>
                </a:moveTo>
                <a:cubicBezTo>
                  <a:pt x="233037" y="-15328"/>
                  <a:pt x="366669" y="-3952"/>
                  <a:pt x="564126" y="0"/>
                </a:cubicBezTo>
                <a:cubicBezTo>
                  <a:pt x="761583" y="3952"/>
                  <a:pt x="803771" y="-10812"/>
                  <a:pt x="929149" y="0"/>
                </a:cubicBezTo>
                <a:cubicBezTo>
                  <a:pt x="1054527" y="10812"/>
                  <a:pt x="1581037" y="42668"/>
                  <a:pt x="1791931" y="0"/>
                </a:cubicBezTo>
                <a:cubicBezTo>
                  <a:pt x="2002825" y="-42668"/>
                  <a:pt x="2104255" y="-375"/>
                  <a:pt x="2356057" y="0"/>
                </a:cubicBezTo>
                <a:cubicBezTo>
                  <a:pt x="2607859" y="375"/>
                  <a:pt x="2659482" y="-18749"/>
                  <a:pt x="2920183" y="0"/>
                </a:cubicBezTo>
                <a:cubicBezTo>
                  <a:pt x="3180884" y="18749"/>
                  <a:pt x="3425502" y="6448"/>
                  <a:pt x="3782965" y="0"/>
                </a:cubicBezTo>
                <a:cubicBezTo>
                  <a:pt x="4140428" y="-6448"/>
                  <a:pt x="4124387" y="4329"/>
                  <a:pt x="4247539" y="0"/>
                </a:cubicBezTo>
                <a:cubicBezTo>
                  <a:pt x="4370691" y="-4329"/>
                  <a:pt x="4804679" y="-37091"/>
                  <a:pt x="5110321" y="0"/>
                </a:cubicBezTo>
                <a:cubicBezTo>
                  <a:pt x="5415963" y="37091"/>
                  <a:pt x="5686262" y="9444"/>
                  <a:pt x="5973102" y="0"/>
                </a:cubicBezTo>
                <a:cubicBezTo>
                  <a:pt x="6259942" y="-9444"/>
                  <a:pt x="6447949" y="5302"/>
                  <a:pt x="6636780" y="0"/>
                </a:cubicBezTo>
                <a:cubicBezTo>
                  <a:pt x="6825611" y="-5302"/>
                  <a:pt x="7272127" y="-33598"/>
                  <a:pt x="7499561" y="0"/>
                </a:cubicBezTo>
                <a:cubicBezTo>
                  <a:pt x="7726995" y="33598"/>
                  <a:pt x="7916477" y="-22951"/>
                  <a:pt x="8063688" y="0"/>
                </a:cubicBezTo>
                <a:cubicBezTo>
                  <a:pt x="8210899" y="22951"/>
                  <a:pt x="8397558" y="-2754"/>
                  <a:pt x="8627814" y="0"/>
                </a:cubicBezTo>
                <a:cubicBezTo>
                  <a:pt x="8858070" y="2754"/>
                  <a:pt x="9059876" y="28466"/>
                  <a:pt x="9391044" y="0"/>
                </a:cubicBezTo>
                <a:cubicBezTo>
                  <a:pt x="9722212" y="-28466"/>
                  <a:pt x="9769589" y="-5306"/>
                  <a:pt x="9955170" y="0"/>
                </a:cubicBezTo>
                <a:cubicBezTo>
                  <a:pt x="9959355" y="326870"/>
                  <a:pt x="9938448" y="457953"/>
                  <a:pt x="9955170" y="741485"/>
                </a:cubicBezTo>
                <a:cubicBezTo>
                  <a:pt x="9971892" y="1025017"/>
                  <a:pt x="9946291" y="1211054"/>
                  <a:pt x="9955170" y="1455508"/>
                </a:cubicBezTo>
                <a:cubicBezTo>
                  <a:pt x="9964049" y="1699962"/>
                  <a:pt x="9934215" y="2195729"/>
                  <a:pt x="9955170" y="2746242"/>
                </a:cubicBezTo>
                <a:cubicBezTo>
                  <a:pt x="9845128" y="2874358"/>
                  <a:pt x="9642982" y="3028189"/>
                  <a:pt x="9580638" y="3120774"/>
                </a:cubicBezTo>
                <a:cubicBezTo>
                  <a:pt x="9518294" y="3213359"/>
                  <a:pt x="9370349" y="3327947"/>
                  <a:pt x="9220794" y="3480618"/>
                </a:cubicBezTo>
                <a:cubicBezTo>
                  <a:pt x="9043011" y="3445743"/>
                  <a:pt x="8676712" y="3490392"/>
                  <a:pt x="8377750" y="3480618"/>
                </a:cubicBezTo>
                <a:cubicBezTo>
                  <a:pt x="8078788" y="3470844"/>
                  <a:pt x="7925317" y="3448219"/>
                  <a:pt x="7534706" y="3480618"/>
                </a:cubicBezTo>
                <a:cubicBezTo>
                  <a:pt x="7144095" y="3513017"/>
                  <a:pt x="7092907" y="3471141"/>
                  <a:pt x="6876078" y="3480618"/>
                </a:cubicBezTo>
                <a:cubicBezTo>
                  <a:pt x="6659249" y="3490095"/>
                  <a:pt x="6549856" y="3453408"/>
                  <a:pt x="6309658" y="3480618"/>
                </a:cubicBezTo>
                <a:cubicBezTo>
                  <a:pt x="6069460" y="3507828"/>
                  <a:pt x="6051457" y="3498020"/>
                  <a:pt x="5927653" y="3480618"/>
                </a:cubicBezTo>
                <a:cubicBezTo>
                  <a:pt x="5803850" y="3463216"/>
                  <a:pt x="5649985" y="3492208"/>
                  <a:pt x="5545649" y="3480618"/>
                </a:cubicBezTo>
                <a:cubicBezTo>
                  <a:pt x="5441313" y="3469028"/>
                  <a:pt x="5013960" y="3454128"/>
                  <a:pt x="4794813" y="3480618"/>
                </a:cubicBezTo>
                <a:cubicBezTo>
                  <a:pt x="4575666" y="3507108"/>
                  <a:pt x="4550018" y="3488585"/>
                  <a:pt x="4320601" y="3480618"/>
                </a:cubicBezTo>
                <a:cubicBezTo>
                  <a:pt x="4091184" y="3472651"/>
                  <a:pt x="3873415" y="3514761"/>
                  <a:pt x="3477557" y="3480618"/>
                </a:cubicBezTo>
                <a:cubicBezTo>
                  <a:pt x="3081699" y="3446475"/>
                  <a:pt x="3156566" y="3486493"/>
                  <a:pt x="2911136" y="3480618"/>
                </a:cubicBezTo>
                <a:cubicBezTo>
                  <a:pt x="2665706" y="3474743"/>
                  <a:pt x="2631747" y="3462567"/>
                  <a:pt x="2529132" y="3480618"/>
                </a:cubicBezTo>
                <a:cubicBezTo>
                  <a:pt x="2426517" y="3498669"/>
                  <a:pt x="2013790" y="3507859"/>
                  <a:pt x="1778296" y="3480618"/>
                </a:cubicBezTo>
                <a:cubicBezTo>
                  <a:pt x="1542802" y="3453377"/>
                  <a:pt x="1502633" y="3491583"/>
                  <a:pt x="1304084" y="3480618"/>
                </a:cubicBezTo>
                <a:cubicBezTo>
                  <a:pt x="1105535" y="3469653"/>
                  <a:pt x="388744" y="3458537"/>
                  <a:pt x="0" y="3480618"/>
                </a:cubicBezTo>
                <a:cubicBezTo>
                  <a:pt x="-24491" y="3281133"/>
                  <a:pt x="-32654" y="2950773"/>
                  <a:pt x="0" y="2714882"/>
                </a:cubicBezTo>
                <a:cubicBezTo>
                  <a:pt x="32654" y="2478991"/>
                  <a:pt x="-10901" y="2359749"/>
                  <a:pt x="0" y="2088371"/>
                </a:cubicBezTo>
                <a:cubicBezTo>
                  <a:pt x="10901" y="1816993"/>
                  <a:pt x="14153" y="1620527"/>
                  <a:pt x="0" y="1357441"/>
                </a:cubicBezTo>
                <a:cubicBezTo>
                  <a:pt x="-14153" y="1094355"/>
                  <a:pt x="5908" y="914470"/>
                  <a:pt x="0" y="730930"/>
                </a:cubicBezTo>
                <a:cubicBezTo>
                  <a:pt x="-5908" y="547390"/>
                  <a:pt x="-16481" y="301447"/>
                  <a:pt x="0" y="0"/>
                </a:cubicBezTo>
                <a:close/>
              </a:path>
              <a:path w="9955170" h="3480618" fill="darkenLess" stroke="0" extrusionOk="0">
                <a:moveTo>
                  <a:pt x="9220794" y="3480618"/>
                </a:moveTo>
                <a:cubicBezTo>
                  <a:pt x="9308649" y="3251409"/>
                  <a:pt x="9327155" y="3130234"/>
                  <a:pt x="9367670" y="2893118"/>
                </a:cubicBezTo>
                <a:cubicBezTo>
                  <a:pt x="9529431" y="2850561"/>
                  <a:pt x="9831248" y="2798856"/>
                  <a:pt x="9955170" y="2746242"/>
                </a:cubicBezTo>
                <a:cubicBezTo>
                  <a:pt x="9810933" y="2924137"/>
                  <a:pt x="9681217" y="3032189"/>
                  <a:pt x="9602670" y="3098742"/>
                </a:cubicBezTo>
                <a:cubicBezTo>
                  <a:pt x="9524123" y="3165295"/>
                  <a:pt x="9356273" y="3353218"/>
                  <a:pt x="9220794" y="3480618"/>
                </a:cubicBezTo>
                <a:close/>
              </a:path>
              <a:path w="9955170" h="3480618" fill="none" extrusionOk="0">
                <a:moveTo>
                  <a:pt x="9220794" y="3480618"/>
                </a:moveTo>
                <a:cubicBezTo>
                  <a:pt x="9285453" y="3205128"/>
                  <a:pt x="9305836" y="3021468"/>
                  <a:pt x="9367670" y="2893118"/>
                </a:cubicBezTo>
                <a:cubicBezTo>
                  <a:pt x="9555061" y="2819713"/>
                  <a:pt x="9791934" y="2766790"/>
                  <a:pt x="9955170" y="2746242"/>
                </a:cubicBezTo>
                <a:cubicBezTo>
                  <a:pt x="9790953" y="2895242"/>
                  <a:pt x="9720812" y="2986966"/>
                  <a:pt x="9580638" y="3120774"/>
                </a:cubicBezTo>
                <a:cubicBezTo>
                  <a:pt x="9440464" y="3254582"/>
                  <a:pt x="9283782" y="3396505"/>
                  <a:pt x="9220794" y="3480618"/>
                </a:cubicBezTo>
                <a:cubicBezTo>
                  <a:pt x="8906215" y="3481456"/>
                  <a:pt x="8724644" y="3500514"/>
                  <a:pt x="8469958" y="3480618"/>
                </a:cubicBezTo>
                <a:cubicBezTo>
                  <a:pt x="8215272" y="3460722"/>
                  <a:pt x="7901585" y="3488569"/>
                  <a:pt x="7626914" y="3480618"/>
                </a:cubicBezTo>
                <a:cubicBezTo>
                  <a:pt x="7352243" y="3472667"/>
                  <a:pt x="7195213" y="3457969"/>
                  <a:pt x="7060494" y="3480618"/>
                </a:cubicBezTo>
                <a:cubicBezTo>
                  <a:pt x="6925775" y="3503267"/>
                  <a:pt x="6814632" y="3480830"/>
                  <a:pt x="6586281" y="3480618"/>
                </a:cubicBezTo>
                <a:cubicBezTo>
                  <a:pt x="6357930" y="3480406"/>
                  <a:pt x="6083465" y="3496874"/>
                  <a:pt x="5927653" y="3480618"/>
                </a:cubicBezTo>
                <a:cubicBezTo>
                  <a:pt x="5771841" y="3464362"/>
                  <a:pt x="5527096" y="3444727"/>
                  <a:pt x="5176817" y="3480618"/>
                </a:cubicBezTo>
                <a:cubicBezTo>
                  <a:pt x="4826538" y="3516509"/>
                  <a:pt x="4599807" y="3451720"/>
                  <a:pt x="4333773" y="3480618"/>
                </a:cubicBezTo>
                <a:cubicBezTo>
                  <a:pt x="4067739" y="3509516"/>
                  <a:pt x="3879214" y="3471793"/>
                  <a:pt x="3582937" y="3480618"/>
                </a:cubicBezTo>
                <a:cubicBezTo>
                  <a:pt x="3286660" y="3489443"/>
                  <a:pt x="3138049" y="3464480"/>
                  <a:pt x="2739893" y="3480618"/>
                </a:cubicBezTo>
                <a:cubicBezTo>
                  <a:pt x="2341737" y="3496756"/>
                  <a:pt x="2229973" y="3453621"/>
                  <a:pt x="1989057" y="3480618"/>
                </a:cubicBezTo>
                <a:cubicBezTo>
                  <a:pt x="1748141" y="3507615"/>
                  <a:pt x="1692042" y="3457322"/>
                  <a:pt x="1514845" y="3480618"/>
                </a:cubicBezTo>
                <a:cubicBezTo>
                  <a:pt x="1337648" y="3503914"/>
                  <a:pt x="985398" y="3515403"/>
                  <a:pt x="764009" y="3480618"/>
                </a:cubicBezTo>
                <a:cubicBezTo>
                  <a:pt x="542620" y="3445833"/>
                  <a:pt x="194763" y="3474060"/>
                  <a:pt x="0" y="3480618"/>
                </a:cubicBezTo>
                <a:cubicBezTo>
                  <a:pt x="3946" y="3237921"/>
                  <a:pt x="-28908" y="3095815"/>
                  <a:pt x="0" y="2854107"/>
                </a:cubicBezTo>
                <a:cubicBezTo>
                  <a:pt x="28908" y="2612399"/>
                  <a:pt x="-12364" y="2540252"/>
                  <a:pt x="0" y="2262402"/>
                </a:cubicBezTo>
                <a:cubicBezTo>
                  <a:pt x="12364" y="1984552"/>
                  <a:pt x="-21768" y="1737860"/>
                  <a:pt x="0" y="1601084"/>
                </a:cubicBezTo>
                <a:cubicBezTo>
                  <a:pt x="21768" y="1464308"/>
                  <a:pt x="12719" y="1086432"/>
                  <a:pt x="0" y="870155"/>
                </a:cubicBezTo>
                <a:cubicBezTo>
                  <a:pt x="-12719" y="653878"/>
                  <a:pt x="11553" y="322717"/>
                  <a:pt x="0" y="0"/>
                </a:cubicBezTo>
                <a:cubicBezTo>
                  <a:pt x="244371" y="39936"/>
                  <a:pt x="657362" y="37967"/>
                  <a:pt x="862781" y="0"/>
                </a:cubicBezTo>
                <a:cubicBezTo>
                  <a:pt x="1068200" y="-37967"/>
                  <a:pt x="1142007" y="12965"/>
                  <a:pt x="1227804" y="0"/>
                </a:cubicBezTo>
                <a:cubicBezTo>
                  <a:pt x="1313601" y="-12965"/>
                  <a:pt x="1715114" y="-33763"/>
                  <a:pt x="2090586" y="0"/>
                </a:cubicBezTo>
                <a:cubicBezTo>
                  <a:pt x="2466058" y="33763"/>
                  <a:pt x="2346589" y="-6674"/>
                  <a:pt x="2455609" y="0"/>
                </a:cubicBezTo>
                <a:cubicBezTo>
                  <a:pt x="2564629" y="6674"/>
                  <a:pt x="2791461" y="19023"/>
                  <a:pt x="3119287" y="0"/>
                </a:cubicBezTo>
                <a:cubicBezTo>
                  <a:pt x="3447113" y="-19023"/>
                  <a:pt x="3369398" y="-13701"/>
                  <a:pt x="3583861" y="0"/>
                </a:cubicBezTo>
                <a:cubicBezTo>
                  <a:pt x="3798324" y="13701"/>
                  <a:pt x="3825688" y="-13001"/>
                  <a:pt x="4048436" y="0"/>
                </a:cubicBezTo>
                <a:cubicBezTo>
                  <a:pt x="4271185" y="13001"/>
                  <a:pt x="4354535" y="-15198"/>
                  <a:pt x="4513010" y="0"/>
                </a:cubicBezTo>
                <a:cubicBezTo>
                  <a:pt x="4671485" y="15198"/>
                  <a:pt x="4803067" y="1104"/>
                  <a:pt x="4977585" y="0"/>
                </a:cubicBezTo>
                <a:cubicBezTo>
                  <a:pt x="5152103" y="-1104"/>
                  <a:pt x="5318636" y="9543"/>
                  <a:pt x="5541711" y="0"/>
                </a:cubicBezTo>
                <a:cubicBezTo>
                  <a:pt x="5764786" y="-9543"/>
                  <a:pt x="5882478" y="-10837"/>
                  <a:pt x="6006286" y="0"/>
                </a:cubicBezTo>
                <a:cubicBezTo>
                  <a:pt x="6130094" y="10837"/>
                  <a:pt x="6420820" y="18747"/>
                  <a:pt x="6570412" y="0"/>
                </a:cubicBezTo>
                <a:cubicBezTo>
                  <a:pt x="6720004" y="-18747"/>
                  <a:pt x="7047686" y="-30441"/>
                  <a:pt x="7333642" y="0"/>
                </a:cubicBezTo>
                <a:cubicBezTo>
                  <a:pt x="7619598" y="30441"/>
                  <a:pt x="7698003" y="-10685"/>
                  <a:pt x="7798216" y="0"/>
                </a:cubicBezTo>
                <a:cubicBezTo>
                  <a:pt x="7898429" y="10685"/>
                  <a:pt x="8080522" y="8642"/>
                  <a:pt x="8163239" y="0"/>
                </a:cubicBezTo>
                <a:cubicBezTo>
                  <a:pt x="8245956" y="-8642"/>
                  <a:pt x="8848994" y="14107"/>
                  <a:pt x="9026021" y="0"/>
                </a:cubicBezTo>
                <a:cubicBezTo>
                  <a:pt x="9203048" y="-14107"/>
                  <a:pt x="9255696" y="-1843"/>
                  <a:pt x="9391044" y="0"/>
                </a:cubicBezTo>
                <a:cubicBezTo>
                  <a:pt x="9526392" y="1843"/>
                  <a:pt x="9772005" y="10134"/>
                  <a:pt x="9955170" y="0"/>
                </a:cubicBezTo>
                <a:cubicBezTo>
                  <a:pt x="9977428" y="157499"/>
                  <a:pt x="9963616" y="306879"/>
                  <a:pt x="9955170" y="604173"/>
                </a:cubicBezTo>
                <a:cubicBezTo>
                  <a:pt x="9946724" y="901467"/>
                  <a:pt x="9936622" y="1128527"/>
                  <a:pt x="9955170" y="1290734"/>
                </a:cubicBezTo>
                <a:cubicBezTo>
                  <a:pt x="9973718" y="1452941"/>
                  <a:pt x="9984431" y="1846406"/>
                  <a:pt x="9955170" y="2004757"/>
                </a:cubicBezTo>
                <a:cubicBezTo>
                  <a:pt x="9925909" y="2163108"/>
                  <a:pt x="9923149" y="2499713"/>
                  <a:pt x="9955170" y="2746242"/>
                </a:cubicBezTo>
              </a:path>
            </a:pathLst>
          </a:custGeom>
          <a:noFill/>
          <a:ln w="38100">
            <a:solidFill>
              <a:schemeClr val="tx2"/>
            </a:solidFill>
            <a:extLst>
              <a:ext uri="{C807C97D-BFC1-408E-A445-0C87EB9F89A2}">
                <ask:lineSketchStyleProps xmlns="" xmlns:ask="http://schemas.microsoft.com/office/drawing/2018/sketchyshapes" sd="1219033472">
                  <a:prstGeom prst="foldedCorner">
                    <a:avLst>
                      <a:gd name="adj" fmla="val 21099"/>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3935E9E6-4E4E-159D-29B9-FFDB0721A04D}"/>
              </a:ext>
            </a:extLst>
          </p:cNvPr>
          <p:cNvSpPr/>
          <p:nvPr/>
        </p:nvSpPr>
        <p:spPr>
          <a:xfrm>
            <a:off x="4849218" y="3274829"/>
            <a:ext cx="2444900"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TW" altLang="en-US" sz="8800" b="1" dirty="0">
                <a:ln/>
                <a:solidFill>
                  <a:schemeClr val="tx2">
                    <a:lumMod val="40000"/>
                    <a:lumOff val="60000"/>
                  </a:schemeClr>
                </a:solidFill>
                <a:latin typeface="DFPWeiBei-B5" panose="03000700000000000000" pitchFamily="66" charset="-120"/>
                <a:ea typeface="DFPWeiBei-B5" panose="03000700000000000000" pitchFamily="66" charset="-120"/>
              </a:rPr>
              <a:t>景點</a:t>
            </a:r>
          </a:p>
        </p:txBody>
      </p:sp>
      <p:sp>
        <p:nvSpPr>
          <p:cNvPr id="35" name="雲朵形 34">
            <a:hlinkClick r:id="rId3" action="ppaction://hlinksldjump"/>
            <a:extLst>
              <a:ext uri="{FF2B5EF4-FFF2-40B4-BE49-F238E27FC236}">
                <a16:creationId xmlns:a16="http://schemas.microsoft.com/office/drawing/2014/main" id="{79DA8CC0-48F2-8A19-00E5-F9E64AC8934A}"/>
              </a:ext>
            </a:extLst>
          </p:cNvPr>
          <p:cNvSpPr/>
          <p:nvPr/>
        </p:nvSpPr>
        <p:spPr>
          <a:xfrm>
            <a:off x="2045565" y="5015138"/>
            <a:ext cx="2526891" cy="1425678"/>
          </a:xfrm>
          <a:prstGeom prst="cloud">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雲朵形 35">
            <a:hlinkClick r:id="rId4" action="ppaction://hlinksldjump"/>
            <a:extLst>
              <a:ext uri="{FF2B5EF4-FFF2-40B4-BE49-F238E27FC236}">
                <a16:creationId xmlns:a16="http://schemas.microsoft.com/office/drawing/2014/main" id="{B0DB3E81-75D3-3055-697C-2F17D85D53C2}"/>
              </a:ext>
            </a:extLst>
          </p:cNvPr>
          <p:cNvSpPr/>
          <p:nvPr/>
        </p:nvSpPr>
        <p:spPr>
          <a:xfrm>
            <a:off x="4922545" y="4934352"/>
            <a:ext cx="2526891" cy="1425678"/>
          </a:xfrm>
          <a:prstGeom prst="cloud">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雲朵形 36">
            <a:hlinkClick r:id="rId5" action="ppaction://hlinksldjump"/>
            <a:extLst>
              <a:ext uri="{FF2B5EF4-FFF2-40B4-BE49-F238E27FC236}">
                <a16:creationId xmlns:a16="http://schemas.microsoft.com/office/drawing/2014/main" id="{2CB04AD7-141C-5BD9-6169-417077D1903E}"/>
              </a:ext>
            </a:extLst>
          </p:cNvPr>
          <p:cNvSpPr/>
          <p:nvPr/>
        </p:nvSpPr>
        <p:spPr>
          <a:xfrm>
            <a:off x="7799524" y="4934352"/>
            <a:ext cx="2526891" cy="1425678"/>
          </a:xfrm>
          <a:prstGeom prst="cloud">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a:hlinkClick r:id="rId3" action="ppaction://hlinksldjump"/>
            <a:extLst>
              <a:ext uri="{FF2B5EF4-FFF2-40B4-BE49-F238E27FC236}">
                <a16:creationId xmlns:a16="http://schemas.microsoft.com/office/drawing/2014/main" id="{48F58D90-7667-8206-FB37-8DF3595B729B}"/>
              </a:ext>
            </a:extLst>
          </p:cNvPr>
          <p:cNvSpPr txBox="1"/>
          <p:nvPr/>
        </p:nvSpPr>
        <p:spPr>
          <a:xfrm>
            <a:off x="2777390" y="5250923"/>
            <a:ext cx="1063240" cy="954107"/>
          </a:xfrm>
          <a:prstGeom prst="rect">
            <a:avLst/>
          </a:prstGeom>
          <a:noFill/>
        </p:spPr>
        <p:txBody>
          <a:bodyPr wrap="none" rtlCol="0">
            <a:spAutoFit/>
          </a:bodyPr>
          <a:lstStyle/>
          <a:p>
            <a:pPr algn="ctr"/>
            <a:r>
              <a:rPr lang="en-US" altLang="zh-TW" sz="2800" dirty="0">
                <a:solidFill>
                  <a:schemeClr val="tx2"/>
                </a:solidFill>
                <a:latin typeface="Times New Roman" panose="02020603050405020304" pitchFamily="18" charset="0"/>
                <a:cs typeface="Times New Roman" panose="02020603050405020304" pitchFamily="18" charset="0"/>
              </a:rPr>
              <a:t>Word </a:t>
            </a:r>
          </a:p>
          <a:p>
            <a:pPr algn="ctr"/>
            <a:r>
              <a:rPr lang="en-US" altLang="zh-TW" sz="2800" dirty="0">
                <a:solidFill>
                  <a:schemeClr val="tx2"/>
                </a:solidFill>
                <a:latin typeface="Times New Roman" panose="02020603050405020304" pitchFamily="18" charset="0"/>
                <a:cs typeface="Times New Roman" panose="02020603050405020304" pitchFamily="18" charset="0"/>
              </a:rPr>
              <a:t>Pond</a:t>
            </a:r>
          </a:p>
        </p:txBody>
      </p:sp>
      <p:sp>
        <p:nvSpPr>
          <p:cNvPr id="39" name="文字方塊 38">
            <a:hlinkClick r:id="rId4" action="ppaction://hlinksldjump"/>
            <a:extLst>
              <a:ext uri="{FF2B5EF4-FFF2-40B4-BE49-F238E27FC236}">
                <a16:creationId xmlns:a16="http://schemas.microsoft.com/office/drawing/2014/main" id="{97EB96D5-885F-394E-68AF-3BA5DD397869}"/>
              </a:ext>
            </a:extLst>
          </p:cNvPr>
          <p:cNvSpPr txBox="1"/>
          <p:nvPr/>
        </p:nvSpPr>
        <p:spPr>
          <a:xfrm>
            <a:off x="5397152" y="5170138"/>
            <a:ext cx="1577676" cy="954107"/>
          </a:xfrm>
          <a:prstGeom prst="rect">
            <a:avLst/>
          </a:prstGeom>
          <a:noFill/>
        </p:spPr>
        <p:txBody>
          <a:bodyPr wrap="none" rtlCol="0">
            <a:spAutoFit/>
          </a:bodyPr>
          <a:lstStyle/>
          <a:p>
            <a:pPr algn="ctr"/>
            <a:r>
              <a:rPr lang="en-US" altLang="zh-TW" sz="2800" dirty="0">
                <a:solidFill>
                  <a:schemeClr val="tx2"/>
                </a:solidFill>
                <a:latin typeface="Times New Roman" panose="02020603050405020304" pitchFamily="18" charset="0"/>
                <a:cs typeface="Times New Roman" panose="02020603050405020304" pitchFamily="18" charset="0"/>
              </a:rPr>
              <a:t>Character</a:t>
            </a:r>
          </a:p>
          <a:p>
            <a:pPr algn="ctr"/>
            <a:r>
              <a:rPr lang="en-US" altLang="zh-TW" sz="2800" dirty="0">
                <a:solidFill>
                  <a:schemeClr val="tx2"/>
                </a:solidFill>
                <a:latin typeface="Times New Roman" panose="02020603050405020304" pitchFamily="18" charset="0"/>
                <a:cs typeface="Times New Roman" panose="02020603050405020304" pitchFamily="18" charset="0"/>
              </a:rPr>
              <a:t> Pond</a:t>
            </a:r>
          </a:p>
        </p:txBody>
      </p:sp>
      <p:sp>
        <p:nvSpPr>
          <p:cNvPr id="40" name="文字方塊 39">
            <a:hlinkClick r:id="rId5" action="ppaction://hlinksldjump"/>
            <a:extLst>
              <a:ext uri="{FF2B5EF4-FFF2-40B4-BE49-F238E27FC236}">
                <a16:creationId xmlns:a16="http://schemas.microsoft.com/office/drawing/2014/main" id="{3A16A1C1-0544-EE46-8794-C6D93F0A0964}"/>
              </a:ext>
            </a:extLst>
          </p:cNvPr>
          <p:cNvSpPr txBox="1"/>
          <p:nvPr/>
        </p:nvSpPr>
        <p:spPr>
          <a:xfrm>
            <a:off x="8424012" y="5170138"/>
            <a:ext cx="1277914" cy="954107"/>
          </a:xfrm>
          <a:prstGeom prst="rect">
            <a:avLst/>
          </a:prstGeom>
          <a:noFill/>
        </p:spPr>
        <p:txBody>
          <a:bodyPr wrap="none" rtlCol="0">
            <a:spAutoFit/>
          </a:bodyPr>
          <a:lstStyle/>
          <a:p>
            <a:pPr algn="ctr"/>
            <a:r>
              <a:rPr lang="en-US" altLang="zh-TW" sz="2800" dirty="0">
                <a:solidFill>
                  <a:schemeClr val="tx2"/>
                </a:solidFill>
                <a:latin typeface="Times New Roman" panose="02020603050405020304" pitchFamily="18" charset="0"/>
                <a:cs typeface="Times New Roman" panose="02020603050405020304" pitchFamily="18" charset="0"/>
              </a:rPr>
              <a:t>Radical</a:t>
            </a:r>
          </a:p>
          <a:p>
            <a:pPr algn="ctr"/>
            <a:r>
              <a:rPr lang="en-US" altLang="zh-TW" sz="2800" dirty="0">
                <a:solidFill>
                  <a:schemeClr val="tx2"/>
                </a:solidFill>
                <a:latin typeface="Times New Roman" panose="02020603050405020304" pitchFamily="18" charset="0"/>
                <a:cs typeface="Times New Roman" panose="02020603050405020304" pitchFamily="18" charset="0"/>
              </a:rPr>
              <a:t> Pond</a:t>
            </a:r>
          </a:p>
        </p:txBody>
      </p:sp>
    </p:spTree>
    <p:extLst>
      <p:ext uri="{BB962C8B-B14F-4D97-AF65-F5344CB8AC3E}">
        <p14:creationId xmlns:p14="http://schemas.microsoft.com/office/powerpoint/2010/main" val="25642366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摺角紙張 15">
            <a:extLst>
              <a:ext uri="{FF2B5EF4-FFF2-40B4-BE49-F238E27FC236}">
                <a16:creationId xmlns:a16="http://schemas.microsoft.com/office/drawing/2014/main" id="{F4D69EE2-A20E-929B-7866-BD763DE8D992}"/>
              </a:ext>
            </a:extLst>
          </p:cNvPr>
          <p:cNvSpPr/>
          <p:nvPr/>
        </p:nvSpPr>
        <p:spPr>
          <a:xfrm>
            <a:off x="429208" y="497970"/>
            <a:ext cx="11402007" cy="6257477"/>
          </a:xfrm>
          <a:custGeom>
            <a:avLst/>
            <a:gdLst>
              <a:gd name="connsiteX0" fmla="*/ 0 w 11402007"/>
              <a:gd name="connsiteY0" fmla="*/ 0 h 6257477"/>
              <a:gd name="connsiteX1" fmla="*/ 556686 w 11402007"/>
              <a:gd name="connsiteY1" fmla="*/ 0 h 6257477"/>
              <a:gd name="connsiteX2" fmla="*/ 885332 w 11402007"/>
              <a:gd name="connsiteY2" fmla="*/ 0 h 6257477"/>
              <a:gd name="connsiteX3" fmla="*/ 1784079 w 11402007"/>
              <a:gd name="connsiteY3" fmla="*/ 0 h 6257477"/>
              <a:gd name="connsiteX4" fmla="*/ 2340765 w 11402007"/>
              <a:gd name="connsiteY4" fmla="*/ 0 h 6257477"/>
              <a:gd name="connsiteX5" fmla="*/ 2897451 w 11402007"/>
              <a:gd name="connsiteY5" fmla="*/ 0 h 6257477"/>
              <a:gd name="connsiteX6" fmla="*/ 3796198 w 11402007"/>
              <a:gd name="connsiteY6" fmla="*/ 0 h 6257477"/>
              <a:gd name="connsiteX7" fmla="*/ 4238864 w 11402007"/>
              <a:gd name="connsiteY7" fmla="*/ 0 h 6257477"/>
              <a:gd name="connsiteX8" fmla="*/ 5137610 w 11402007"/>
              <a:gd name="connsiteY8" fmla="*/ 0 h 6257477"/>
              <a:gd name="connsiteX9" fmla="*/ 6036357 w 11402007"/>
              <a:gd name="connsiteY9" fmla="*/ 0 h 6257477"/>
              <a:gd name="connsiteX10" fmla="*/ 6707063 w 11402007"/>
              <a:gd name="connsiteY10" fmla="*/ 0 h 6257477"/>
              <a:gd name="connsiteX11" fmla="*/ 7605809 w 11402007"/>
              <a:gd name="connsiteY11" fmla="*/ 0 h 6257477"/>
              <a:gd name="connsiteX12" fmla="*/ 8162496 w 11402007"/>
              <a:gd name="connsiteY12" fmla="*/ 0 h 6257477"/>
              <a:gd name="connsiteX13" fmla="*/ 8719182 w 11402007"/>
              <a:gd name="connsiteY13" fmla="*/ 0 h 6257477"/>
              <a:gd name="connsiteX14" fmla="*/ 9503908 w 11402007"/>
              <a:gd name="connsiteY14" fmla="*/ 0 h 6257477"/>
              <a:gd name="connsiteX15" fmla="*/ 10060594 w 11402007"/>
              <a:gd name="connsiteY15" fmla="*/ 0 h 6257477"/>
              <a:gd name="connsiteX16" fmla="*/ 11402007 w 11402007"/>
              <a:gd name="connsiteY16" fmla="*/ 0 h 6257477"/>
              <a:gd name="connsiteX17" fmla="*/ 11402007 w 11402007"/>
              <a:gd name="connsiteY17" fmla="*/ 754979 h 6257477"/>
              <a:gd name="connsiteX18" fmla="*/ 11402007 w 11402007"/>
              <a:gd name="connsiteY18" fmla="*/ 1452376 h 6257477"/>
              <a:gd name="connsiteX19" fmla="*/ 11402007 w 11402007"/>
              <a:gd name="connsiteY19" fmla="*/ 2149772 h 6257477"/>
              <a:gd name="connsiteX20" fmla="*/ 11402007 w 11402007"/>
              <a:gd name="connsiteY20" fmla="*/ 2616836 h 6257477"/>
              <a:gd name="connsiteX21" fmla="*/ 11402007 w 11402007"/>
              <a:gd name="connsiteY21" fmla="*/ 3141482 h 6257477"/>
              <a:gd name="connsiteX22" fmla="*/ 11402007 w 11402007"/>
              <a:gd name="connsiteY22" fmla="*/ 3838879 h 6257477"/>
              <a:gd name="connsiteX23" fmla="*/ 11402007 w 11402007"/>
              <a:gd name="connsiteY23" fmla="*/ 4421109 h 6257477"/>
              <a:gd name="connsiteX24" fmla="*/ 11402007 w 11402007"/>
              <a:gd name="connsiteY24" fmla="*/ 4945755 h 6257477"/>
              <a:gd name="connsiteX25" fmla="*/ 11402007 w 11402007"/>
              <a:gd name="connsiteY25" fmla="*/ 5758318 h 6257477"/>
              <a:gd name="connsiteX26" fmla="*/ 11152428 w 11402007"/>
              <a:gd name="connsiteY26" fmla="*/ 6007898 h 6257477"/>
              <a:gd name="connsiteX27" fmla="*/ 10902848 w 11402007"/>
              <a:gd name="connsiteY27" fmla="*/ 6257477 h 6257477"/>
              <a:gd name="connsiteX28" fmla="*/ 10439477 w 11402007"/>
              <a:gd name="connsiteY28" fmla="*/ 6257477 h 6257477"/>
              <a:gd name="connsiteX29" fmla="*/ 9539992 w 11402007"/>
              <a:gd name="connsiteY29" fmla="*/ 6257477 h 6257477"/>
              <a:gd name="connsiteX30" fmla="*/ 8967592 w 11402007"/>
              <a:gd name="connsiteY30" fmla="*/ 6257477 h 6257477"/>
              <a:gd name="connsiteX31" fmla="*/ 8613250 w 11402007"/>
              <a:gd name="connsiteY31" fmla="*/ 6257477 h 6257477"/>
              <a:gd name="connsiteX32" fmla="*/ 7822793 w 11402007"/>
              <a:gd name="connsiteY32" fmla="*/ 6257477 h 6257477"/>
              <a:gd name="connsiteX33" fmla="*/ 7359422 w 11402007"/>
              <a:gd name="connsiteY33" fmla="*/ 6257477 h 6257477"/>
              <a:gd name="connsiteX34" fmla="*/ 6568966 w 11402007"/>
              <a:gd name="connsiteY34" fmla="*/ 6257477 h 6257477"/>
              <a:gd name="connsiteX35" fmla="*/ 5669481 w 11402007"/>
              <a:gd name="connsiteY35" fmla="*/ 6257477 h 6257477"/>
              <a:gd name="connsiteX36" fmla="*/ 5097081 w 11402007"/>
              <a:gd name="connsiteY36" fmla="*/ 6257477 h 6257477"/>
              <a:gd name="connsiteX37" fmla="*/ 4197596 w 11402007"/>
              <a:gd name="connsiteY37" fmla="*/ 6257477 h 6257477"/>
              <a:gd name="connsiteX38" fmla="*/ 3734225 w 11402007"/>
              <a:gd name="connsiteY38" fmla="*/ 6257477 h 6257477"/>
              <a:gd name="connsiteX39" fmla="*/ 3379883 w 11402007"/>
              <a:gd name="connsiteY39" fmla="*/ 6257477 h 6257477"/>
              <a:gd name="connsiteX40" fmla="*/ 3025540 w 11402007"/>
              <a:gd name="connsiteY40" fmla="*/ 6257477 h 6257477"/>
              <a:gd name="connsiteX41" fmla="*/ 2235084 w 11402007"/>
              <a:gd name="connsiteY41" fmla="*/ 6257477 h 6257477"/>
              <a:gd name="connsiteX42" fmla="*/ 1880741 w 11402007"/>
              <a:gd name="connsiteY42" fmla="*/ 6257477 h 6257477"/>
              <a:gd name="connsiteX43" fmla="*/ 1199313 w 11402007"/>
              <a:gd name="connsiteY43" fmla="*/ 6257477 h 6257477"/>
              <a:gd name="connsiteX44" fmla="*/ 735942 w 11402007"/>
              <a:gd name="connsiteY44" fmla="*/ 6257477 h 6257477"/>
              <a:gd name="connsiteX45" fmla="*/ 0 w 11402007"/>
              <a:gd name="connsiteY45" fmla="*/ 6257477 h 6257477"/>
              <a:gd name="connsiteX46" fmla="*/ 0 w 11402007"/>
              <a:gd name="connsiteY46" fmla="*/ 5562202 h 6257477"/>
              <a:gd name="connsiteX47" fmla="*/ 0 w 11402007"/>
              <a:gd name="connsiteY47" fmla="*/ 4741777 h 6257477"/>
              <a:gd name="connsiteX48" fmla="*/ 0 w 11402007"/>
              <a:gd name="connsiteY48" fmla="*/ 4109077 h 6257477"/>
              <a:gd name="connsiteX49" fmla="*/ 0 w 11402007"/>
              <a:gd name="connsiteY49" fmla="*/ 3476376 h 6257477"/>
              <a:gd name="connsiteX50" fmla="*/ 0 w 11402007"/>
              <a:gd name="connsiteY50" fmla="*/ 2781101 h 6257477"/>
              <a:gd name="connsiteX51" fmla="*/ 0 w 11402007"/>
              <a:gd name="connsiteY51" fmla="*/ 2023251 h 6257477"/>
              <a:gd name="connsiteX52" fmla="*/ 0 w 11402007"/>
              <a:gd name="connsiteY52" fmla="*/ 1265401 h 6257477"/>
              <a:gd name="connsiteX53" fmla="*/ 0 w 11402007"/>
              <a:gd name="connsiteY53" fmla="*/ 0 h 6257477"/>
              <a:gd name="connsiteX0" fmla="*/ 10902848 w 11402007"/>
              <a:gd name="connsiteY0" fmla="*/ 6257477 h 6257477"/>
              <a:gd name="connsiteX1" fmla="*/ 11002680 w 11402007"/>
              <a:gd name="connsiteY1" fmla="*/ 5858150 h 6257477"/>
              <a:gd name="connsiteX2" fmla="*/ 11402007 w 11402007"/>
              <a:gd name="connsiteY2" fmla="*/ 5758318 h 6257477"/>
              <a:gd name="connsiteX3" fmla="*/ 11142444 w 11402007"/>
              <a:gd name="connsiteY3" fmla="*/ 6017881 h 6257477"/>
              <a:gd name="connsiteX4" fmla="*/ 10902848 w 11402007"/>
              <a:gd name="connsiteY4" fmla="*/ 6257477 h 6257477"/>
              <a:gd name="connsiteX0" fmla="*/ 10902848 w 11402007"/>
              <a:gd name="connsiteY0" fmla="*/ 6257477 h 6257477"/>
              <a:gd name="connsiteX1" fmla="*/ 11002680 w 11402007"/>
              <a:gd name="connsiteY1" fmla="*/ 5858150 h 6257477"/>
              <a:gd name="connsiteX2" fmla="*/ 11402007 w 11402007"/>
              <a:gd name="connsiteY2" fmla="*/ 5758318 h 6257477"/>
              <a:gd name="connsiteX3" fmla="*/ 11157419 w 11402007"/>
              <a:gd name="connsiteY3" fmla="*/ 6002906 h 6257477"/>
              <a:gd name="connsiteX4" fmla="*/ 10902848 w 11402007"/>
              <a:gd name="connsiteY4" fmla="*/ 6257477 h 6257477"/>
              <a:gd name="connsiteX5" fmla="*/ 10112392 w 11402007"/>
              <a:gd name="connsiteY5" fmla="*/ 6257477 h 6257477"/>
              <a:gd name="connsiteX6" fmla="*/ 9649020 w 11402007"/>
              <a:gd name="connsiteY6" fmla="*/ 6257477 h 6257477"/>
              <a:gd name="connsiteX7" fmla="*/ 9185649 w 11402007"/>
              <a:gd name="connsiteY7" fmla="*/ 6257477 h 6257477"/>
              <a:gd name="connsiteX8" fmla="*/ 8504221 w 11402007"/>
              <a:gd name="connsiteY8" fmla="*/ 6257477 h 6257477"/>
              <a:gd name="connsiteX9" fmla="*/ 7822793 w 11402007"/>
              <a:gd name="connsiteY9" fmla="*/ 6257477 h 6257477"/>
              <a:gd name="connsiteX10" fmla="*/ 7250394 w 11402007"/>
              <a:gd name="connsiteY10" fmla="*/ 6257477 h 6257477"/>
              <a:gd name="connsiteX11" fmla="*/ 6350909 w 11402007"/>
              <a:gd name="connsiteY11" fmla="*/ 6257477 h 6257477"/>
              <a:gd name="connsiteX12" fmla="*/ 5887538 w 11402007"/>
              <a:gd name="connsiteY12" fmla="*/ 6257477 h 6257477"/>
              <a:gd name="connsiteX13" fmla="*/ 4988053 w 11402007"/>
              <a:gd name="connsiteY13" fmla="*/ 6257477 h 6257477"/>
              <a:gd name="connsiteX14" fmla="*/ 4524682 w 11402007"/>
              <a:gd name="connsiteY14" fmla="*/ 6257477 h 6257477"/>
              <a:gd name="connsiteX15" fmla="*/ 3734225 w 11402007"/>
              <a:gd name="connsiteY15" fmla="*/ 6257477 h 6257477"/>
              <a:gd name="connsiteX16" fmla="*/ 2834740 w 11402007"/>
              <a:gd name="connsiteY16" fmla="*/ 6257477 h 6257477"/>
              <a:gd name="connsiteX17" fmla="*/ 2480398 w 11402007"/>
              <a:gd name="connsiteY17" fmla="*/ 6257477 h 6257477"/>
              <a:gd name="connsiteX18" fmla="*/ 1580913 w 11402007"/>
              <a:gd name="connsiteY18" fmla="*/ 6257477 h 6257477"/>
              <a:gd name="connsiteX19" fmla="*/ 681428 w 11402007"/>
              <a:gd name="connsiteY19" fmla="*/ 6257477 h 6257477"/>
              <a:gd name="connsiteX20" fmla="*/ 0 w 11402007"/>
              <a:gd name="connsiteY20" fmla="*/ 6257477 h 6257477"/>
              <a:gd name="connsiteX21" fmla="*/ 0 w 11402007"/>
              <a:gd name="connsiteY21" fmla="*/ 5562202 h 6257477"/>
              <a:gd name="connsiteX22" fmla="*/ 0 w 11402007"/>
              <a:gd name="connsiteY22" fmla="*/ 4866927 h 6257477"/>
              <a:gd name="connsiteX23" fmla="*/ 0 w 11402007"/>
              <a:gd name="connsiteY23" fmla="*/ 4296801 h 6257477"/>
              <a:gd name="connsiteX24" fmla="*/ 0 w 11402007"/>
              <a:gd name="connsiteY24" fmla="*/ 3538951 h 6257477"/>
              <a:gd name="connsiteX25" fmla="*/ 0 w 11402007"/>
              <a:gd name="connsiteY25" fmla="*/ 2718526 h 6257477"/>
              <a:gd name="connsiteX26" fmla="*/ 0 w 11402007"/>
              <a:gd name="connsiteY26" fmla="*/ 2085826 h 6257477"/>
              <a:gd name="connsiteX27" fmla="*/ 0 w 11402007"/>
              <a:gd name="connsiteY27" fmla="*/ 1265401 h 6257477"/>
              <a:gd name="connsiteX28" fmla="*/ 0 w 11402007"/>
              <a:gd name="connsiteY28" fmla="*/ 0 h 6257477"/>
              <a:gd name="connsiteX29" fmla="*/ 898746 w 11402007"/>
              <a:gd name="connsiteY29" fmla="*/ 0 h 6257477"/>
              <a:gd name="connsiteX30" fmla="*/ 1683473 w 11402007"/>
              <a:gd name="connsiteY30" fmla="*/ 0 h 6257477"/>
              <a:gd name="connsiteX31" fmla="*/ 2354179 w 11402007"/>
              <a:gd name="connsiteY31" fmla="*/ 0 h 6257477"/>
              <a:gd name="connsiteX32" fmla="*/ 3138905 w 11402007"/>
              <a:gd name="connsiteY32" fmla="*/ 0 h 6257477"/>
              <a:gd name="connsiteX33" fmla="*/ 3923632 w 11402007"/>
              <a:gd name="connsiteY33" fmla="*/ 0 h 6257477"/>
              <a:gd name="connsiteX34" fmla="*/ 4822378 w 11402007"/>
              <a:gd name="connsiteY34" fmla="*/ 0 h 6257477"/>
              <a:gd name="connsiteX35" fmla="*/ 5151024 w 11402007"/>
              <a:gd name="connsiteY35" fmla="*/ 0 h 6257477"/>
              <a:gd name="connsiteX36" fmla="*/ 5479670 w 11402007"/>
              <a:gd name="connsiteY36" fmla="*/ 0 h 6257477"/>
              <a:gd name="connsiteX37" fmla="*/ 6378417 w 11402007"/>
              <a:gd name="connsiteY37" fmla="*/ 0 h 6257477"/>
              <a:gd name="connsiteX38" fmla="*/ 6935103 w 11402007"/>
              <a:gd name="connsiteY38" fmla="*/ 0 h 6257477"/>
              <a:gd name="connsiteX39" fmla="*/ 7833850 w 11402007"/>
              <a:gd name="connsiteY39" fmla="*/ 0 h 6257477"/>
              <a:gd name="connsiteX40" fmla="*/ 8390536 w 11402007"/>
              <a:gd name="connsiteY40" fmla="*/ 0 h 6257477"/>
              <a:gd name="connsiteX41" fmla="*/ 9175262 w 11402007"/>
              <a:gd name="connsiteY41" fmla="*/ 0 h 6257477"/>
              <a:gd name="connsiteX42" fmla="*/ 9617928 w 11402007"/>
              <a:gd name="connsiteY42" fmla="*/ 0 h 6257477"/>
              <a:gd name="connsiteX43" fmla="*/ 10288635 w 11402007"/>
              <a:gd name="connsiteY43" fmla="*/ 0 h 6257477"/>
              <a:gd name="connsiteX44" fmla="*/ 11402007 w 11402007"/>
              <a:gd name="connsiteY44" fmla="*/ 0 h 6257477"/>
              <a:gd name="connsiteX45" fmla="*/ 11402007 w 11402007"/>
              <a:gd name="connsiteY45" fmla="*/ 582230 h 6257477"/>
              <a:gd name="connsiteX46" fmla="*/ 11402007 w 11402007"/>
              <a:gd name="connsiteY46" fmla="*/ 1222043 h 6257477"/>
              <a:gd name="connsiteX47" fmla="*/ 11402007 w 11402007"/>
              <a:gd name="connsiteY47" fmla="*/ 1689107 h 6257477"/>
              <a:gd name="connsiteX48" fmla="*/ 11402007 w 11402007"/>
              <a:gd name="connsiteY48" fmla="*/ 2444086 h 6257477"/>
              <a:gd name="connsiteX49" fmla="*/ 11402007 w 11402007"/>
              <a:gd name="connsiteY49" fmla="*/ 3083899 h 6257477"/>
              <a:gd name="connsiteX50" fmla="*/ 11402007 w 11402007"/>
              <a:gd name="connsiteY50" fmla="*/ 3723712 h 6257477"/>
              <a:gd name="connsiteX51" fmla="*/ 11402007 w 11402007"/>
              <a:gd name="connsiteY51" fmla="*/ 4248359 h 6257477"/>
              <a:gd name="connsiteX52" fmla="*/ 11402007 w 11402007"/>
              <a:gd name="connsiteY52" fmla="*/ 5003339 h 6257477"/>
              <a:gd name="connsiteX53" fmla="*/ 11402007 w 11402007"/>
              <a:gd name="connsiteY53" fmla="*/ 5758318 h 625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02007" h="6257477" stroke="0" extrusionOk="0">
                <a:moveTo>
                  <a:pt x="0" y="0"/>
                </a:moveTo>
                <a:cubicBezTo>
                  <a:pt x="152179" y="4994"/>
                  <a:pt x="328463" y="-14279"/>
                  <a:pt x="556686" y="0"/>
                </a:cubicBezTo>
                <a:cubicBezTo>
                  <a:pt x="784909" y="14279"/>
                  <a:pt x="802965" y="-3638"/>
                  <a:pt x="885332" y="0"/>
                </a:cubicBezTo>
                <a:cubicBezTo>
                  <a:pt x="967699" y="3638"/>
                  <a:pt x="1388413" y="-11434"/>
                  <a:pt x="1784079" y="0"/>
                </a:cubicBezTo>
                <a:cubicBezTo>
                  <a:pt x="2179745" y="11434"/>
                  <a:pt x="2154970" y="-26393"/>
                  <a:pt x="2340765" y="0"/>
                </a:cubicBezTo>
                <a:cubicBezTo>
                  <a:pt x="2526560" y="26393"/>
                  <a:pt x="2750046" y="-25882"/>
                  <a:pt x="2897451" y="0"/>
                </a:cubicBezTo>
                <a:cubicBezTo>
                  <a:pt x="3044856" y="25882"/>
                  <a:pt x="3460310" y="21651"/>
                  <a:pt x="3796198" y="0"/>
                </a:cubicBezTo>
                <a:cubicBezTo>
                  <a:pt x="4132086" y="-21651"/>
                  <a:pt x="4032718" y="12885"/>
                  <a:pt x="4238864" y="0"/>
                </a:cubicBezTo>
                <a:cubicBezTo>
                  <a:pt x="4445010" y="-12885"/>
                  <a:pt x="4767908" y="25209"/>
                  <a:pt x="5137610" y="0"/>
                </a:cubicBezTo>
                <a:cubicBezTo>
                  <a:pt x="5507312" y="-25209"/>
                  <a:pt x="5631666" y="21024"/>
                  <a:pt x="6036357" y="0"/>
                </a:cubicBezTo>
                <a:cubicBezTo>
                  <a:pt x="6441048" y="-21024"/>
                  <a:pt x="6532160" y="-4672"/>
                  <a:pt x="6707063" y="0"/>
                </a:cubicBezTo>
                <a:cubicBezTo>
                  <a:pt x="6881966" y="4672"/>
                  <a:pt x="7348019" y="-11261"/>
                  <a:pt x="7605809" y="0"/>
                </a:cubicBezTo>
                <a:cubicBezTo>
                  <a:pt x="7863599" y="11261"/>
                  <a:pt x="7981353" y="7532"/>
                  <a:pt x="8162496" y="0"/>
                </a:cubicBezTo>
                <a:cubicBezTo>
                  <a:pt x="8343639" y="-7532"/>
                  <a:pt x="8467527" y="-17308"/>
                  <a:pt x="8719182" y="0"/>
                </a:cubicBezTo>
                <a:cubicBezTo>
                  <a:pt x="8970837" y="17308"/>
                  <a:pt x="9211392" y="19249"/>
                  <a:pt x="9503908" y="0"/>
                </a:cubicBezTo>
                <a:cubicBezTo>
                  <a:pt x="9796424" y="-19249"/>
                  <a:pt x="9886608" y="19939"/>
                  <a:pt x="10060594" y="0"/>
                </a:cubicBezTo>
                <a:cubicBezTo>
                  <a:pt x="10234580" y="-19939"/>
                  <a:pt x="10778088" y="63276"/>
                  <a:pt x="11402007" y="0"/>
                </a:cubicBezTo>
                <a:cubicBezTo>
                  <a:pt x="11423541" y="258816"/>
                  <a:pt x="11407811" y="402937"/>
                  <a:pt x="11402007" y="754979"/>
                </a:cubicBezTo>
                <a:cubicBezTo>
                  <a:pt x="11396203" y="1107021"/>
                  <a:pt x="11422224" y="1294986"/>
                  <a:pt x="11402007" y="1452376"/>
                </a:cubicBezTo>
                <a:cubicBezTo>
                  <a:pt x="11381790" y="1609766"/>
                  <a:pt x="11385801" y="1807728"/>
                  <a:pt x="11402007" y="2149772"/>
                </a:cubicBezTo>
                <a:cubicBezTo>
                  <a:pt x="11418213" y="2491816"/>
                  <a:pt x="11403555" y="2399825"/>
                  <a:pt x="11402007" y="2616836"/>
                </a:cubicBezTo>
                <a:cubicBezTo>
                  <a:pt x="11400459" y="2833847"/>
                  <a:pt x="11403848" y="2993881"/>
                  <a:pt x="11402007" y="3141482"/>
                </a:cubicBezTo>
                <a:cubicBezTo>
                  <a:pt x="11400166" y="3289083"/>
                  <a:pt x="11395875" y="3657059"/>
                  <a:pt x="11402007" y="3838879"/>
                </a:cubicBezTo>
                <a:cubicBezTo>
                  <a:pt x="11408139" y="4020699"/>
                  <a:pt x="11426742" y="4216351"/>
                  <a:pt x="11402007" y="4421109"/>
                </a:cubicBezTo>
                <a:cubicBezTo>
                  <a:pt x="11377273" y="4625867"/>
                  <a:pt x="11422068" y="4838838"/>
                  <a:pt x="11402007" y="4945755"/>
                </a:cubicBezTo>
                <a:cubicBezTo>
                  <a:pt x="11381946" y="5052672"/>
                  <a:pt x="11381480" y="5505778"/>
                  <a:pt x="11402007" y="5758318"/>
                </a:cubicBezTo>
                <a:cubicBezTo>
                  <a:pt x="11356891" y="5822927"/>
                  <a:pt x="11210931" y="5942683"/>
                  <a:pt x="11152428" y="6007898"/>
                </a:cubicBezTo>
                <a:cubicBezTo>
                  <a:pt x="11093924" y="6073113"/>
                  <a:pt x="11027575" y="6140554"/>
                  <a:pt x="10902848" y="6257477"/>
                </a:cubicBezTo>
                <a:cubicBezTo>
                  <a:pt x="10689858" y="6242847"/>
                  <a:pt x="10538632" y="6267523"/>
                  <a:pt x="10439477" y="6257477"/>
                </a:cubicBezTo>
                <a:cubicBezTo>
                  <a:pt x="10340322" y="6247431"/>
                  <a:pt x="9822930" y="6217514"/>
                  <a:pt x="9539992" y="6257477"/>
                </a:cubicBezTo>
                <a:cubicBezTo>
                  <a:pt x="9257055" y="6297440"/>
                  <a:pt x="9247598" y="6238794"/>
                  <a:pt x="8967592" y="6257477"/>
                </a:cubicBezTo>
                <a:cubicBezTo>
                  <a:pt x="8687586" y="6276160"/>
                  <a:pt x="8709503" y="6248495"/>
                  <a:pt x="8613250" y="6257477"/>
                </a:cubicBezTo>
                <a:cubicBezTo>
                  <a:pt x="8516997" y="6266459"/>
                  <a:pt x="8172418" y="6227972"/>
                  <a:pt x="7822793" y="6257477"/>
                </a:cubicBezTo>
                <a:cubicBezTo>
                  <a:pt x="7473168" y="6286982"/>
                  <a:pt x="7515826" y="6255152"/>
                  <a:pt x="7359422" y="6257477"/>
                </a:cubicBezTo>
                <a:cubicBezTo>
                  <a:pt x="7203018" y="6259802"/>
                  <a:pt x="6752590" y="6260073"/>
                  <a:pt x="6568966" y="6257477"/>
                </a:cubicBezTo>
                <a:cubicBezTo>
                  <a:pt x="6385342" y="6254881"/>
                  <a:pt x="5878369" y="6213343"/>
                  <a:pt x="5669481" y="6257477"/>
                </a:cubicBezTo>
                <a:cubicBezTo>
                  <a:pt x="5460594" y="6301611"/>
                  <a:pt x="5249154" y="6284026"/>
                  <a:pt x="5097081" y="6257477"/>
                </a:cubicBezTo>
                <a:cubicBezTo>
                  <a:pt x="4945008" y="6230928"/>
                  <a:pt x="4426500" y="6263758"/>
                  <a:pt x="4197596" y="6257477"/>
                </a:cubicBezTo>
                <a:cubicBezTo>
                  <a:pt x="3968692" y="6251196"/>
                  <a:pt x="3932219" y="6248963"/>
                  <a:pt x="3734225" y="6257477"/>
                </a:cubicBezTo>
                <a:cubicBezTo>
                  <a:pt x="3536231" y="6265991"/>
                  <a:pt x="3454732" y="6254801"/>
                  <a:pt x="3379883" y="6257477"/>
                </a:cubicBezTo>
                <a:cubicBezTo>
                  <a:pt x="3305034" y="6260153"/>
                  <a:pt x="3140866" y="6249800"/>
                  <a:pt x="3025540" y="6257477"/>
                </a:cubicBezTo>
                <a:cubicBezTo>
                  <a:pt x="2910214" y="6265154"/>
                  <a:pt x="2397890" y="6242782"/>
                  <a:pt x="2235084" y="6257477"/>
                </a:cubicBezTo>
                <a:cubicBezTo>
                  <a:pt x="2072278" y="6272172"/>
                  <a:pt x="1956885" y="6259848"/>
                  <a:pt x="1880741" y="6257477"/>
                </a:cubicBezTo>
                <a:cubicBezTo>
                  <a:pt x="1804597" y="6255106"/>
                  <a:pt x="1464881" y="6252634"/>
                  <a:pt x="1199313" y="6257477"/>
                </a:cubicBezTo>
                <a:cubicBezTo>
                  <a:pt x="933745" y="6262320"/>
                  <a:pt x="947380" y="6263470"/>
                  <a:pt x="735942" y="6257477"/>
                </a:cubicBezTo>
                <a:cubicBezTo>
                  <a:pt x="524504" y="6251484"/>
                  <a:pt x="318510" y="6256525"/>
                  <a:pt x="0" y="6257477"/>
                </a:cubicBezTo>
                <a:cubicBezTo>
                  <a:pt x="-19849" y="6007546"/>
                  <a:pt x="-29811" y="5839662"/>
                  <a:pt x="0" y="5562202"/>
                </a:cubicBezTo>
                <a:cubicBezTo>
                  <a:pt x="29811" y="5284742"/>
                  <a:pt x="-38202" y="4943049"/>
                  <a:pt x="0" y="4741777"/>
                </a:cubicBezTo>
                <a:cubicBezTo>
                  <a:pt x="38202" y="4540506"/>
                  <a:pt x="-6224" y="4290124"/>
                  <a:pt x="0" y="4109077"/>
                </a:cubicBezTo>
                <a:cubicBezTo>
                  <a:pt x="6224" y="3928030"/>
                  <a:pt x="22701" y="3677869"/>
                  <a:pt x="0" y="3476376"/>
                </a:cubicBezTo>
                <a:cubicBezTo>
                  <a:pt x="-22701" y="3274883"/>
                  <a:pt x="-33459" y="2957967"/>
                  <a:pt x="0" y="2781101"/>
                </a:cubicBezTo>
                <a:cubicBezTo>
                  <a:pt x="33459" y="2604236"/>
                  <a:pt x="-14228" y="2191119"/>
                  <a:pt x="0" y="2023251"/>
                </a:cubicBezTo>
                <a:cubicBezTo>
                  <a:pt x="14228" y="1855383"/>
                  <a:pt x="35631" y="1430299"/>
                  <a:pt x="0" y="1265401"/>
                </a:cubicBezTo>
                <a:cubicBezTo>
                  <a:pt x="-35631" y="1100503"/>
                  <a:pt x="49146" y="312072"/>
                  <a:pt x="0" y="0"/>
                </a:cubicBezTo>
                <a:close/>
              </a:path>
              <a:path w="11402007" h="6257477" fill="darkenLess" stroke="0" extrusionOk="0">
                <a:moveTo>
                  <a:pt x="10902848" y="6257477"/>
                </a:moveTo>
                <a:cubicBezTo>
                  <a:pt x="10944089" y="6102746"/>
                  <a:pt x="10964446" y="5982022"/>
                  <a:pt x="11002680" y="5858150"/>
                </a:cubicBezTo>
                <a:cubicBezTo>
                  <a:pt x="11145626" y="5822789"/>
                  <a:pt x="11269657" y="5773255"/>
                  <a:pt x="11402007" y="5758318"/>
                </a:cubicBezTo>
                <a:cubicBezTo>
                  <a:pt x="11321874" y="5829962"/>
                  <a:pt x="11232514" y="5921629"/>
                  <a:pt x="11142444" y="6017881"/>
                </a:cubicBezTo>
                <a:cubicBezTo>
                  <a:pt x="11052374" y="6114133"/>
                  <a:pt x="10993330" y="6151124"/>
                  <a:pt x="10902848" y="6257477"/>
                </a:cubicBezTo>
                <a:close/>
              </a:path>
              <a:path w="11402007" h="6257477" fill="none" extrusionOk="0">
                <a:moveTo>
                  <a:pt x="10902848" y="6257477"/>
                </a:moveTo>
                <a:cubicBezTo>
                  <a:pt x="10947444" y="6106960"/>
                  <a:pt x="10958636" y="6026797"/>
                  <a:pt x="11002680" y="5858150"/>
                </a:cubicBezTo>
                <a:cubicBezTo>
                  <a:pt x="11203144" y="5819881"/>
                  <a:pt x="11318675" y="5793546"/>
                  <a:pt x="11402007" y="5758318"/>
                </a:cubicBezTo>
                <a:cubicBezTo>
                  <a:pt x="11297412" y="5875397"/>
                  <a:pt x="11261925" y="5885058"/>
                  <a:pt x="11157419" y="6002906"/>
                </a:cubicBezTo>
                <a:cubicBezTo>
                  <a:pt x="11052913" y="6120754"/>
                  <a:pt x="11019653" y="6159325"/>
                  <a:pt x="10902848" y="6257477"/>
                </a:cubicBezTo>
                <a:cubicBezTo>
                  <a:pt x="10612481" y="6234384"/>
                  <a:pt x="10501739" y="6249276"/>
                  <a:pt x="10112392" y="6257477"/>
                </a:cubicBezTo>
                <a:cubicBezTo>
                  <a:pt x="9723045" y="6265678"/>
                  <a:pt x="9764879" y="6265253"/>
                  <a:pt x="9649020" y="6257477"/>
                </a:cubicBezTo>
                <a:cubicBezTo>
                  <a:pt x="9533161" y="6249701"/>
                  <a:pt x="9290367" y="6240927"/>
                  <a:pt x="9185649" y="6257477"/>
                </a:cubicBezTo>
                <a:cubicBezTo>
                  <a:pt x="9080931" y="6274027"/>
                  <a:pt x="8817830" y="6285364"/>
                  <a:pt x="8504221" y="6257477"/>
                </a:cubicBezTo>
                <a:cubicBezTo>
                  <a:pt x="8190612" y="6229590"/>
                  <a:pt x="8109668" y="6227959"/>
                  <a:pt x="7822793" y="6257477"/>
                </a:cubicBezTo>
                <a:cubicBezTo>
                  <a:pt x="7535918" y="6286995"/>
                  <a:pt x="7400561" y="6257222"/>
                  <a:pt x="7250394" y="6257477"/>
                </a:cubicBezTo>
                <a:cubicBezTo>
                  <a:pt x="7100227" y="6257732"/>
                  <a:pt x="6610670" y="6241381"/>
                  <a:pt x="6350909" y="6257477"/>
                </a:cubicBezTo>
                <a:cubicBezTo>
                  <a:pt x="6091148" y="6273573"/>
                  <a:pt x="6045195" y="6258322"/>
                  <a:pt x="5887538" y="6257477"/>
                </a:cubicBezTo>
                <a:cubicBezTo>
                  <a:pt x="5729881" y="6256632"/>
                  <a:pt x="5261321" y="6270234"/>
                  <a:pt x="4988053" y="6257477"/>
                </a:cubicBezTo>
                <a:cubicBezTo>
                  <a:pt x="4714786" y="6244720"/>
                  <a:pt x="4674361" y="6279807"/>
                  <a:pt x="4524682" y="6257477"/>
                </a:cubicBezTo>
                <a:cubicBezTo>
                  <a:pt x="4375003" y="6235147"/>
                  <a:pt x="4118843" y="6270000"/>
                  <a:pt x="3734225" y="6257477"/>
                </a:cubicBezTo>
                <a:cubicBezTo>
                  <a:pt x="3349607" y="6244954"/>
                  <a:pt x="3030356" y="6270922"/>
                  <a:pt x="2834740" y="6257477"/>
                </a:cubicBezTo>
                <a:cubicBezTo>
                  <a:pt x="2639124" y="6244032"/>
                  <a:pt x="2652756" y="6258634"/>
                  <a:pt x="2480398" y="6257477"/>
                </a:cubicBezTo>
                <a:cubicBezTo>
                  <a:pt x="2308040" y="6256320"/>
                  <a:pt x="1764572" y="6242104"/>
                  <a:pt x="1580913" y="6257477"/>
                </a:cubicBezTo>
                <a:cubicBezTo>
                  <a:pt x="1397254" y="6272850"/>
                  <a:pt x="899181" y="6291495"/>
                  <a:pt x="681428" y="6257477"/>
                </a:cubicBezTo>
                <a:cubicBezTo>
                  <a:pt x="463675" y="6223459"/>
                  <a:pt x="288182" y="6291366"/>
                  <a:pt x="0" y="6257477"/>
                </a:cubicBezTo>
                <a:cubicBezTo>
                  <a:pt x="-18768" y="6008737"/>
                  <a:pt x="-30458" y="5783528"/>
                  <a:pt x="0" y="5562202"/>
                </a:cubicBezTo>
                <a:cubicBezTo>
                  <a:pt x="30458" y="5340876"/>
                  <a:pt x="30849" y="5072884"/>
                  <a:pt x="0" y="4866927"/>
                </a:cubicBezTo>
                <a:cubicBezTo>
                  <a:pt x="-30849" y="4660971"/>
                  <a:pt x="-13491" y="4550555"/>
                  <a:pt x="0" y="4296801"/>
                </a:cubicBezTo>
                <a:cubicBezTo>
                  <a:pt x="13491" y="4043047"/>
                  <a:pt x="31858" y="3717616"/>
                  <a:pt x="0" y="3538951"/>
                </a:cubicBezTo>
                <a:cubicBezTo>
                  <a:pt x="-31858" y="3360286"/>
                  <a:pt x="20413" y="2919622"/>
                  <a:pt x="0" y="2718526"/>
                </a:cubicBezTo>
                <a:cubicBezTo>
                  <a:pt x="-20413" y="2517431"/>
                  <a:pt x="30924" y="2339230"/>
                  <a:pt x="0" y="2085826"/>
                </a:cubicBezTo>
                <a:cubicBezTo>
                  <a:pt x="-30924" y="1832422"/>
                  <a:pt x="-40162" y="1495688"/>
                  <a:pt x="0" y="1265401"/>
                </a:cubicBezTo>
                <a:cubicBezTo>
                  <a:pt x="40162" y="1035114"/>
                  <a:pt x="10677" y="327764"/>
                  <a:pt x="0" y="0"/>
                </a:cubicBezTo>
                <a:cubicBezTo>
                  <a:pt x="180208" y="-29997"/>
                  <a:pt x="465439" y="3727"/>
                  <a:pt x="898746" y="0"/>
                </a:cubicBezTo>
                <a:cubicBezTo>
                  <a:pt x="1332053" y="-3727"/>
                  <a:pt x="1449430" y="-18551"/>
                  <a:pt x="1683473" y="0"/>
                </a:cubicBezTo>
                <a:cubicBezTo>
                  <a:pt x="1917516" y="18551"/>
                  <a:pt x="2035757" y="-5176"/>
                  <a:pt x="2354179" y="0"/>
                </a:cubicBezTo>
                <a:cubicBezTo>
                  <a:pt x="2672601" y="5176"/>
                  <a:pt x="2868405" y="14934"/>
                  <a:pt x="3138905" y="0"/>
                </a:cubicBezTo>
                <a:cubicBezTo>
                  <a:pt x="3409405" y="-14934"/>
                  <a:pt x="3566253" y="30948"/>
                  <a:pt x="3923632" y="0"/>
                </a:cubicBezTo>
                <a:cubicBezTo>
                  <a:pt x="4281011" y="-30948"/>
                  <a:pt x="4585858" y="9620"/>
                  <a:pt x="4822378" y="0"/>
                </a:cubicBezTo>
                <a:cubicBezTo>
                  <a:pt x="5058898" y="-9620"/>
                  <a:pt x="5044259" y="10089"/>
                  <a:pt x="5151024" y="0"/>
                </a:cubicBezTo>
                <a:cubicBezTo>
                  <a:pt x="5257789" y="-10089"/>
                  <a:pt x="5317946" y="11698"/>
                  <a:pt x="5479670" y="0"/>
                </a:cubicBezTo>
                <a:cubicBezTo>
                  <a:pt x="5641394" y="-11698"/>
                  <a:pt x="6179180" y="-156"/>
                  <a:pt x="6378417" y="0"/>
                </a:cubicBezTo>
                <a:cubicBezTo>
                  <a:pt x="6577654" y="156"/>
                  <a:pt x="6729107" y="-20523"/>
                  <a:pt x="6935103" y="0"/>
                </a:cubicBezTo>
                <a:cubicBezTo>
                  <a:pt x="7141099" y="20523"/>
                  <a:pt x="7546060" y="38697"/>
                  <a:pt x="7833850" y="0"/>
                </a:cubicBezTo>
                <a:cubicBezTo>
                  <a:pt x="8121640" y="-38697"/>
                  <a:pt x="8211217" y="-3443"/>
                  <a:pt x="8390536" y="0"/>
                </a:cubicBezTo>
                <a:cubicBezTo>
                  <a:pt x="8569855" y="3443"/>
                  <a:pt x="8949115" y="13862"/>
                  <a:pt x="9175262" y="0"/>
                </a:cubicBezTo>
                <a:cubicBezTo>
                  <a:pt x="9401409" y="-13862"/>
                  <a:pt x="9462778" y="-3099"/>
                  <a:pt x="9617928" y="0"/>
                </a:cubicBezTo>
                <a:cubicBezTo>
                  <a:pt x="9773078" y="3099"/>
                  <a:pt x="10065180" y="-16132"/>
                  <a:pt x="10288635" y="0"/>
                </a:cubicBezTo>
                <a:cubicBezTo>
                  <a:pt x="10512090" y="16132"/>
                  <a:pt x="11109500" y="33438"/>
                  <a:pt x="11402007" y="0"/>
                </a:cubicBezTo>
                <a:cubicBezTo>
                  <a:pt x="11383108" y="198545"/>
                  <a:pt x="11421730" y="315343"/>
                  <a:pt x="11402007" y="582230"/>
                </a:cubicBezTo>
                <a:cubicBezTo>
                  <a:pt x="11382285" y="849117"/>
                  <a:pt x="11413808" y="965302"/>
                  <a:pt x="11402007" y="1222043"/>
                </a:cubicBezTo>
                <a:cubicBezTo>
                  <a:pt x="11390206" y="1478784"/>
                  <a:pt x="11396603" y="1505676"/>
                  <a:pt x="11402007" y="1689107"/>
                </a:cubicBezTo>
                <a:cubicBezTo>
                  <a:pt x="11407411" y="1872538"/>
                  <a:pt x="11394202" y="2067868"/>
                  <a:pt x="11402007" y="2444086"/>
                </a:cubicBezTo>
                <a:cubicBezTo>
                  <a:pt x="11409812" y="2820304"/>
                  <a:pt x="11429119" y="2921296"/>
                  <a:pt x="11402007" y="3083899"/>
                </a:cubicBezTo>
                <a:cubicBezTo>
                  <a:pt x="11374895" y="3246502"/>
                  <a:pt x="11396467" y="3534323"/>
                  <a:pt x="11402007" y="3723712"/>
                </a:cubicBezTo>
                <a:cubicBezTo>
                  <a:pt x="11407547" y="3913101"/>
                  <a:pt x="11411718" y="4109854"/>
                  <a:pt x="11402007" y="4248359"/>
                </a:cubicBezTo>
                <a:cubicBezTo>
                  <a:pt x="11392296" y="4386864"/>
                  <a:pt x="11427547" y="4784921"/>
                  <a:pt x="11402007" y="5003339"/>
                </a:cubicBezTo>
                <a:cubicBezTo>
                  <a:pt x="11376467" y="5221757"/>
                  <a:pt x="11417677" y="5541660"/>
                  <a:pt x="11402007" y="5758318"/>
                </a:cubicBezTo>
              </a:path>
            </a:pathLst>
          </a:custGeom>
          <a:noFill/>
          <a:ln w="38100">
            <a:solidFill>
              <a:schemeClr val="tx2"/>
            </a:solidFill>
            <a:extLst>
              <a:ext uri="{C807C97D-BFC1-408E-A445-0C87EB9F89A2}">
                <ask:lineSketchStyleProps xmlns="" xmlns:ask="http://schemas.microsoft.com/office/drawing/2018/sketchyshapes" sd="1219033472">
                  <a:prstGeom prst="foldedCorner">
                    <a:avLst>
                      <a:gd name="adj" fmla="val 797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648B6D75-BCF6-CFDC-8E18-6FF2DEDE3E75}"/>
              </a:ext>
            </a:extLst>
          </p:cNvPr>
          <p:cNvSpPr txBox="1"/>
          <p:nvPr/>
        </p:nvSpPr>
        <p:spPr>
          <a:xfrm>
            <a:off x="752582" y="1732552"/>
            <a:ext cx="10755258" cy="4702436"/>
          </a:xfrm>
          <a:prstGeom prst="rect">
            <a:avLst/>
          </a:prstGeom>
          <a:noFill/>
        </p:spPr>
        <p:txBody>
          <a:bodyPr wrap="square" rtlCol="0">
            <a:spAutoFit/>
          </a:bodyPr>
          <a:lstStyle/>
          <a:p>
            <a:pPr indent="457200">
              <a:lnSpc>
                <a:spcPts val="6000"/>
              </a:lnSpc>
            </a:pPr>
            <a:r>
              <a:rPr lang="zh-TW" altLang="en-US"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我們使用線上教材製作系統</a:t>
            </a:r>
            <a:r>
              <a:rPr lang="zh-TW" altLang="en-US"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3200" dirty="0" err="1">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Ponddy</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Reader</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 ，從中選用詞彙相關的學習資源，供學習者在學習課文內容之後，能透過「</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Word Pond</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」的功能認識生詞的常見</a:t>
            </a:r>
            <a:r>
              <a:rPr lang="zh-TW" altLang="en-US" sz="3200" b="1"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搭配詞</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；也運用「</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Character</a:t>
            </a:r>
            <a:r>
              <a:rPr lang="zh-TW" altLang="en-US"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Pond</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」的功能呈現和課程生詞具有同樣</a:t>
            </a:r>
            <a:r>
              <a:rPr lang="zh-TW" altLang="en-US" sz="3200" b="1"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詞素</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的其他詞彙；並藉由「</a:t>
            </a:r>
            <a:r>
              <a:rPr lang="en-US" altLang="zh-TW"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Radical Pond</a:t>
            </a:r>
            <a:r>
              <a:rPr lang="zh-TW" altLang="en-US" sz="3200"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」認識詞素的部件及具有相同部件的其他</a:t>
            </a:r>
            <a:r>
              <a:rPr lang="zh-TW" altLang="en-US" sz="3200" b="1" dirty="0">
                <a:solidFill>
                  <a:srgbClr val="1F497D">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漢字</a:t>
            </a:r>
            <a:r>
              <a:rPr lang="zh-TW" altLang="en-US" sz="3200" dirty="0">
                <a:solidFill>
                  <a:srgbClr val="1F497D">
                    <a:lumMod val="50000"/>
                  </a:srgbClr>
                </a:solidFill>
                <a:latin typeface="Times New Roman" panose="02020603050405020304" pitchFamily="18" charset="0"/>
                <a:ea typeface="DFWeiBei-B5" panose="03000709000000000000" pitchFamily="65" charset="-120"/>
                <a:cs typeface="Times New Roman" panose="02020603050405020304" pitchFamily="18" charset="0"/>
              </a:rPr>
              <a:t>。 </a:t>
            </a:r>
            <a:endParaRPr lang="zh-TW" altLang="en-US" sz="3200" dirty="0">
              <a:solidFill>
                <a:schemeClr val="tx2">
                  <a:lumMod val="50000"/>
                </a:schemeClr>
              </a:solidFill>
              <a:latin typeface="DFWeiBei-B5" panose="03000709000000000000" pitchFamily="65" charset="-120"/>
              <a:ea typeface="DFWeiBei-B5" panose="03000709000000000000" pitchFamily="65" charset="-120"/>
            </a:endParaRPr>
          </a:p>
        </p:txBody>
      </p:sp>
      <p:sp>
        <p:nvSpPr>
          <p:cNvPr id="3" name="文字方塊 2">
            <a:extLst>
              <a:ext uri="{FF2B5EF4-FFF2-40B4-BE49-F238E27FC236}">
                <a16:creationId xmlns:a16="http://schemas.microsoft.com/office/drawing/2014/main" id="{ED00365D-AF81-FF77-6E23-842FEA76CC97}"/>
              </a:ext>
            </a:extLst>
          </p:cNvPr>
          <p:cNvSpPr txBox="1"/>
          <p:nvPr/>
        </p:nvSpPr>
        <p:spPr>
          <a:xfrm>
            <a:off x="5234225" y="716889"/>
            <a:ext cx="1723549" cy="1015663"/>
          </a:xfrm>
          <a:prstGeom prst="rect">
            <a:avLst/>
          </a:prstGeom>
          <a:noFill/>
        </p:spPr>
        <p:txBody>
          <a:bodyPr wrap="none" rtlCol="0">
            <a:spAutoFit/>
          </a:bodyPr>
          <a:lstStyle/>
          <a:p>
            <a:r>
              <a:rPr lang="zh-TW" altLang="en-US" sz="6000" dirty="0">
                <a:solidFill>
                  <a:schemeClr val="tx2">
                    <a:lumMod val="50000"/>
                  </a:schemeClr>
                </a:solidFill>
                <a:latin typeface="Yu Mincho Demibold" panose="02020600000000000000" pitchFamily="18" charset="-128"/>
                <a:ea typeface="Yu Mincho Demibold" panose="02020600000000000000" pitchFamily="18" charset="-128"/>
              </a:rPr>
              <a:t>說明</a:t>
            </a:r>
          </a:p>
        </p:txBody>
      </p:sp>
    </p:spTree>
    <p:extLst>
      <p:ext uri="{BB962C8B-B14F-4D97-AF65-F5344CB8AC3E}">
        <p14:creationId xmlns:p14="http://schemas.microsoft.com/office/powerpoint/2010/main" val="36803078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圖片 21" descr="一張含有 圓形, 螢幕擷取畫面, 圖形, 平面設計 的圖片&#10;&#10;自動產生的描述">
            <a:extLst>
              <a:ext uri="{FF2B5EF4-FFF2-40B4-BE49-F238E27FC236}">
                <a16:creationId xmlns:a16="http://schemas.microsoft.com/office/drawing/2014/main" id="{F5F88BAD-6BAA-9839-1941-7C0A43E9D3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01" b="3286"/>
          <a:stretch/>
        </p:blipFill>
        <p:spPr>
          <a:xfrm>
            <a:off x="5333823" y="336578"/>
            <a:ext cx="6154250" cy="6275615"/>
          </a:xfrm>
          <a:prstGeom prst="rect">
            <a:avLst/>
          </a:prstGeom>
        </p:spPr>
      </p:pic>
      <p:sp>
        <p:nvSpPr>
          <p:cNvPr id="7" name="矩形 6">
            <a:extLst>
              <a:ext uri="{FF2B5EF4-FFF2-40B4-BE49-F238E27FC236}">
                <a16:creationId xmlns:a16="http://schemas.microsoft.com/office/drawing/2014/main" id="{E47D0460-D159-6A8C-154A-DA6C3DDC35DE}"/>
              </a:ext>
            </a:extLst>
          </p:cNvPr>
          <p:cNvSpPr/>
          <p:nvPr/>
        </p:nvSpPr>
        <p:spPr>
          <a:xfrm>
            <a:off x="75026" y="351954"/>
            <a:ext cx="6154250" cy="1107996"/>
          </a:xfrm>
          <a:prstGeom prst="rect">
            <a:avLst/>
          </a:prstGeom>
          <a:noFill/>
        </p:spPr>
        <p:txBody>
          <a:bodyPr wrap="none" lIns="91440" tIns="45720" rIns="91440" bIns="45720">
            <a:spAutoFit/>
          </a:bodyPr>
          <a:lstStyle/>
          <a:p>
            <a:pPr algn="ctr"/>
            <a:r>
              <a:rPr lang="en-US" altLang="zh-TW"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rPr>
              <a:t>WORD POND</a:t>
            </a:r>
            <a:endParaRPr lang="zh-TW" altLang="en-US"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endParaRPr>
          </a:p>
        </p:txBody>
      </p:sp>
      <p:grpSp>
        <p:nvGrpSpPr>
          <p:cNvPr id="31" name="群組 30">
            <a:extLst>
              <a:ext uri="{FF2B5EF4-FFF2-40B4-BE49-F238E27FC236}">
                <a16:creationId xmlns:a16="http://schemas.microsoft.com/office/drawing/2014/main" id="{9124EFEF-4339-4794-BE9F-7147B2E05B87}"/>
              </a:ext>
            </a:extLst>
          </p:cNvPr>
          <p:cNvGrpSpPr/>
          <p:nvPr/>
        </p:nvGrpSpPr>
        <p:grpSpPr>
          <a:xfrm>
            <a:off x="1317521" y="2768245"/>
            <a:ext cx="2987192" cy="3178274"/>
            <a:chOff x="727586" y="2679755"/>
            <a:chExt cx="2987192" cy="3178274"/>
          </a:xfrm>
        </p:grpSpPr>
        <p:sp>
          <p:nvSpPr>
            <p:cNvPr id="9" name="A2">
              <a:extLst>
                <a:ext uri="{FF2B5EF4-FFF2-40B4-BE49-F238E27FC236}">
                  <a16:creationId xmlns:a16="http://schemas.microsoft.com/office/drawing/2014/main" id="{3F119EEB-ADB1-746A-05EC-F75E14DF97F5}"/>
                </a:ext>
              </a:extLst>
            </p:cNvPr>
            <p:cNvSpPr/>
            <p:nvPr/>
          </p:nvSpPr>
          <p:spPr>
            <a:xfrm>
              <a:off x="2888868" y="2679755"/>
              <a:ext cx="825910" cy="825910"/>
            </a:xfrm>
            <a:prstGeom prst="ellipse">
              <a:avLst/>
            </a:prstGeom>
            <a:solidFill>
              <a:srgbClr val="8BC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A2</a:t>
              </a:r>
              <a:endParaRPr lang="zh-TW" altLang="en-US" sz="2800" b="1" dirty="0"/>
            </a:p>
          </p:txBody>
        </p:sp>
        <p:grpSp>
          <p:nvGrpSpPr>
            <p:cNvPr id="17" name="PRE A1">
              <a:extLst>
                <a:ext uri="{FF2B5EF4-FFF2-40B4-BE49-F238E27FC236}">
                  <a16:creationId xmlns:a16="http://schemas.microsoft.com/office/drawing/2014/main" id="{0F3D8F8C-0F8B-0585-9E32-B73C37626E29}"/>
                </a:ext>
              </a:extLst>
            </p:cNvPr>
            <p:cNvGrpSpPr/>
            <p:nvPr/>
          </p:nvGrpSpPr>
          <p:grpSpPr>
            <a:xfrm>
              <a:off x="727587" y="2679755"/>
              <a:ext cx="825910" cy="825910"/>
              <a:chOff x="727587" y="2679755"/>
              <a:chExt cx="825910" cy="825910"/>
            </a:xfrm>
          </p:grpSpPr>
          <p:sp>
            <p:nvSpPr>
              <p:cNvPr id="8" name="橢圓 7">
                <a:extLst>
                  <a:ext uri="{FF2B5EF4-FFF2-40B4-BE49-F238E27FC236}">
                    <a16:creationId xmlns:a16="http://schemas.microsoft.com/office/drawing/2014/main" id="{197B6F06-0742-0000-4FB0-DFDF96FAA925}"/>
                  </a:ext>
                </a:extLst>
              </p:cNvPr>
              <p:cNvSpPr/>
              <p:nvPr/>
            </p:nvSpPr>
            <p:spPr>
              <a:xfrm>
                <a:off x="727587" y="2679755"/>
                <a:ext cx="825910" cy="825910"/>
              </a:xfrm>
              <a:prstGeom prst="ellipse">
                <a:avLst/>
              </a:prstGeom>
              <a:solidFill>
                <a:srgbClr val="71E6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A1</a:t>
                </a:r>
                <a:endParaRPr lang="zh-TW" altLang="en-US" sz="2800" b="1" dirty="0"/>
              </a:p>
            </p:txBody>
          </p:sp>
          <p:sp>
            <p:nvSpPr>
              <p:cNvPr id="10" name="文字方塊 9">
                <a:extLst>
                  <a:ext uri="{FF2B5EF4-FFF2-40B4-BE49-F238E27FC236}">
                    <a16:creationId xmlns:a16="http://schemas.microsoft.com/office/drawing/2014/main" id="{C093A327-8F23-7DFB-5B75-61491C0B072C}"/>
                  </a:ext>
                </a:extLst>
              </p:cNvPr>
              <p:cNvSpPr txBox="1"/>
              <p:nvPr/>
            </p:nvSpPr>
            <p:spPr>
              <a:xfrm>
                <a:off x="865466" y="2679755"/>
                <a:ext cx="550151" cy="369332"/>
              </a:xfrm>
              <a:prstGeom prst="rect">
                <a:avLst/>
              </a:prstGeom>
              <a:noFill/>
            </p:spPr>
            <p:txBody>
              <a:bodyPr wrap="none" rtlCol="0">
                <a:spAutoFit/>
              </a:bodyPr>
              <a:lstStyle/>
              <a:p>
                <a:r>
                  <a:rPr lang="en-US" altLang="zh-TW" b="1" dirty="0">
                    <a:solidFill>
                      <a:schemeClr val="bg1"/>
                    </a:solidFill>
                  </a:rPr>
                  <a:t>PRE</a:t>
                </a:r>
                <a:endParaRPr lang="zh-TW" altLang="en-US" b="1" dirty="0">
                  <a:solidFill>
                    <a:schemeClr val="bg1"/>
                  </a:solidFill>
                </a:endParaRPr>
              </a:p>
            </p:txBody>
          </p:sp>
        </p:grpSp>
        <p:sp>
          <p:nvSpPr>
            <p:cNvPr id="11" name="A1">
              <a:extLst>
                <a:ext uri="{FF2B5EF4-FFF2-40B4-BE49-F238E27FC236}">
                  <a16:creationId xmlns:a16="http://schemas.microsoft.com/office/drawing/2014/main" id="{A2D14EF2-E553-0736-313D-16F4354DE025}"/>
                </a:ext>
              </a:extLst>
            </p:cNvPr>
            <p:cNvSpPr/>
            <p:nvPr/>
          </p:nvSpPr>
          <p:spPr>
            <a:xfrm>
              <a:off x="1808227" y="2679755"/>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12" name="B1">
              <a:extLst>
                <a:ext uri="{FF2B5EF4-FFF2-40B4-BE49-F238E27FC236}">
                  <a16:creationId xmlns:a16="http://schemas.microsoft.com/office/drawing/2014/main" id="{2D4088E0-D4ED-E6CC-7C05-2AA463E6A7F7}"/>
                </a:ext>
              </a:extLst>
            </p:cNvPr>
            <p:cNvSpPr/>
            <p:nvPr/>
          </p:nvSpPr>
          <p:spPr>
            <a:xfrm>
              <a:off x="727587" y="3855937"/>
              <a:ext cx="825910" cy="825910"/>
            </a:xfrm>
            <a:prstGeom prst="ellipse">
              <a:avLst/>
            </a:prstGeom>
            <a:solidFill>
              <a:srgbClr val="3E86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B1</a:t>
              </a:r>
              <a:endParaRPr lang="zh-TW" altLang="en-US" sz="2800" b="1" dirty="0"/>
            </a:p>
          </p:txBody>
        </p:sp>
        <p:sp>
          <p:nvSpPr>
            <p:cNvPr id="13" name="B2">
              <a:extLst>
                <a:ext uri="{FF2B5EF4-FFF2-40B4-BE49-F238E27FC236}">
                  <a16:creationId xmlns:a16="http://schemas.microsoft.com/office/drawing/2014/main" id="{22F8094F-A8CA-6216-1D83-14E5FA442DA9}"/>
                </a:ext>
              </a:extLst>
            </p:cNvPr>
            <p:cNvSpPr/>
            <p:nvPr/>
          </p:nvSpPr>
          <p:spPr>
            <a:xfrm>
              <a:off x="1808227" y="3855937"/>
              <a:ext cx="825910" cy="825910"/>
            </a:xfrm>
            <a:prstGeom prst="ellipse">
              <a:avLst/>
            </a:prstGeom>
            <a:solidFill>
              <a:srgbClr val="511A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B2</a:t>
              </a:r>
              <a:endParaRPr lang="zh-TW" altLang="en-US" sz="2800" b="1" dirty="0"/>
            </a:p>
          </p:txBody>
        </p:sp>
        <p:sp>
          <p:nvSpPr>
            <p:cNvPr id="14" name="C1">
              <a:extLst>
                <a:ext uri="{FF2B5EF4-FFF2-40B4-BE49-F238E27FC236}">
                  <a16:creationId xmlns:a16="http://schemas.microsoft.com/office/drawing/2014/main" id="{16218B70-9156-A31F-C5BF-2127D3F6494A}"/>
                </a:ext>
              </a:extLst>
            </p:cNvPr>
            <p:cNvSpPr/>
            <p:nvPr/>
          </p:nvSpPr>
          <p:spPr>
            <a:xfrm>
              <a:off x="727586" y="5032119"/>
              <a:ext cx="825910" cy="825910"/>
            </a:xfrm>
            <a:prstGeom prst="ellipse">
              <a:avLst/>
            </a:prstGeom>
            <a:solidFill>
              <a:srgbClr val="C63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C1</a:t>
              </a:r>
              <a:endParaRPr lang="zh-TW" altLang="en-US" sz="2800" b="1" dirty="0"/>
            </a:p>
          </p:txBody>
        </p:sp>
        <p:sp>
          <p:nvSpPr>
            <p:cNvPr id="16" name="C2">
              <a:extLst>
                <a:ext uri="{FF2B5EF4-FFF2-40B4-BE49-F238E27FC236}">
                  <a16:creationId xmlns:a16="http://schemas.microsoft.com/office/drawing/2014/main" id="{CDEEEE07-1FD6-33C8-7516-16CBAEE6C756}"/>
                </a:ext>
              </a:extLst>
            </p:cNvPr>
            <p:cNvSpPr/>
            <p:nvPr/>
          </p:nvSpPr>
          <p:spPr>
            <a:xfrm>
              <a:off x="1808227" y="5032119"/>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C2</a:t>
              </a:r>
              <a:endParaRPr lang="zh-TW" altLang="en-US" sz="2800" b="1" dirty="0">
                <a:solidFill>
                  <a:schemeClr val="bg2">
                    <a:lumMod val="90000"/>
                  </a:schemeClr>
                </a:solidFill>
              </a:endParaRPr>
            </a:p>
          </p:txBody>
        </p:sp>
      </p:grpSp>
      <p:sp>
        <p:nvSpPr>
          <p:cNvPr id="2" name="箭號: 弧形上彎 1">
            <a:hlinkClick r:id="rId4" action="ppaction://hlinksldjump"/>
            <a:extLst>
              <a:ext uri="{FF2B5EF4-FFF2-40B4-BE49-F238E27FC236}">
                <a16:creationId xmlns:a16="http://schemas.microsoft.com/office/drawing/2014/main" id="{86D7BFE9-53BB-A033-D88B-0223A25D4346}"/>
              </a:ext>
            </a:extLst>
          </p:cNvPr>
          <p:cNvSpPr/>
          <p:nvPr/>
        </p:nvSpPr>
        <p:spPr>
          <a:xfrm flipH="1">
            <a:off x="11087101" y="24580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3" name="文字方塊 2">
            <a:hlinkClick r:id="rId4" action="ppaction://hlinksldjump"/>
            <a:extLst>
              <a:ext uri="{FF2B5EF4-FFF2-40B4-BE49-F238E27FC236}">
                <a16:creationId xmlns:a16="http://schemas.microsoft.com/office/drawing/2014/main" id="{7D3D5348-D032-950B-B0D4-4F7203B24E60}"/>
              </a:ext>
            </a:extLst>
          </p:cNvPr>
          <p:cNvSpPr txBox="1"/>
          <p:nvPr/>
        </p:nvSpPr>
        <p:spPr>
          <a:xfrm>
            <a:off x="11044887" y="85044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6" name="文字方塊 5">
            <a:extLst>
              <a:ext uri="{FF2B5EF4-FFF2-40B4-BE49-F238E27FC236}">
                <a16:creationId xmlns:a16="http://schemas.microsoft.com/office/drawing/2014/main" id="{606D4B00-8100-9B54-6505-E8EEA3860959}"/>
              </a:ext>
            </a:extLst>
          </p:cNvPr>
          <p:cNvSpPr txBox="1"/>
          <p:nvPr/>
        </p:nvSpPr>
        <p:spPr>
          <a:xfrm>
            <a:off x="-48461" y="6396335"/>
            <a:ext cx="5109091" cy="461665"/>
          </a:xfrm>
          <a:prstGeom prst="rect">
            <a:avLst/>
          </a:prstGeom>
          <a:noFill/>
        </p:spPr>
        <p:txBody>
          <a:bodyPr wrap="none" rtlCol="0">
            <a:spAutoFit/>
          </a:bodyPr>
          <a:lstStyle/>
          <a:p>
            <a:r>
              <a:rPr lang="zh-TW" altLang="en-US" sz="2400" dirty="0">
                <a:solidFill>
                  <a:schemeClr val="tx2">
                    <a:lumMod val="50000"/>
                  </a:schemeClr>
                </a:solidFill>
                <a:latin typeface="DFWeiBei-B5" panose="03000709000000000000" pitchFamily="65" charset="-120"/>
                <a:ea typeface="DFWeiBei-B5" panose="03000709000000000000" pitchFamily="65" charset="-120"/>
              </a:rPr>
              <a:t>延伸學習：與「景點」有關的搭配詞</a:t>
            </a:r>
          </a:p>
        </p:txBody>
      </p:sp>
    </p:spTree>
    <p:extLst>
      <p:ext uri="{BB962C8B-B14F-4D97-AF65-F5344CB8AC3E}">
        <p14:creationId xmlns:p14="http://schemas.microsoft.com/office/powerpoint/2010/main" val="32405742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F0B3247-C71E-3F30-0DC0-59FBE867AC87}"/>
              </a:ext>
            </a:extLst>
          </p:cNvPr>
          <p:cNvSpPr/>
          <p:nvPr/>
        </p:nvSpPr>
        <p:spPr>
          <a:xfrm>
            <a:off x="1487539" y="149507"/>
            <a:ext cx="9688871" cy="1107996"/>
          </a:xfrm>
          <a:prstGeom prst="rect">
            <a:avLst/>
          </a:prstGeom>
          <a:noFill/>
        </p:spPr>
        <p:txBody>
          <a:bodyPr wrap="none" lIns="91440" tIns="45720" rIns="91440" bIns="45720">
            <a:spAutoFit/>
          </a:bodyPr>
          <a:lstStyle/>
          <a:p>
            <a:pPr algn="ctr"/>
            <a:r>
              <a:rPr lang="en-US" altLang="zh-TW"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rPr>
              <a:t>CHARACTER POND</a:t>
            </a:r>
            <a:endParaRPr lang="zh-TW" altLang="en-US"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endParaRPr>
          </a:p>
        </p:txBody>
      </p:sp>
      <p:pic>
        <p:nvPicPr>
          <p:cNvPr id="16" name="圖片 15">
            <a:extLst>
              <a:ext uri="{FF2B5EF4-FFF2-40B4-BE49-F238E27FC236}">
                <a16:creationId xmlns:a16="http://schemas.microsoft.com/office/drawing/2014/main" id="{21CDD84F-47FD-1EBC-C338-A381B841162F}"/>
              </a:ext>
            </a:extLst>
          </p:cNvPr>
          <p:cNvPicPr>
            <a:picLocks noChangeAspect="1"/>
          </p:cNvPicPr>
          <p:nvPr/>
        </p:nvPicPr>
        <p:blipFill>
          <a:blip r:embed="rId3">
            <a:extLst>
              <a:ext uri="{28A0092B-C50C-407E-A947-70E740481C1C}">
                <a14:useLocalDpi xmlns:a14="http://schemas.microsoft.com/office/drawing/2010/main" val="0"/>
              </a:ext>
            </a:extLst>
          </a:blip>
          <a:srcRect l="32411" r="32411"/>
          <a:stretch/>
        </p:blipFill>
        <p:spPr>
          <a:xfrm>
            <a:off x="3298596" y="1142583"/>
            <a:ext cx="5476012" cy="5395138"/>
          </a:xfrm>
          <a:prstGeom prst="rect">
            <a:avLst/>
          </a:prstGeom>
        </p:spPr>
      </p:pic>
      <p:grpSp>
        <p:nvGrpSpPr>
          <p:cNvPr id="2" name="群組 1">
            <a:extLst>
              <a:ext uri="{FF2B5EF4-FFF2-40B4-BE49-F238E27FC236}">
                <a16:creationId xmlns:a16="http://schemas.microsoft.com/office/drawing/2014/main" id="{687B33DA-E209-B6F0-9ADA-9BD639C2C239}"/>
              </a:ext>
            </a:extLst>
          </p:cNvPr>
          <p:cNvGrpSpPr/>
          <p:nvPr/>
        </p:nvGrpSpPr>
        <p:grpSpPr>
          <a:xfrm>
            <a:off x="9299908" y="3898673"/>
            <a:ext cx="2762682" cy="2809820"/>
            <a:chOff x="2965906" y="3001633"/>
            <a:chExt cx="2762682" cy="2809820"/>
          </a:xfrm>
        </p:grpSpPr>
        <p:sp>
          <p:nvSpPr>
            <p:cNvPr id="9" name="A1">
              <a:extLst>
                <a:ext uri="{FF2B5EF4-FFF2-40B4-BE49-F238E27FC236}">
                  <a16:creationId xmlns:a16="http://schemas.microsoft.com/office/drawing/2014/main" id="{91CBEC93-A3FE-F8A2-2A24-542FD1087361}"/>
                </a:ext>
              </a:extLst>
            </p:cNvPr>
            <p:cNvSpPr/>
            <p:nvPr/>
          </p:nvSpPr>
          <p:spPr>
            <a:xfrm>
              <a:off x="3934292" y="3001633"/>
              <a:ext cx="825910" cy="825910"/>
            </a:xfrm>
            <a:prstGeom prst="ellipse">
              <a:avLst/>
            </a:prstGeom>
            <a:solidFill>
              <a:srgbClr val="02CCC2"/>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1"/>
                  </a:solidFill>
                </a:rPr>
                <a:t>A1</a:t>
              </a:r>
              <a:endParaRPr lang="zh-TW" altLang="en-US" sz="2800" b="1" dirty="0">
                <a:solidFill>
                  <a:schemeClr val="bg1"/>
                </a:solidFill>
              </a:endParaRPr>
            </a:p>
          </p:txBody>
        </p:sp>
        <p:sp>
          <p:nvSpPr>
            <p:cNvPr id="10" name="B1">
              <a:extLst>
                <a:ext uri="{FF2B5EF4-FFF2-40B4-BE49-F238E27FC236}">
                  <a16:creationId xmlns:a16="http://schemas.microsoft.com/office/drawing/2014/main" id="{79147759-F5E1-7419-17B4-EDC533D15470}"/>
                </a:ext>
              </a:extLst>
            </p:cNvPr>
            <p:cNvSpPr/>
            <p:nvPr/>
          </p:nvSpPr>
          <p:spPr>
            <a:xfrm>
              <a:off x="2965907" y="3993588"/>
              <a:ext cx="825910" cy="825910"/>
            </a:xfrm>
            <a:prstGeom prst="ellipse">
              <a:avLst/>
            </a:prstGeom>
            <a:solidFill>
              <a:srgbClr val="3E86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B1</a:t>
              </a:r>
              <a:endParaRPr lang="zh-TW" altLang="en-US" sz="2800" b="1" dirty="0"/>
            </a:p>
          </p:txBody>
        </p:sp>
        <p:sp>
          <p:nvSpPr>
            <p:cNvPr id="11" name="B2">
              <a:extLst>
                <a:ext uri="{FF2B5EF4-FFF2-40B4-BE49-F238E27FC236}">
                  <a16:creationId xmlns:a16="http://schemas.microsoft.com/office/drawing/2014/main" id="{C1FA6897-A19A-51C9-CB40-79A3BD414C81}"/>
                </a:ext>
              </a:extLst>
            </p:cNvPr>
            <p:cNvSpPr/>
            <p:nvPr/>
          </p:nvSpPr>
          <p:spPr>
            <a:xfrm>
              <a:off x="3934292" y="3992693"/>
              <a:ext cx="825910" cy="825910"/>
            </a:xfrm>
            <a:prstGeom prst="ellipse">
              <a:avLst/>
            </a:prstGeom>
            <a:solidFill>
              <a:srgbClr val="511A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B2</a:t>
              </a:r>
              <a:endParaRPr lang="zh-TW" altLang="en-US" sz="2800" b="1" dirty="0"/>
            </a:p>
          </p:txBody>
        </p:sp>
        <p:sp>
          <p:nvSpPr>
            <p:cNvPr id="12" name="C1">
              <a:extLst>
                <a:ext uri="{FF2B5EF4-FFF2-40B4-BE49-F238E27FC236}">
                  <a16:creationId xmlns:a16="http://schemas.microsoft.com/office/drawing/2014/main" id="{64EDB87A-2464-27AC-EB0C-215A3121CFB4}"/>
                </a:ext>
              </a:extLst>
            </p:cNvPr>
            <p:cNvSpPr/>
            <p:nvPr/>
          </p:nvSpPr>
          <p:spPr>
            <a:xfrm>
              <a:off x="2965906" y="4985543"/>
              <a:ext cx="825910" cy="825910"/>
            </a:xfrm>
            <a:prstGeom prst="ellipse">
              <a:avLst/>
            </a:prstGeom>
            <a:solidFill>
              <a:srgbClr val="C63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C1</a:t>
              </a:r>
              <a:endParaRPr lang="zh-TW" altLang="en-US" sz="2800" b="1" dirty="0"/>
            </a:p>
          </p:txBody>
        </p:sp>
        <p:sp>
          <p:nvSpPr>
            <p:cNvPr id="13" name="C2">
              <a:extLst>
                <a:ext uri="{FF2B5EF4-FFF2-40B4-BE49-F238E27FC236}">
                  <a16:creationId xmlns:a16="http://schemas.microsoft.com/office/drawing/2014/main" id="{F0B78A79-91BF-61EC-C80E-719ECD7F4F1F}"/>
                </a:ext>
              </a:extLst>
            </p:cNvPr>
            <p:cNvSpPr/>
            <p:nvPr/>
          </p:nvSpPr>
          <p:spPr>
            <a:xfrm>
              <a:off x="3934292" y="498375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C2</a:t>
              </a:r>
              <a:endParaRPr lang="zh-TW" altLang="en-US" sz="2800" b="1" dirty="0">
                <a:solidFill>
                  <a:schemeClr val="bg2">
                    <a:lumMod val="90000"/>
                  </a:schemeClr>
                </a:solidFill>
              </a:endParaRPr>
            </a:p>
          </p:txBody>
        </p:sp>
        <p:sp>
          <p:nvSpPr>
            <p:cNvPr id="17" name="A1">
              <a:extLst>
                <a:ext uri="{FF2B5EF4-FFF2-40B4-BE49-F238E27FC236}">
                  <a16:creationId xmlns:a16="http://schemas.microsoft.com/office/drawing/2014/main" id="{6233BAB2-074A-0748-C6FF-B93710F86872}"/>
                </a:ext>
              </a:extLst>
            </p:cNvPr>
            <p:cNvSpPr/>
            <p:nvPr/>
          </p:nvSpPr>
          <p:spPr>
            <a:xfrm>
              <a:off x="2965906" y="300163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18" name="文字方塊 17">
              <a:extLst>
                <a:ext uri="{FF2B5EF4-FFF2-40B4-BE49-F238E27FC236}">
                  <a16:creationId xmlns:a16="http://schemas.microsoft.com/office/drawing/2014/main" id="{395178D2-62F6-EDF2-6F9F-3D093037AB4E}"/>
                </a:ext>
              </a:extLst>
            </p:cNvPr>
            <p:cNvSpPr txBox="1"/>
            <p:nvPr/>
          </p:nvSpPr>
          <p:spPr>
            <a:xfrm>
              <a:off x="3108382" y="3041633"/>
              <a:ext cx="540533" cy="369332"/>
            </a:xfrm>
            <a:prstGeom prst="rect">
              <a:avLst/>
            </a:prstGeom>
            <a:noFill/>
          </p:spPr>
          <p:txBody>
            <a:bodyPr wrap="none" rtlCol="0">
              <a:spAutoFit/>
            </a:bodyPr>
            <a:lstStyle/>
            <a:p>
              <a:r>
                <a:rPr lang="en-US" altLang="zh-TW" dirty="0">
                  <a:solidFill>
                    <a:srgbClr val="DADADA"/>
                  </a:solidFill>
                </a:rPr>
                <a:t>PRE</a:t>
              </a:r>
              <a:endParaRPr lang="zh-TW" altLang="en-US" dirty="0">
                <a:solidFill>
                  <a:srgbClr val="DADADA"/>
                </a:solidFill>
              </a:endParaRPr>
            </a:p>
          </p:txBody>
        </p:sp>
        <p:sp>
          <p:nvSpPr>
            <p:cNvPr id="19" name="A1">
              <a:extLst>
                <a:ext uri="{FF2B5EF4-FFF2-40B4-BE49-F238E27FC236}">
                  <a16:creationId xmlns:a16="http://schemas.microsoft.com/office/drawing/2014/main" id="{0D7E383C-045A-E819-A50C-9AF4FF969162}"/>
                </a:ext>
              </a:extLst>
            </p:cNvPr>
            <p:cNvSpPr/>
            <p:nvPr/>
          </p:nvSpPr>
          <p:spPr>
            <a:xfrm>
              <a:off x="4902678" y="3001633"/>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A2</a:t>
              </a:r>
              <a:endParaRPr lang="zh-TW" altLang="en-US" sz="2800" b="1" dirty="0">
                <a:solidFill>
                  <a:schemeClr val="bg2">
                    <a:lumMod val="90000"/>
                  </a:schemeClr>
                </a:solidFill>
              </a:endParaRPr>
            </a:p>
          </p:txBody>
        </p:sp>
      </p:grpSp>
      <p:pic>
        <p:nvPicPr>
          <p:cNvPr id="22" name="圖片 21">
            <a:extLst>
              <a:ext uri="{FF2B5EF4-FFF2-40B4-BE49-F238E27FC236}">
                <a16:creationId xmlns:a16="http://schemas.microsoft.com/office/drawing/2014/main" id="{3B5FBE3B-B449-9A0E-C5BE-1E0698D449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5217" y="1529608"/>
            <a:ext cx="2311233" cy="2311233"/>
          </a:xfrm>
          <a:prstGeom prst="rect">
            <a:avLst/>
          </a:prstGeom>
        </p:spPr>
      </p:pic>
      <p:sp>
        <p:nvSpPr>
          <p:cNvPr id="3" name="箭號: 弧形上彎 2">
            <a:hlinkClick r:id="rId5" action="ppaction://hlinksldjump"/>
            <a:extLst>
              <a:ext uri="{FF2B5EF4-FFF2-40B4-BE49-F238E27FC236}">
                <a16:creationId xmlns:a16="http://schemas.microsoft.com/office/drawing/2014/main" id="{BC72DDF0-37F0-BFC0-04E1-7671D7FBC239}"/>
              </a:ext>
            </a:extLst>
          </p:cNvPr>
          <p:cNvSpPr/>
          <p:nvPr/>
        </p:nvSpPr>
        <p:spPr>
          <a:xfrm flipH="1">
            <a:off x="11087101" y="24580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5" name="文字方塊 4">
            <a:hlinkClick r:id="rId5" action="ppaction://hlinksldjump"/>
            <a:extLst>
              <a:ext uri="{FF2B5EF4-FFF2-40B4-BE49-F238E27FC236}">
                <a16:creationId xmlns:a16="http://schemas.microsoft.com/office/drawing/2014/main" id="{5FEDDC27-9A6C-A844-154D-D7088CE0C7EE}"/>
              </a:ext>
            </a:extLst>
          </p:cNvPr>
          <p:cNvSpPr txBox="1"/>
          <p:nvPr/>
        </p:nvSpPr>
        <p:spPr>
          <a:xfrm>
            <a:off x="11044887" y="85044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8" name="文字方塊 7">
            <a:extLst>
              <a:ext uri="{FF2B5EF4-FFF2-40B4-BE49-F238E27FC236}">
                <a16:creationId xmlns:a16="http://schemas.microsoft.com/office/drawing/2014/main" id="{1AD2B768-260A-5E57-7B42-EA5A47855D4B}"/>
              </a:ext>
            </a:extLst>
          </p:cNvPr>
          <p:cNvSpPr txBox="1"/>
          <p:nvPr/>
        </p:nvSpPr>
        <p:spPr>
          <a:xfrm>
            <a:off x="-48461" y="6396335"/>
            <a:ext cx="6032421" cy="461665"/>
          </a:xfrm>
          <a:prstGeom prst="rect">
            <a:avLst/>
          </a:prstGeom>
          <a:noFill/>
        </p:spPr>
        <p:txBody>
          <a:bodyPr wrap="none" rtlCol="0">
            <a:spAutoFit/>
          </a:bodyPr>
          <a:lstStyle/>
          <a:p>
            <a:r>
              <a:rPr lang="zh-TW" altLang="en-US" sz="2400" dirty="0">
                <a:solidFill>
                  <a:schemeClr val="tx2">
                    <a:lumMod val="50000"/>
                  </a:schemeClr>
                </a:solidFill>
                <a:latin typeface="DFWeiBei-B5" panose="03000709000000000000" pitchFamily="65" charset="-120"/>
                <a:ea typeface="DFWeiBei-B5" panose="03000709000000000000" pitchFamily="65" charset="-120"/>
              </a:rPr>
              <a:t>延伸學習：具有「景」這個詞素的其他詞彙</a:t>
            </a:r>
          </a:p>
        </p:txBody>
      </p:sp>
    </p:spTree>
    <p:extLst>
      <p:ext uri="{BB962C8B-B14F-4D97-AF65-F5344CB8AC3E}">
        <p14:creationId xmlns:p14="http://schemas.microsoft.com/office/powerpoint/2010/main" val="3072635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F0B3247-C71E-3F30-0DC0-59FBE867AC87}"/>
              </a:ext>
            </a:extLst>
          </p:cNvPr>
          <p:cNvSpPr/>
          <p:nvPr/>
        </p:nvSpPr>
        <p:spPr>
          <a:xfrm>
            <a:off x="1487539" y="149507"/>
            <a:ext cx="9688871" cy="1107996"/>
          </a:xfrm>
          <a:prstGeom prst="rect">
            <a:avLst/>
          </a:prstGeom>
          <a:noFill/>
        </p:spPr>
        <p:txBody>
          <a:bodyPr wrap="none" lIns="91440" tIns="45720" rIns="91440" bIns="45720">
            <a:spAutoFit/>
          </a:bodyPr>
          <a:lstStyle/>
          <a:p>
            <a:pPr algn="ctr"/>
            <a:r>
              <a:rPr lang="en-US" altLang="zh-TW"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rPr>
              <a:t>CHARACTER POND</a:t>
            </a:r>
            <a:endParaRPr lang="zh-TW" altLang="en-US"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endParaRPr>
          </a:p>
        </p:txBody>
      </p:sp>
      <p:pic>
        <p:nvPicPr>
          <p:cNvPr id="22" name="圖片 21">
            <a:extLst>
              <a:ext uri="{FF2B5EF4-FFF2-40B4-BE49-F238E27FC236}">
                <a16:creationId xmlns:a16="http://schemas.microsoft.com/office/drawing/2014/main" id="{3B5FBE3B-B449-9A0E-C5BE-1E0698D449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5217" y="1529608"/>
            <a:ext cx="2311233" cy="2311233"/>
          </a:xfrm>
          <a:prstGeom prst="rect">
            <a:avLst/>
          </a:prstGeom>
        </p:spPr>
      </p:pic>
      <p:grpSp>
        <p:nvGrpSpPr>
          <p:cNvPr id="13" name="群組 12">
            <a:extLst>
              <a:ext uri="{FF2B5EF4-FFF2-40B4-BE49-F238E27FC236}">
                <a16:creationId xmlns:a16="http://schemas.microsoft.com/office/drawing/2014/main" id="{E34F3261-50BA-E525-8ADA-CB983C85DBEF}"/>
              </a:ext>
            </a:extLst>
          </p:cNvPr>
          <p:cNvGrpSpPr/>
          <p:nvPr/>
        </p:nvGrpSpPr>
        <p:grpSpPr>
          <a:xfrm>
            <a:off x="9297268" y="3989520"/>
            <a:ext cx="2744876" cy="2815747"/>
            <a:chOff x="9297268" y="3989520"/>
            <a:chExt cx="2744876" cy="2815747"/>
          </a:xfrm>
        </p:grpSpPr>
        <p:sp>
          <p:nvSpPr>
            <p:cNvPr id="3" name="A1">
              <a:extLst>
                <a:ext uri="{FF2B5EF4-FFF2-40B4-BE49-F238E27FC236}">
                  <a16:creationId xmlns:a16="http://schemas.microsoft.com/office/drawing/2014/main" id="{95501624-4D29-E1AB-45A4-98C516B23B87}"/>
                </a:ext>
              </a:extLst>
            </p:cNvPr>
            <p:cNvSpPr/>
            <p:nvPr/>
          </p:nvSpPr>
          <p:spPr>
            <a:xfrm>
              <a:off x="10258187" y="3995808"/>
              <a:ext cx="825910" cy="825910"/>
            </a:xfrm>
            <a:prstGeom prst="ellipse">
              <a:avLst/>
            </a:prstGeom>
            <a:solidFill>
              <a:srgbClr val="02CCC2"/>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1"/>
                  </a:solidFill>
                </a:rPr>
                <a:t>A1</a:t>
              </a:r>
              <a:endParaRPr lang="zh-TW" altLang="en-US" sz="2800" b="1" dirty="0">
                <a:solidFill>
                  <a:schemeClr val="bg1"/>
                </a:solidFill>
              </a:endParaRPr>
            </a:p>
          </p:txBody>
        </p:sp>
        <p:sp>
          <p:nvSpPr>
            <p:cNvPr id="5" name="B1">
              <a:extLst>
                <a:ext uri="{FF2B5EF4-FFF2-40B4-BE49-F238E27FC236}">
                  <a16:creationId xmlns:a16="http://schemas.microsoft.com/office/drawing/2014/main" id="{F3ED85C8-771D-84E2-AB51-855F1CFE6441}"/>
                </a:ext>
              </a:extLst>
            </p:cNvPr>
            <p:cNvSpPr/>
            <p:nvPr/>
          </p:nvSpPr>
          <p:spPr>
            <a:xfrm>
              <a:off x="9297268" y="4990727"/>
              <a:ext cx="825910" cy="825910"/>
            </a:xfrm>
            <a:prstGeom prst="ellipse">
              <a:avLst/>
            </a:prstGeom>
            <a:solidFill>
              <a:srgbClr val="3E86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B1</a:t>
              </a:r>
              <a:endParaRPr lang="zh-TW" altLang="en-US" sz="2800" b="1" dirty="0"/>
            </a:p>
          </p:txBody>
        </p:sp>
        <p:sp>
          <p:nvSpPr>
            <p:cNvPr id="7" name="C2">
              <a:extLst>
                <a:ext uri="{FF2B5EF4-FFF2-40B4-BE49-F238E27FC236}">
                  <a16:creationId xmlns:a16="http://schemas.microsoft.com/office/drawing/2014/main" id="{5FEF4F77-BB8F-EC0F-F162-F9929C8501E5}"/>
                </a:ext>
              </a:extLst>
            </p:cNvPr>
            <p:cNvSpPr/>
            <p:nvPr/>
          </p:nvSpPr>
          <p:spPr>
            <a:xfrm>
              <a:off x="9297268" y="5979357"/>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C1</a:t>
              </a:r>
              <a:endParaRPr lang="zh-TW" altLang="en-US" sz="2800" b="1" dirty="0">
                <a:solidFill>
                  <a:schemeClr val="bg2">
                    <a:lumMod val="90000"/>
                  </a:schemeClr>
                </a:solidFill>
              </a:endParaRPr>
            </a:p>
          </p:txBody>
        </p:sp>
        <p:sp>
          <p:nvSpPr>
            <p:cNvPr id="15" name="A1">
              <a:extLst>
                <a:ext uri="{FF2B5EF4-FFF2-40B4-BE49-F238E27FC236}">
                  <a16:creationId xmlns:a16="http://schemas.microsoft.com/office/drawing/2014/main" id="{A50D317F-D6B5-1C11-6B9E-737712795B38}"/>
                </a:ext>
              </a:extLst>
            </p:cNvPr>
            <p:cNvSpPr/>
            <p:nvPr/>
          </p:nvSpPr>
          <p:spPr>
            <a:xfrm>
              <a:off x="11216234" y="3995808"/>
              <a:ext cx="825910" cy="825910"/>
            </a:xfrm>
            <a:prstGeom prst="ellipse">
              <a:avLst/>
            </a:prstGeom>
            <a:solidFill>
              <a:srgbClr val="8BC7EF"/>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1"/>
                  </a:solidFill>
                </a:rPr>
                <a:t>A2</a:t>
              </a:r>
              <a:endParaRPr lang="zh-TW" altLang="en-US" sz="2800" b="1" dirty="0">
                <a:solidFill>
                  <a:schemeClr val="bg1"/>
                </a:solidFill>
              </a:endParaRPr>
            </a:p>
          </p:txBody>
        </p:sp>
        <p:sp>
          <p:nvSpPr>
            <p:cNvPr id="21" name="A1">
              <a:extLst>
                <a:ext uri="{FF2B5EF4-FFF2-40B4-BE49-F238E27FC236}">
                  <a16:creationId xmlns:a16="http://schemas.microsoft.com/office/drawing/2014/main" id="{DA8BE328-4E6B-0604-77F3-3754FC7282C1}"/>
                </a:ext>
              </a:extLst>
            </p:cNvPr>
            <p:cNvSpPr/>
            <p:nvPr/>
          </p:nvSpPr>
          <p:spPr>
            <a:xfrm>
              <a:off x="10258187" y="4987582"/>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B2</a:t>
              </a:r>
              <a:endParaRPr lang="zh-TW" altLang="en-US" sz="2800" b="1" dirty="0">
                <a:solidFill>
                  <a:schemeClr val="bg2">
                    <a:lumMod val="90000"/>
                  </a:schemeClr>
                </a:solidFill>
              </a:endParaRPr>
            </a:p>
          </p:txBody>
        </p:sp>
        <p:grpSp>
          <p:nvGrpSpPr>
            <p:cNvPr id="11" name="群組 10">
              <a:extLst>
                <a:ext uri="{FF2B5EF4-FFF2-40B4-BE49-F238E27FC236}">
                  <a16:creationId xmlns:a16="http://schemas.microsoft.com/office/drawing/2014/main" id="{8D92D4BA-DE4B-7B92-5C71-84649495D479}"/>
                </a:ext>
              </a:extLst>
            </p:cNvPr>
            <p:cNvGrpSpPr/>
            <p:nvPr/>
          </p:nvGrpSpPr>
          <p:grpSpPr>
            <a:xfrm>
              <a:off x="9297268" y="3989520"/>
              <a:ext cx="825910" cy="838486"/>
              <a:chOff x="2965906" y="2989057"/>
              <a:chExt cx="825910" cy="838486"/>
            </a:xfrm>
          </p:grpSpPr>
          <p:sp>
            <p:nvSpPr>
              <p:cNvPr id="2" name="橢圓 1">
                <a:extLst>
                  <a:ext uri="{FF2B5EF4-FFF2-40B4-BE49-F238E27FC236}">
                    <a16:creationId xmlns:a16="http://schemas.microsoft.com/office/drawing/2014/main" id="{528CD11D-CF92-3D74-AD98-70051FDE939D}"/>
                  </a:ext>
                </a:extLst>
              </p:cNvPr>
              <p:cNvSpPr/>
              <p:nvPr/>
            </p:nvSpPr>
            <p:spPr>
              <a:xfrm>
                <a:off x="2965906" y="3001633"/>
                <a:ext cx="825910" cy="825910"/>
              </a:xfrm>
              <a:prstGeom prst="ellipse">
                <a:avLst/>
              </a:prstGeom>
              <a:solidFill>
                <a:srgbClr val="71E6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A1</a:t>
                </a:r>
                <a:endParaRPr lang="zh-TW" altLang="en-US" sz="2800" b="1" dirty="0"/>
              </a:p>
            </p:txBody>
          </p:sp>
          <p:sp>
            <p:nvSpPr>
              <p:cNvPr id="9" name="文字方塊 8">
                <a:extLst>
                  <a:ext uri="{FF2B5EF4-FFF2-40B4-BE49-F238E27FC236}">
                    <a16:creationId xmlns:a16="http://schemas.microsoft.com/office/drawing/2014/main" id="{B5C80DF4-981B-9938-37DB-0157B5D11306}"/>
                  </a:ext>
                </a:extLst>
              </p:cNvPr>
              <p:cNvSpPr txBox="1"/>
              <p:nvPr/>
            </p:nvSpPr>
            <p:spPr>
              <a:xfrm>
                <a:off x="3098043" y="2989057"/>
                <a:ext cx="550151" cy="369332"/>
              </a:xfrm>
              <a:prstGeom prst="rect">
                <a:avLst/>
              </a:prstGeom>
              <a:noFill/>
            </p:spPr>
            <p:txBody>
              <a:bodyPr wrap="none" rtlCol="0">
                <a:spAutoFit/>
              </a:bodyPr>
              <a:lstStyle/>
              <a:p>
                <a:r>
                  <a:rPr lang="en-US" altLang="zh-TW" b="1" dirty="0">
                    <a:solidFill>
                      <a:schemeClr val="bg1"/>
                    </a:solidFill>
                  </a:rPr>
                  <a:t>PRE</a:t>
                </a:r>
                <a:endParaRPr lang="zh-TW" altLang="en-US" b="1" dirty="0">
                  <a:solidFill>
                    <a:schemeClr val="bg1"/>
                  </a:solidFill>
                </a:endParaRPr>
              </a:p>
            </p:txBody>
          </p:sp>
        </p:grpSp>
        <p:sp>
          <p:nvSpPr>
            <p:cNvPr id="10" name="C2">
              <a:extLst>
                <a:ext uri="{FF2B5EF4-FFF2-40B4-BE49-F238E27FC236}">
                  <a16:creationId xmlns:a16="http://schemas.microsoft.com/office/drawing/2014/main" id="{208F04B6-9CD3-7035-08D5-F9DC5BDCF5B7}"/>
                </a:ext>
              </a:extLst>
            </p:cNvPr>
            <p:cNvSpPr/>
            <p:nvPr/>
          </p:nvSpPr>
          <p:spPr>
            <a:xfrm>
              <a:off x="10258187" y="5971229"/>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C2</a:t>
              </a:r>
              <a:endParaRPr lang="zh-TW" altLang="en-US" sz="2800" b="1" dirty="0">
                <a:solidFill>
                  <a:schemeClr val="bg2">
                    <a:lumMod val="90000"/>
                  </a:schemeClr>
                </a:solidFill>
              </a:endParaRPr>
            </a:p>
          </p:txBody>
        </p:sp>
      </p:grpSp>
      <p:sp>
        <p:nvSpPr>
          <p:cNvPr id="17" name="箭號: 弧形上彎 16">
            <a:hlinkClick r:id="rId3" action="ppaction://hlinksldjump"/>
            <a:extLst>
              <a:ext uri="{FF2B5EF4-FFF2-40B4-BE49-F238E27FC236}">
                <a16:creationId xmlns:a16="http://schemas.microsoft.com/office/drawing/2014/main" id="{48D20AAC-9834-A1A3-69A7-D96F8054A727}"/>
              </a:ext>
            </a:extLst>
          </p:cNvPr>
          <p:cNvSpPr/>
          <p:nvPr/>
        </p:nvSpPr>
        <p:spPr>
          <a:xfrm flipH="1">
            <a:off x="11087101" y="24580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18" name="文字方塊 17">
            <a:hlinkClick r:id="rId3" action="ppaction://hlinksldjump"/>
            <a:extLst>
              <a:ext uri="{FF2B5EF4-FFF2-40B4-BE49-F238E27FC236}">
                <a16:creationId xmlns:a16="http://schemas.microsoft.com/office/drawing/2014/main" id="{A5F39D24-EFA1-64A8-F558-B6D5081DCA7E}"/>
              </a:ext>
            </a:extLst>
          </p:cNvPr>
          <p:cNvSpPr txBox="1"/>
          <p:nvPr/>
        </p:nvSpPr>
        <p:spPr>
          <a:xfrm>
            <a:off x="11044887" y="85044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8" name="文字方塊 7">
            <a:extLst>
              <a:ext uri="{FF2B5EF4-FFF2-40B4-BE49-F238E27FC236}">
                <a16:creationId xmlns:a16="http://schemas.microsoft.com/office/drawing/2014/main" id="{FFED4581-A5B1-36DE-04B7-7BA375B51411}"/>
              </a:ext>
            </a:extLst>
          </p:cNvPr>
          <p:cNvSpPr txBox="1"/>
          <p:nvPr/>
        </p:nvSpPr>
        <p:spPr>
          <a:xfrm>
            <a:off x="-48461" y="6396335"/>
            <a:ext cx="6032421" cy="461665"/>
          </a:xfrm>
          <a:prstGeom prst="rect">
            <a:avLst/>
          </a:prstGeom>
          <a:noFill/>
        </p:spPr>
        <p:txBody>
          <a:bodyPr wrap="none" rtlCol="0">
            <a:spAutoFit/>
          </a:bodyPr>
          <a:lstStyle/>
          <a:p>
            <a:r>
              <a:rPr lang="zh-TW" altLang="en-US" sz="2400" dirty="0">
                <a:solidFill>
                  <a:schemeClr val="tx2">
                    <a:lumMod val="50000"/>
                  </a:schemeClr>
                </a:solidFill>
                <a:latin typeface="DFWeiBei-B5" panose="03000709000000000000" pitchFamily="65" charset="-120"/>
                <a:ea typeface="DFWeiBei-B5" panose="03000709000000000000" pitchFamily="65" charset="-120"/>
              </a:rPr>
              <a:t>延伸學習：具有「點」這個詞素的其他詞彙</a:t>
            </a:r>
          </a:p>
        </p:txBody>
      </p:sp>
      <p:pic>
        <p:nvPicPr>
          <p:cNvPr id="28" name="圖片 27" descr="一張含有 文字, 圓形, 螢幕擷取畫面, 圖形 的圖片&#10;&#10;自動產生的描述">
            <a:extLst>
              <a:ext uri="{FF2B5EF4-FFF2-40B4-BE49-F238E27FC236}">
                <a16:creationId xmlns:a16="http://schemas.microsoft.com/office/drawing/2014/main" id="{99DD8EDC-164E-DE69-A78B-B9F71F00F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9638" y="1032362"/>
            <a:ext cx="5408867" cy="5561269"/>
          </a:xfrm>
          <a:prstGeom prst="rect">
            <a:avLst/>
          </a:prstGeom>
        </p:spPr>
      </p:pic>
    </p:spTree>
    <p:extLst>
      <p:ext uri="{BB962C8B-B14F-4D97-AF65-F5344CB8AC3E}">
        <p14:creationId xmlns:p14="http://schemas.microsoft.com/office/powerpoint/2010/main" val="31055655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F0B3247-C71E-3F30-0DC0-59FBE867AC87}"/>
              </a:ext>
            </a:extLst>
          </p:cNvPr>
          <p:cNvSpPr/>
          <p:nvPr/>
        </p:nvSpPr>
        <p:spPr>
          <a:xfrm>
            <a:off x="2019402" y="129502"/>
            <a:ext cx="8153194" cy="1107996"/>
          </a:xfrm>
          <a:prstGeom prst="rect">
            <a:avLst/>
          </a:prstGeom>
          <a:noFill/>
        </p:spPr>
        <p:txBody>
          <a:bodyPr wrap="none" lIns="91440" tIns="45720" rIns="91440" bIns="45720">
            <a:spAutoFit/>
          </a:bodyPr>
          <a:lstStyle/>
          <a:p>
            <a:pPr algn="ctr"/>
            <a:r>
              <a:rPr lang="en-US" altLang="zh-TW"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rPr>
              <a:t>RADICAL POND</a:t>
            </a:r>
            <a:endParaRPr lang="zh-TW" altLang="en-US"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endParaRPr>
          </a:p>
        </p:txBody>
      </p:sp>
      <p:pic>
        <p:nvPicPr>
          <p:cNvPr id="13" name="圖片 12">
            <a:extLst>
              <a:ext uri="{FF2B5EF4-FFF2-40B4-BE49-F238E27FC236}">
                <a16:creationId xmlns:a16="http://schemas.microsoft.com/office/drawing/2014/main" id="{BFC961C6-2944-8945-DF46-6219358B7440}"/>
              </a:ext>
            </a:extLst>
          </p:cNvPr>
          <p:cNvPicPr>
            <a:picLocks noChangeAspect="1"/>
          </p:cNvPicPr>
          <p:nvPr/>
        </p:nvPicPr>
        <p:blipFill>
          <a:blip r:embed="rId2">
            <a:extLst>
              <a:ext uri="{28A0092B-C50C-407E-A947-70E740481C1C}">
                <a14:useLocalDpi xmlns:a14="http://schemas.microsoft.com/office/drawing/2010/main" val="0"/>
              </a:ext>
            </a:extLst>
          </a:blip>
          <a:srcRect l="34194" r="34194"/>
          <a:stretch/>
        </p:blipFill>
        <p:spPr>
          <a:xfrm>
            <a:off x="3394217" y="1125103"/>
            <a:ext cx="5229267" cy="5732897"/>
          </a:xfrm>
          <a:prstGeom prst="rect">
            <a:avLst/>
          </a:prstGeom>
        </p:spPr>
      </p:pic>
      <p:grpSp>
        <p:nvGrpSpPr>
          <p:cNvPr id="10" name="群組 9">
            <a:extLst>
              <a:ext uri="{FF2B5EF4-FFF2-40B4-BE49-F238E27FC236}">
                <a16:creationId xmlns:a16="http://schemas.microsoft.com/office/drawing/2014/main" id="{304CFA65-1217-6104-C6B6-E8AFA955DF81}"/>
              </a:ext>
            </a:extLst>
          </p:cNvPr>
          <p:cNvGrpSpPr/>
          <p:nvPr/>
        </p:nvGrpSpPr>
        <p:grpSpPr>
          <a:xfrm>
            <a:off x="9064592" y="3976840"/>
            <a:ext cx="2866210" cy="2783948"/>
            <a:chOff x="1707377" y="3001633"/>
            <a:chExt cx="2866210" cy="2783948"/>
          </a:xfrm>
        </p:grpSpPr>
        <p:sp>
          <p:nvSpPr>
            <p:cNvPr id="17" name="B2">
              <a:extLst>
                <a:ext uri="{FF2B5EF4-FFF2-40B4-BE49-F238E27FC236}">
                  <a16:creationId xmlns:a16="http://schemas.microsoft.com/office/drawing/2014/main" id="{C76A684E-CC09-6421-48A3-95342B576AA5}"/>
                </a:ext>
              </a:extLst>
            </p:cNvPr>
            <p:cNvSpPr/>
            <p:nvPr/>
          </p:nvSpPr>
          <p:spPr>
            <a:xfrm>
              <a:off x="2727723" y="3991002"/>
              <a:ext cx="825910" cy="825910"/>
            </a:xfrm>
            <a:prstGeom prst="ellipse">
              <a:avLst/>
            </a:prstGeom>
            <a:solidFill>
              <a:srgbClr val="511A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B2</a:t>
              </a:r>
              <a:endParaRPr lang="zh-TW" altLang="en-US" sz="2800" b="1" dirty="0"/>
            </a:p>
          </p:txBody>
        </p:sp>
        <p:sp>
          <p:nvSpPr>
            <p:cNvPr id="3" name="A1">
              <a:extLst>
                <a:ext uri="{FF2B5EF4-FFF2-40B4-BE49-F238E27FC236}">
                  <a16:creationId xmlns:a16="http://schemas.microsoft.com/office/drawing/2014/main" id="{95501624-4D29-E1AB-45A4-98C516B23B87}"/>
                </a:ext>
              </a:extLst>
            </p:cNvPr>
            <p:cNvSpPr/>
            <p:nvPr/>
          </p:nvSpPr>
          <p:spPr>
            <a:xfrm>
              <a:off x="2727723" y="3001633"/>
              <a:ext cx="825910" cy="825910"/>
            </a:xfrm>
            <a:prstGeom prst="ellipse">
              <a:avLst/>
            </a:prstGeom>
            <a:solidFill>
              <a:srgbClr val="02CCC2"/>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1"/>
                  </a:solidFill>
                </a:rPr>
                <a:t>A1</a:t>
              </a:r>
              <a:endParaRPr lang="zh-TW" altLang="en-US" sz="2800" b="1" dirty="0">
                <a:solidFill>
                  <a:schemeClr val="bg1"/>
                </a:solidFill>
              </a:endParaRPr>
            </a:p>
          </p:txBody>
        </p:sp>
        <p:sp>
          <p:nvSpPr>
            <p:cNvPr id="6" name="C1">
              <a:extLst>
                <a:ext uri="{FF2B5EF4-FFF2-40B4-BE49-F238E27FC236}">
                  <a16:creationId xmlns:a16="http://schemas.microsoft.com/office/drawing/2014/main" id="{37D92A35-2972-9FB0-E87C-0462D6155A5D}"/>
                </a:ext>
              </a:extLst>
            </p:cNvPr>
            <p:cNvSpPr/>
            <p:nvPr/>
          </p:nvSpPr>
          <p:spPr>
            <a:xfrm>
              <a:off x="1707377" y="4959671"/>
              <a:ext cx="825910" cy="825910"/>
            </a:xfrm>
            <a:prstGeom prst="ellipse">
              <a:avLst/>
            </a:prstGeom>
            <a:solidFill>
              <a:srgbClr val="C63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C1</a:t>
              </a:r>
              <a:endParaRPr lang="zh-TW" altLang="en-US" sz="2800" b="1" dirty="0"/>
            </a:p>
          </p:txBody>
        </p:sp>
        <p:sp>
          <p:nvSpPr>
            <p:cNvPr id="7" name="C2">
              <a:extLst>
                <a:ext uri="{FF2B5EF4-FFF2-40B4-BE49-F238E27FC236}">
                  <a16:creationId xmlns:a16="http://schemas.microsoft.com/office/drawing/2014/main" id="{5FEF4F77-BB8F-EC0F-F162-F9929C8501E5}"/>
                </a:ext>
              </a:extLst>
            </p:cNvPr>
            <p:cNvSpPr/>
            <p:nvPr/>
          </p:nvSpPr>
          <p:spPr>
            <a:xfrm>
              <a:off x="2727723" y="4959671"/>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C2</a:t>
              </a:r>
              <a:endParaRPr lang="zh-TW" altLang="en-US" sz="2800" b="1" dirty="0">
                <a:solidFill>
                  <a:schemeClr val="bg2">
                    <a:lumMod val="90000"/>
                  </a:schemeClr>
                </a:solidFill>
              </a:endParaRPr>
            </a:p>
          </p:txBody>
        </p:sp>
        <p:sp>
          <p:nvSpPr>
            <p:cNvPr id="15" name="A1">
              <a:extLst>
                <a:ext uri="{FF2B5EF4-FFF2-40B4-BE49-F238E27FC236}">
                  <a16:creationId xmlns:a16="http://schemas.microsoft.com/office/drawing/2014/main" id="{A50D317F-D6B5-1C11-6B9E-737712795B38}"/>
                </a:ext>
              </a:extLst>
            </p:cNvPr>
            <p:cNvSpPr/>
            <p:nvPr/>
          </p:nvSpPr>
          <p:spPr>
            <a:xfrm>
              <a:off x="3747677" y="3001633"/>
              <a:ext cx="825910" cy="825910"/>
            </a:xfrm>
            <a:prstGeom prst="ellipse">
              <a:avLst/>
            </a:prstGeom>
            <a:solidFill>
              <a:srgbClr val="8BC7EF"/>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1"/>
                  </a:solidFill>
                </a:rPr>
                <a:t>A2</a:t>
              </a:r>
              <a:endParaRPr lang="zh-TW" altLang="en-US" sz="2800" b="1" dirty="0">
                <a:solidFill>
                  <a:schemeClr val="bg1"/>
                </a:solidFill>
              </a:endParaRPr>
            </a:p>
          </p:txBody>
        </p:sp>
        <p:sp>
          <p:nvSpPr>
            <p:cNvPr id="19" name="A1">
              <a:extLst>
                <a:ext uri="{FF2B5EF4-FFF2-40B4-BE49-F238E27FC236}">
                  <a16:creationId xmlns:a16="http://schemas.microsoft.com/office/drawing/2014/main" id="{B1718D80-CFFF-BB2E-8F09-3CFD6EA9AE6A}"/>
                </a:ext>
              </a:extLst>
            </p:cNvPr>
            <p:cNvSpPr/>
            <p:nvPr/>
          </p:nvSpPr>
          <p:spPr>
            <a:xfrm>
              <a:off x="1707377" y="3991002"/>
              <a:ext cx="825910" cy="825910"/>
            </a:xfrm>
            <a:prstGeom prst="ellipse">
              <a:avLst/>
            </a:prstGeom>
            <a:solidFill>
              <a:srgbClr val="3E86F9"/>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1"/>
                  </a:solidFill>
                </a:rPr>
                <a:t>B1</a:t>
              </a:r>
              <a:endParaRPr lang="zh-TW" altLang="en-US" sz="2800" b="1" dirty="0">
                <a:solidFill>
                  <a:schemeClr val="bg1"/>
                </a:solidFill>
              </a:endParaRPr>
            </a:p>
          </p:txBody>
        </p:sp>
        <p:grpSp>
          <p:nvGrpSpPr>
            <p:cNvPr id="2" name="群組 1">
              <a:extLst>
                <a:ext uri="{FF2B5EF4-FFF2-40B4-BE49-F238E27FC236}">
                  <a16:creationId xmlns:a16="http://schemas.microsoft.com/office/drawing/2014/main" id="{6E4FE610-6012-53D1-DE76-5ACE196E3EDF}"/>
                </a:ext>
              </a:extLst>
            </p:cNvPr>
            <p:cNvGrpSpPr/>
            <p:nvPr/>
          </p:nvGrpSpPr>
          <p:grpSpPr>
            <a:xfrm>
              <a:off x="1707377" y="3009757"/>
              <a:ext cx="825910" cy="838486"/>
              <a:chOff x="2965906" y="2989057"/>
              <a:chExt cx="825910" cy="838486"/>
            </a:xfrm>
          </p:grpSpPr>
          <p:sp>
            <p:nvSpPr>
              <p:cNvPr id="5" name="橢圓 4">
                <a:extLst>
                  <a:ext uri="{FF2B5EF4-FFF2-40B4-BE49-F238E27FC236}">
                    <a16:creationId xmlns:a16="http://schemas.microsoft.com/office/drawing/2014/main" id="{8D6E5831-A852-5133-16B3-25CD8127F36F}"/>
                  </a:ext>
                </a:extLst>
              </p:cNvPr>
              <p:cNvSpPr/>
              <p:nvPr/>
            </p:nvSpPr>
            <p:spPr>
              <a:xfrm>
                <a:off x="2965906" y="3001633"/>
                <a:ext cx="825910" cy="825910"/>
              </a:xfrm>
              <a:prstGeom prst="ellipse">
                <a:avLst/>
              </a:prstGeom>
              <a:solidFill>
                <a:srgbClr val="71E6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A1</a:t>
                </a:r>
                <a:endParaRPr lang="zh-TW" altLang="en-US" sz="2800" b="1" dirty="0"/>
              </a:p>
            </p:txBody>
          </p:sp>
          <p:sp>
            <p:nvSpPr>
              <p:cNvPr id="9" name="文字方塊 8">
                <a:extLst>
                  <a:ext uri="{FF2B5EF4-FFF2-40B4-BE49-F238E27FC236}">
                    <a16:creationId xmlns:a16="http://schemas.microsoft.com/office/drawing/2014/main" id="{6F6C5EC9-DF54-52AD-8A0B-EC2D558AF29B}"/>
                  </a:ext>
                </a:extLst>
              </p:cNvPr>
              <p:cNvSpPr txBox="1"/>
              <p:nvPr/>
            </p:nvSpPr>
            <p:spPr>
              <a:xfrm>
                <a:off x="3098043" y="2989057"/>
                <a:ext cx="550151" cy="369332"/>
              </a:xfrm>
              <a:prstGeom prst="rect">
                <a:avLst/>
              </a:prstGeom>
              <a:noFill/>
            </p:spPr>
            <p:txBody>
              <a:bodyPr wrap="none" rtlCol="0">
                <a:spAutoFit/>
              </a:bodyPr>
              <a:lstStyle/>
              <a:p>
                <a:r>
                  <a:rPr lang="en-US" altLang="zh-TW" b="1" dirty="0">
                    <a:solidFill>
                      <a:schemeClr val="bg1"/>
                    </a:solidFill>
                  </a:rPr>
                  <a:t>PRE</a:t>
                </a:r>
                <a:endParaRPr lang="zh-TW" altLang="en-US" b="1" dirty="0">
                  <a:solidFill>
                    <a:schemeClr val="bg1"/>
                  </a:solidFill>
                </a:endParaRPr>
              </a:p>
            </p:txBody>
          </p:sp>
        </p:grpSp>
      </p:grpSp>
      <p:grpSp>
        <p:nvGrpSpPr>
          <p:cNvPr id="21" name="群組 20">
            <a:extLst>
              <a:ext uri="{FF2B5EF4-FFF2-40B4-BE49-F238E27FC236}">
                <a16:creationId xmlns:a16="http://schemas.microsoft.com/office/drawing/2014/main" id="{F06186EF-3826-AEBD-88A8-21B6E0FBBB81}"/>
              </a:ext>
            </a:extLst>
          </p:cNvPr>
          <p:cNvGrpSpPr/>
          <p:nvPr/>
        </p:nvGrpSpPr>
        <p:grpSpPr>
          <a:xfrm>
            <a:off x="62600" y="1382849"/>
            <a:ext cx="2570774" cy="2684886"/>
            <a:chOff x="27544" y="1160206"/>
            <a:chExt cx="2570774" cy="2684886"/>
          </a:xfrm>
        </p:grpSpPr>
        <p:pic>
          <p:nvPicPr>
            <p:cNvPr id="12" name="圖形 11">
              <a:extLst>
                <a:ext uri="{FF2B5EF4-FFF2-40B4-BE49-F238E27FC236}">
                  <a16:creationId xmlns:a16="http://schemas.microsoft.com/office/drawing/2014/main" id="{9BF2488C-FAC9-3B21-DF49-46C6478D776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44" y="1274318"/>
              <a:ext cx="2570774" cy="2570774"/>
            </a:xfrm>
            <a:prstGeom prst="rect">
              <a:avLst/>
            </a:prstGeom>
          </p:spPr>
        </p:pic>
        <p:sp>
          <p:nvSpPr>
            <p:cNvPr id="18" name="矩形 17">
              <a:extLst>
                <a:ext uri="{FF2B5EF4-FFF2-40B4-BE49-F238E27FC236}">
                  <a16:creationId xmlns:a16="http://schemas.microsoft.com/office/drawing/2014/main" id="{A770DCC6-E913-3067-7D5A-6A11FCF1B168}"/>
                </a:ext>
              </a:extLst>
            </p:cNvPr>
            <p:cNvSpPr/>
            <p:nvPr/>
          </p:nvSpPr>
          <p:spPr>
            <a:xfrm>
              <a:off x="226142" y="1160206"/>
              <a:ext cx="2266512" cy="26848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 name="箭號: 弧形上彎 21">
            <a:hlinkClick r:id="rId5" action="ppaction://hlinksldjump"/>
            <a:extLst>
              <a:ext uri="{FF2B5EF4-FFF2-40B4-BE49-F238E27FC236}">
                <a16:creationId xmlns:a16="http://schemas.microsoft.com/office/drawing/2014/main" id="{7F9C7B32-509F-845F-0113-F35E8E140513}"/>
              </a:ext>
            </a:extLst>
          </p:cNvPr>
          <p:cNvSpPr/>
          <p:nvPr/>
        </p:nvSpPr>
        <p:spPr>
          <a:xfrm flipH="1">
            <a:off x="11087101" y="24580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23" name="文字方塊 22">
            <a:hlinkClick r:id="rId5" action="ppaction://hlinksldjump"/>
            <a:extLst>
              <a:ext uri="{FF2B5EF4-FFF2-40B4-BE49-F238E27FC236}">
                <a16:creationId xmlns:a16="http://schemas.microsoft.com/office/drawing/2014/main" id="{FDD75CE7-3092-D995-BB52-114021DE6E51}"/>
              </a:ext>
            </a:extLst>
          </p:cNvPr>
          <p:cNvSpPr txBox="1"/>
          <p:nvPr/>
        </p:nvSpPr>
        <p:spPr>
          <a:xfrm>
            <a:off x="11044887" y="85044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8" name="文字方塊 7">
            <a:extLst>
              <a:ext uri="{FF2B5EF4-FFF2-40B4-BE49-F238E27FC236}">
                <a16:creationId xmlns:a16="http://schemas.microsoft.com/office/drawing/2014/main" id="{EAD5A446-2F06-83EF-55FE-14F3E3CF1F5C}"/>
              </a:ext>
            </a:extLst>
          </p:cNvPr>
          <p:cNvSpPr txBox="1"/>
          <p:nvPr/>
        </p:nvSpPr>
        <p:spPr>
          <a:xfrm>
            <a:off x="-75061" y="6396335"/>
            <a:ext cx="5416868" cy="461665"/>
          </a:xfrm>
          <a:prstGeom prst="rect">
            <a:avLst/>
          </a:prstGeom>
          <a:noFill/>
        </p:spPr>
        <p:txBody>
          <a:bodyPr wrap="none" rtlCol="0">
            <a:spAutoFit/>
          </a:bodyPr>
          <a:lstStyle/>
          <a:p>
            <a:r>
              <a:rPr lang="zh-TW" altLang="en-US" sz="2400" dirty="0">
                <a:solidFill>
                  <a:schemeClr val="tx2">
                    <a:lumMod val="50000"/>
                  </a:schemeClr>
                </a:solidFill>
                <a:latin typeface="DFWeiBei-B5" panose="03000709000000000000" pitchFamily="65" charset="-120"/>
                <a:ea typeface="DFWeiBei-B5" panose="03000709000000000000" pitchFamily="65" charset="-120"/>
              </a:rPr>
              <a:t>延伸學習：認識以「日」為部件的漢字</a:t>
            </a:r>
          </a:p>
        </p:txBody>
      </p:sp>
    </p:spTree>
    <p:extLst>
      <p:ext uri="{BB962C8B-B14F-4D97-AF65-F5344CB8AC3E}">
        <p14:creationId xmlns:p14="http://schemas.microsoft.com/office/powerpoint/2010/main" val="15789316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F0B3247-C71E-3F30-0DC0-59FBE867AC87}"/>
              </a:ext>
            </a:extLst>
          </p:cNvPr>
          <p:cNvSpPr/>
          <p:nvPr/>
        </p:nvSpPr>
        <p:spPr>
          <a:xfrm>
            <a:off x="2019402" y="129502"/>
            <a:ext cx="8153194" cy="1107996"/>
          </a:xfrm>
          <a:prstGeom prst="rect">
            <a:avLst/>
          </a:prstGeom>
          <a:noFill/>
        </p:spPr>
        <p:txBody>
          <a:bodyPr wrap="none" lIns="91440" tIns="45720" rIns="91440" bIns="45720">
            <a:spAutoFit/>
          </a:bodyPr>
          <a:lstStyle/>
          <a:p>
            <a:pPr algn="ctr"/>
            <a:r>
              <a:rPr lang="en-US" altLang="zh-TW"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rPr>
              <a:t>RADICAL POND</a:t>
            </a:r>
            <a:endParaRPr lang="zh-TW" altLang="en-US" sz="66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latin typeface="0024" panose="02000503000000000000" pitchFamily="2" charset="0"/>
              <a:ea typeface="AaManYuShouXieTijf" panose="00020600040101010101" pitchFamily="18" charset="-122"/>
              <a:cs typeface="Times New Roman" panose="02020603050405020304" pitchFamily="18" charset="0"/>
            </a:endParaRPr>
          </a:p>
        </p:txBody>
      </p:sp>
      <p:sp>
        <p:nvSpPr>
          <p:cNvPr id="7" name="C2">
            <a:extLst>
              <a:ext uri="{FF2B5EF4-FFF2-40B4-BE49-F238E27FC236}">
                <a16:creationId xmlns:a16="http://schemas.microsoft.com/office/drawing/2014/main" id="{5FEF4F77-BB8F-EC0F-F162-F9929C8501E5}"/>
              </a:ext>
            </a:extLst>
          </p:cNvPr>
          <p:cNvSpPr/>
          <p:nvPr/>
        </p:nvSpPr>
        <p:spPr>
          <a:xfrm>
            <a:off x="10084938" y="5934878"/>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C2</a:t>
            </a:r>
            <a:endParaRPr lang="zh-TW" altLang="en-US" sz="2800" b="1" dirty="0">
              <a:solidFill>
                <a:schemeClr val="bg2">
                  <a:lumMod val="90000"/>
                </a:schemeClr>
              </a:solidFill>
            </a:endParaRPr>
          </a:p>
        </p:txBody>
      </p:sp>
      <p:sp>
        <p:nvSpPr>
          <p:cNvPr id="19" name="A1">
            <a:extLst>
              <a:ext uri="{FF2B5EF4-FFF2-40B4-BE49-F238E27FC236}">
                <a16:creationId xmlns:a16="http://schemas.microsoft.com/office/drawing/2014/main" id="{B1718D80-CFFF-BB2E-8F09-3CFD6EA9AE6A}"/>
              </a:ext>
            </a:extLst>
          </p:cNvPr>
          <p:cNvSpPr/>
          <p:nvPr/>
        </p:nvSpPr>
        <p:spPr>
          <a:xfrm>
            <a:off x="9064592" y="4966209"/>
            <a:ext cx="825910" cy="825910"/>
          </a:xfrm>
          <a:prstGeom prst="ellipse">
            <a:avLst/>
          </a:prstGeom>
          <a:solidFill>
            <a:srgbClr val="3E86F9"/>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1"/>
                </a:solidFill>
              </a:rPr>
              <a:t>B1</a:t>
            </a:r>
            <a:endParaRPr lang="zh-TW" altLang="en-US" sz="2800" b="1" dirty="0">
              <a:solidFill>
                <a:schemeClr val="bg1"/>
              </a:solidFill>
            </a:endParaRPr>
          </a:p>
        </p:txBody>
      </p:sp>
      <p:sp>
        <p:nvSpPr>
          <p:cNvPr id="18" name="矩形 17">
            <a:extLst>
              <a:ext uri="{FF2B5EF4-FFF2-40B4-BE49-F238E27FC236}">
                <a16:creationId xmlns:a16="http://schemas.microsoft.com/office/drawing/2014/main" id="{A770DCC6-E913-3067-7D5A-6A11FCF1B168}"/>
              </a:ext>
            </a:extLst>
          </p:cNvPr>
          <p:cNvSpPr/>
          <p:nvPr/>
        </p:nvSpPr>
        <p:spPr>
          <a:xfrm>
            <a:off x="261198" y="1382849"/>
            <a:ext cx="2266512" cy="26848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形 10">
            <a:extLst>
              <a:ext uri="{FF2B5EF4-FFF2-40B4-BE49-F238E27FC236}">
                <a16:creationId xmlns:a16="http://schemas.microsoft.com/office/drawing/2014/main" id="{A77C49B1-7FA7-86BF-B132-5595C025D7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011" y="1382849"/>
            <a:ext cx="2684886" cy="2684886"/>
          </a:xfrm>
          <a:prstGeom prst="rect">
            <a:avLst/>
          </a:prstGeom>
        </p:spPr>
      </p:pic>
      <p:sp>
        <p:nvSpPr>
          <p:cNvPr id="14" name="A1">
            <a:extLst>
              <a:ext uri="{FF2B5EF4-FFF2-40B4-BE49-F238E27FC236}">
                <a16:creationId xmlns:a16="http://schemas.microsoft.com/office/drawing/2014/main" id="{FF125F3E-4D59-C56C-88A7-8BA66D61EEF4}"/>
              </a:ext>
            </a:extLst>
          </p:cNvPr>
          <p:cNvSpPr/>
          <p:nvPr/>
        </p:nvSpPr>
        <p:spPr>
          <a:xfrm>
            <a:off x="9064592" y="3976840"/>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16" name="文字方塊 15">
            <a:extLst>
              <a:ext uri="{FF2B5EF4-FFF2-40B4-BE49-F238E27FC236}">
                <a16:creationId xmlns:a16="http://schemas.microsoft.com/office/drawing/2014/main" id="{DB359C66-86C9-5151-6155-E9F3F2806AAA}"/>
              </a:ext>
            </a:extLst>
          </p:cNvPr>
          <p:cNvSpPr txBox="1"/>
          <p:nvPr/>
        </p:nvSpPr>
        <p:spPr>
          <a:xfrm>
            <a:off x="9207280" y="3976840"/>
            <a:ext cx="540533" cy="369332"/>
          </a:xfrm>
          <a:prstGeom prst="rect">
            <a:avLst/>
          </a:prstGeom>
          <a:noFill/>
        </p:spPr>
        <p:txBody>
          <a:bodyPr wrap="none" rtlCol="0">
            <a:spAutoFit/>
          </a:bodyPr>
          <a:lstStyle/>
          <a:p>
            <a:r>
              <a:rPr lang="en-US" altLang="zh-TW" dirty="0">
                <a:solidFill>
                  <a:srgbClr val="DADADA"/>
                </a:solidFill>
              </a:rPr>
              <a:t>PRE</a:t>
            </a:r>
            <a:endParaRPr lang="zh-TW" altLang="en-US" dirty="0">
              <a:solidFill>
                <a:srgbClr val="DADADA"/>
              </a:solidFill>
            </a:endParaRPr>
          </a:p>
        </p:txBody>
      </p:sp>
      <p:sp>
        <p:nvSpPr>
          <p:cNvPr id="20" name="A1">
            <a:extLst>
              <a:ext uri="{FF2B5EF4-FFF2-40B4-BE49-F238E27FC236}">
                <a16:creationId xmlns:a16="http://schemas.microsoft.com/office/drawing/2014/main" id="{B584EE9E-5D8C-15BD-B800-64C29DAA84E2}"/>
              </a:ext>
            </a:extLst>
          </p:cNvPr>
          <p:cNvSpPr/>
          <p:nvPr/>
        </p:nvSpPr>
        <p:spPr>
          <a:xfrm>
            <a:off x="10084742" y="3977190"/>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A1</a:t>
            </a:r>
            <a:endParaRPr lang="zh-TW" altLang="en-US" sz="2800" b="1" dirty="0">
              <a:solidFill>
                <a:schemeClr val="bg2">
                  <a:lumMod val="90000"/>
                </a:schemeClr>
              </a:solidFill>
            </a:endParaRPr>
          </a:p>
        </p:txBody>
      </p:sp>
      <p:sp>
        <p:nvSpPr>
          <p:cNvPr id="22" name="A1">
            <a:extLst>
              <a:ext uri="{FF2B5EF4-FFF2-40B4-BE49-F238E27FC236}">
                <a16:creationId xmlns:a16="http://schemas.microsoft.com/office/drawing/2014/main" id="{31DFB7F7-4D32-9E4D-EDB3-E7799C90075F}"/>
              </a:ext>
            </a:extLst>
          </p:cNvPr>
          <p:cNvSpPr/>
          <p:nvPr/>
        </p:nvSpPr>
        <p:spPr>
          <a:xfrm>
            <a:off x="11104892" y="3976840"/>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A2</a:t>
            </a:r>
            <a:endParaRPr lang="zh-TW" altLang="en-US" sz="2800" b="1" dirty="0">
              <a:solidFill>
                <a:schemeClr val="bg2">
                  <a:lumMod val="90000"/>
                </a:schemeClr>
              </a:solidFill>
            </a:endParaRPr>
          </a:p>
        </p:txBody>
      </p:sp>
      <p:sp>
        <p:nvSpPr>
          <p:cNvPr id="24" name="A1">
            <a:extLst>
              <a:ext uri="{FF2B5EF4-FFF2-40B4-BE49-F238E27FC236}">
                <a16:creationId xmlns:a16="http://schemas.microsoft.com/office/drawing/2014/main" id="{51985F63-A85F-8AC6-03CC-DC88D830029A}"/>
              </a:ext>
            </a:extLst>
          </p:cNvPr>
          <p:cNvSpPr/>
          <p:nvPr/>
        </p:nvSpPr>
        <p:spPr>
          <a:xfrm>
            <a:off x="9064591" y="5934878"/>
            <a:ext cx="825910" cy="825910"/>
          </a:xfrm>
          <a:prstGeom prst="ellipse">
            <a:avLst/>
          </a:prstGeom>
          <a:noFill/>
          <a:ln w="28575">
            <a:solidFill>
              <a:schemeClr val="bg2">
                <a:lumMod val="9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bg2">
                    <a:lumMod val="90000"/>
                  </a:schemeClr>
                </a:solidFill>
              </a:rPr>
              <a:t>C1</a:t>
            </a:r>
            <a:endParaRPr lang="zh-TW" altLang="en-US" sz="2800" b="1" dirty="0">
              <a:solidFill>
                <a:schemeClr val="bg2">
                  <a:lumMod val="90000"/>
                </a:schemeClr>
              </a:solidFill>
            </a:endParaRPr>
          </a:p>
        </p:txBody>
      </p:sp>
      <p:sp>
        <p:nvSpPr>
          <p:cNvPr id="25" name="箭號: 弧形上彎 24">
            <a:hlinkClick r:id="rId4" action="ppaction://hlinksldjump"/>
            <a:extLst>
              <a:ext uri="{FF2B5EF4-FFF2-40B4-BE49-F238E27FC236}">
                <a16:creationId xmlns:a16="http://schemas.microsoft.com/office/drawing/2014/main" id="{F2FB5BE0-5FC7-D5DB-93F4-2AD2ED9D03DA}"/>
              </a:ext>
            </a:extLst>
          </p:cNvPr>
          <p:cNvSpPr/>
          <p:nvPr/>
        </p:nvSpPr>
        <p:spPr>
          <a:xfrm flipH="1">
            <a:off x="11087101" y="245807"/>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26" name="文字方塊 25">
            <a:hlinkClick r:id="rId4" action="ppaction://hlinksldjump"/>
            <a:extLst>
              <a:ext uri="{FF2B5EF4-FFF2-40B4-BE49-F238E27FC236}">
                <a16:creationId xmlns:a16="http://schemas.microsoft.com/office/drawing/2014/main" id="{33462B8D-44C1-2B9D-260F-F043553DE8A8}"/>
              </a:ext>
            </a:extLst>
          </p:cNvPr>
          <p:cNvSpPr txBox="1"/>
          <p:nvPr/>
        </p:nvSpPr>
        <p:spPr>
          <a:xfrm>
            <a:off x="11044887" y="850444"/>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
        <p:nvSpPr>
          <p:cNvPr id="2" name="文字方塊 1">
            <a:extLst>
              <a:ext uri="{FF2B5EF4-FFF2-40B4-BE49-F238E27FC236}">
                <a16:creationId xmlns:a16="http://schemas.microsoft.com/office/drawing/2014/main" id="{FEEF4973-CC25-E280-5041-0BD2638B059E}"/>
              </a:ext>
            </a:extLst>
          </p:cNvPr>
          <p:cNvSpPr txBox="1"/>
          <p:nvPr/>
        </p:nvSpPr>
        <p:spPr>
          <a:xfrm>
            <a:off x="52011" y="6347833"/>
            <a:ext cx="5416868" cy="461665"/>
          </a:xfrm>
          <a:prstGeom prst="rect">
            <a:avLst/>
          </a:prstGeom>
          <a:noFill/>
        </p:spPr>
        <p:txBody>
          <a:bodyPr wrap="none" rtlCol="0">
            <a:spAutoFit/>
          </a:bodyPr>
          <a:lstStyle/>
          <a:p>
            <a:r>
              <a:rPr lang="zh-TW" altLang="en-US" sz="2400" dirty="0">
                <a:solidFill>
                  <a:schemeClr val="tx2">
                    <a:lumMod val="50000"/>
                  </a:schemeClr>
                </a:solidFill>
                <a:latin typeface="DFWeiBei-B5" panose="03000709000000000000" pitchFamily="65" charset="-120"/>
                <a:ea typeface="DFWeiBei-B5" panose="03000709000000000000" pitchFamily="65" charset="-120"/>
              </a:rPr>
              <a:t>延伸學習：認識以「黑」為部件的漢字</a:t>
            </a:r>
          </a:p>
        </p:txBody>
      </p:sp>
      <p:sp>
        <p:nvSpPr>
          <p:cNvPr id="15" name="B2">
            <a:extLst>
              <a:ext uri="{FF2B5EF4-FFF2-40B4-BE49-F238E27FC236}">
                <a16:creationId xmlns:a16="http://schemas.microsoft.com/office/drawing/2014/main" id="{C6FE0A44-1614-627B-AB3E-609DA6D770BD}"/>
              </a:ext>
            </a:extLst>
          </p:cNvPr>
          <p:cNvSpPr/>
          <p:nvPr/>
        </p:nvSpPr>
        <p:spPr>
          <a:xfrm>
            <a:off x="10084938" y="4966209"/>
            <a:ext cx="825910" cy="825910"/>
          </a:xfrm>
          <a:prstGeom prst="ellipse">
            <a:avLst/>
          </a:prstGeom>
          <a:solidFill>
            <a:srgbClr val="511A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b="1" dirty="0"/>
              <a:t>B2</a:t>
            </a:r>
            <a:endParaRPr lang="zh-TW" altLang="en-US" sz="2800" b="1" dirty="0"/>
          </a:p>
        </p:txBody>
      </p:sp>
      <p:pic>
        <p:nvPicPr>
          <p:cNvPr id="27" name="圖片 26" descr="一張含有 圖形, 圓形, 字型, 標誌 的圖片&#10;&#10;自動產生的描述">
            <a:extLst>
              <a:ext uri="{FF2B5EF4-FFF2-40B4-BE49-F238E27FC236}">
                <a16:creationId xmlns:a16="http://schemas.microsoft.com/office/drawing/2014/main" id="{FF30FE32-9083-3C20-F731-76FE201B4E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3243" y="1895566"/>
            <a:ext cx="5762162" cy="4039312"/>
          </a:xfrm>
          <a:prstGeom prst="rect">
            <a:avLst/>
          </a:prstGeom>
        </p:spPr>
      </p:pic>
    </p:spTree>
    <p:extLst>
      <p:ext uri="{BB962C8B-B14F-4D97-AF65-F5344CB8AC3E}">
        <p14:creationId xmlns:p14="http://schemas.microsoft.com/office/powerpoint/2010/main" val="18647464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0387" y="0"/>
            <a:ext cx="12192000" cy="6858000"/>
          </a:xfrm>
          <a:prstGeom prst="rect">
            <a:avLst/>
          </a:prstGeom>
          <a:solidFill>
            <a:srgbClr val="F49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9" name="文本框 5">
            <a:extLst>
              <a:ext uri="{FF2B5EF4-FFF2-40B4-BE49-F238E27FC236}">
                <a16:creationId xmlns:a16="http://schemas.microsoft.com/office/drawing/2014/main" id="{B7A866FD-897D-0D7E-BEC2-7D58ACD8C2C4}"/>
              </a:ext>
            </a:extLst>
          </p:cNvPr>
          <p:cNvSpPr txBox="1"/>
          <p:nvPr/>
        </p:nvSpPr>
        <p:spPr>
          <a:xfrm>
            <a:off x="1592810" y="1785360"/>
            <a:ext cx="9033243" cy="2215991"/>
          </a:xfrm>
          <a:prstGeom prst="rect">
            <a:avLst/>
          </a:prstGeom>
          <a:noFill/>
        </p:spPr>
        <p:txBody>
          <a:bodyPr wrap="none" rtlCol="0">
            <a:spAutoFit/>
          </a:bodyPr>
          <a:lstStyle/>
          <a:p>
            <a:pPr algn="ctr"/>
            <a:r>
              <a:rPr lang="zh-TW" altLang="en-US" sz="13800" dirty="0">
                <a:solidFill>
                  <a:schemeClr val="bg1"/>
                </a:solidFill>
                <a:latin typeface="Yu Mincho Demibold" panose="02020600000000000000" pitchFamily="18" charset="-128"/>
                <a:ea typeface="Yu Mincho Demibold" panose="02020600000000000000" pitchFamily="18" charset="-128"/>
              </a:rPr>
              <a:t>近義詞辨析</a:t>
            </a:r>
            <a:endParaRPr lang="zh-CN" altLang="en-US" sz="13800" dirty="0">
              <a:solidFill>
                <a:schemeClr val="bg1"/>
              </a:solidFill>
              <a:latin typeface="Yu Mincho Demibold" panose="02020600000000000000" pitchFamily="18" charset="-128"/>
              <a:ea typeface="Yu Mincho Demibold" panose="02020600000000000000" pitchFamily="18" charset="-128"/>
            </a:endParaRPr>
          </a:p>
        </p:txBody>
      </p:sp>
      <p:grpSp>
        <p:nvGrpSpPr>
          <p:cNvPr id="28" name="左">
            <a:extLst>
              <a:ext uri="{FF2B5EF4-FFF2-40B4-BE49-F238E27FC236}">
                <a16:creationId xmlns:a16="http://schemas.microsoft.com/office/drawing/2014/main" id="{7E2B38FB-C387-E3D1-69FD-10DD5EB09865}"/>
              </a:ext>
            </a:extLst>
          </p:cNvPr>
          <p:cNvGrpSpPr/>
          <p:nvPr/>
        </p:nvGrpSpPr>
        <p:grpSpPr>
          <a:xfrm>
            <a:off x="1503108" y="1326833"/>
            <a:ext cx="4742795" cy="2959312"/>
            <a:chOff x="3424832" y="1678751"/>
            <a:chExt cx="2678107"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424832" y="5108176"/>
              <a:ext cx="2674550"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右">
            <a:extLst>
              <a:ext uri="{FF2B5EF4-FFF2-40B4-BE49-F238E27FC236}">
                <a16:creationId xmlns:a16="http://schemas.microsoft.com/office/drawing/2014/main" id="{6C5413F0-C9A9-BF7C-CB6F-1A8B8FEED64D}"/>
              </a:ext>
            </a:extLst>
          </p:cNvPr>
          <p:cNvGrpSpPr/>
          <p:nvPr/>
        </p:nvGrpSpPr>
        <p:grpSpPr>
          <a:xfrm flipH="1">
            <a:off x="6239604" y="1326833"/>
            <a:ext cx="5083375" cy="2959312"/>
            <a:chOff x="3424832" y="1678751"/>
            <a:chExt cx="2678107"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pic>
        <p:nvPicPr>
          <p:cNvPr id="13" name="圖片 12" descr="一張含有 黑色, 黑暗 的圖片&#10;&#10;自動產生的描述">
            <a:hlinkClick r:id="rId3" action="ppaction://hlinksldjump"/>
            <a:extLst>
              <a:ext uri="{FF2B5EF4-FFF2-40B4-BE49-F238E27FC236}">
                <a16:creationId xmlns:a16="http://schemas.microsoft.com/office/drawing/2014/main" id="{19C65CE1-E858-468F-9712-4BBD2F082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8390" y="4785736"/>
            <a:ext cx="1906404" cy="1003079"/>
          </a:xfrm>
          <a:prstGeom prst="rect">
            <a:avLst/>
          </a:prstGeom>
        </p:spPr>
      </p:pic>
      <p:pic>
        <p:nvPicPr>
          <p:cNvPr id="14" name="圖片 13" descr="一張含有 黑色, 黑暗 的圖片&#10;&#10;自動產生的描述">
            <a:hlinkClick r:id="rId5" action="ppaction://hlinksldjump"/>
            <a:extLst>
              <a:ext uri="{FF2B5EF4-FFF2-40B4-BE49-F238E27FC236}">
                <a16:creationId xmlns:a16="http://schemas.microsoft.com/office/drawing/2014/main" id="{2FECCE38-EAC1-45D9-AA7E-5650B7B11F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9151" y="4785737"/>
            <a:ext cx="1906404" cy="1003079"/>
          </a:xfrm>
          <a:prstGeom prst="rect">
            <a:avLst/>
          </a:prstGeom>
        </p:spPr>
      </p:pic>
    </p:spTree>
    <p:extLst>
      <p:ext uri="{BB962C8B-B14F-4D97-AF65-F5344CB8AC3E}">
        <p14:creationId xmlns:p14="http://schemas.microsoft.com/office/powerpoint/2010/main" val="18399078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EC46325-6B9F-B218-BBF0-DFE6A9B89DD1}"/>
              </a:ext>
            </a:extLst>
          </p:cNvPr>
          <p:cNvSpPr/>
          <p:nvPr/>
        </p:nvSpPr>
        <p:spPr>
          <a:xfrm>
            <a:off x="729298" y="450355"/>
            <a:ext cx="10910392" cy="619326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文字方塊 1">
            <a:extLst>
              <a:ext uri="{FF2B5EF4-FFF2-40B4-BE49-F238E27FC236}">
                <a16:creationId xmlns:a16="http://schemas.microsoft.com/office/drawing/2014/main" id="{42756FCD-E666-F761-80B1-27C43A05BEC6}"/>
              </a:ext>
            </a:extLst>
          </p:cNvPr>
          <p:cNvSpPr txBox="1"/>
          <p:nvPr/>
        </p:nvSpPr>
        <p:spPr>
          <a:xfrm>
            <a:off x="901127" y="1924270"/>
            <a:ext cx="10486540" cy="3695179"/>
          </a:xfrm>
          <a:prstGeom prst="rect">
            <a:avLst/>
          </a:prstGeom>
          <a:noFill/>
        </p:spPr>
        <p:txBody>
          <a:bodyPr wrap="square" rtlCol="0">
            <a:spAutoFit/>
          </a:bodyPr>
          <a:lstStyle/>
          <a:p>
            <a:pPr indent="457200" algn="just">
              <a:lnSpc>
                <a:spcPct val="150000"/>
              </a:lnSpc>
            </a:pPr>
            <a:r>
              <a:rPr lang="zh-TW" altLang="en-US" sz="3200" dirty="0">
                <a:latin typeface="Times New Roman" panose="02020603050405020304" pitchFamily="18" charset="0"/>
                <a:ea typeface="DFWeiBei-B5" panose="03000709000000000000" pitchFamily="65" charset="-120"/>
                <a:cs typeface="Times New Roman" panose="02020603050405020304" pitchFamily="18" charset="0"/>
              </a:rPr>
              <a:t>   </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我們利用</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國教院索引典系統</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中的「</a:t>
            </a:r>
            <a:r>
              <a:rPr lang="en-US" altLang="zh-TW" sz="3200" dirty="0">
                <a:latin typeface="Times New Roman" panose="02020603050405020304" pitchFamily="18" charset="0"/>
                <a:ea typeface="DFWeiBei-B5" panose="03000709000000000000" pitchFamily="65" charset="-120"/>
                <a:cs typeface="Times New Roman" panose="02020603050405020304" pitchFamily="18" charset="0"/>
              </a:rPr>
              <a:t>(A|B)</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」檢索指令，代入「目前」和「暫時」，藉此找出這兩個詞語的相似與不相似之處。我們也使用</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國教院索引典系統</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左側的「</a:t>
            </a:r>
            <a:r>
              <a:rPr lang="en-US" altLang="zh-TW" sz="3200" dirty="0">
                <a:latin typeface="Times New Roman" panose="02020603050405020304" pitchFamily="18" charset="0"/>
                <a:ea typeface="DFWeiBei-B5" panose="03000709000000000000" pitchFamily="65" charset="-120"/>
                <a:cs typeface="Times New Roman" panose="02020603050405020304" pitchFamily="18" charset="0"/>
              </a:rPr>
              <a:t>word lookup</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」功能，篩選出這兩個生詞常用的慣用語和熟語，並設計為一個單元，幫助學習者分辨兩者的用法。</a:t>
            </a:r>
          </a:p>
        </p:txBody>
      </p:sp>
      <p:sp>
        <p:nvSpPr>
          <p:cNvPr id="4" name="文字方塊 3">
            <a:extLst>
              <a:ext uri="{FF2B5EF4-FFF2-40B4-BE49-F238E27FC236}">
                <a16:creationId xmlns:a16="http://schemas.microsoft.com/office/drawing/2014/main" id="{28C28493-6653-C9E4-B3BD-B09726D5311A}"/>
              </a:ext>
            </a:extLst>
          </p:cNvPr>
          <p:cNvSpPr txBox="1"/>
          <p:nvPr/>
        </p:nvSpPr>
        <p:spPr>
          <a:xfrm>
            <a:off x="5234225" y="623102"/>
            <a:ext cx="1723549" cy="1015663"/>
          </a:xfrm>
          <a:prstGeom prst="rect">
            <a:avLst/>
          </a:prstGeom>
          <a:noFill/>
        </p:spPr>
        <p:txBody>
          <a:bodyPr wrap="none" rtlCol="0">
            <a:spAutoFit/>
          </a:bodyPr>
          <a:lstStyle/>
          <a:p>
            <a:r>
              <a:rPr lang="zh-TW" altLang="en-US" sz="6000" dirty="0">
                <a:latin typeface="Yu Mincho Demibold" panose="02020600000000000000" pitchFamily="18" charset="-128"/>
                <a:ea typeface="Yu Mincho Demibold" panose="02020600000000000000" pitchFamily="18" charset="-128"/>
              </a:rPr>
              <a:t>說明</a:t>
            </a:r>
          </a:p>
        </p:txBody>
      </p:sp>
    </p:spTree>
    <p:extLst>
      <p:ext uri="{BB962C8B-B14F-4D97-AF65-F5344CB8AC3E}">
        <p14:creationId xmlns:p14="http://schemas.microsoft.com/office/powerpoint/2010/main" val="1423729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44E95C5-1646-3DA4-4157-7B83C891B1D5}"/>
              </a:ext>
            </a:extLst>
          </p:cNvPr>
          <p:cNvSpPr/>
          <p:nvPr/>
        </p:nvSpPr>
        <p:spPr>
          <a:xfrm>
            <a:off x="139959" y="111967"/>
            <a:ext cx="11943185" cy="6634066"/>
          </a:xfrm>
          <a:prstGeom prst="rect">
            <a:avLst/>
          </a:prstGeom>
          <a:noFill/>
          <a:ln w="101600">
            <a:solidFill>
              <a:srgbClr val="D7A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圖片 8">
            <a:extLst>
              <a:ext uri="{FF2B5EF4-FFF2-40B4-BE49-F238E27FC236}">
                <a16:creationId xmlns:a16="http://schemas.microsoft.com/office/drawing/2014/main" id="{6308150C-5621-58D8-8134-F28AB30FE3CB}"/>
              </a:ext>
            </a:extLst>
          </p:cNvPr>
          <p:cNvPicPr>
            <a:picLocks noChangeAspect="1"/>
          </p:cNvPicPr>
          <p:nvPr/>
        </p:nvPicPr>
        <p:blipFill>
          <a:blip r:embed="rId3"/>
          <a:stretch>
            <a:fillRect/>
          </a:stretch>
        </p:blipFill>
        <p:spPr>
          <a:xfrm>
            <a:off x="279100" y="1805042"/>
            <a:ext cx="11772941" cy="4518018"/>
          </a:xfrm>
          <a:prstGeom prst="rect">
            <a:avLst/>
          </a:prstGeom>
        </p:spPr>
      </p:pic>
    </p:spTree>
    <p:extLst>
      <p:ext uri="{BB962C8B-B14F-4D97-AF65-F5344CB8AC3E}">
        <p14:creationId xmlns:p14="http://schemas.microsoft.com/office/powerpoint/2010/main" val="369869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D76F3BCB-97B2-E3DE-B772-2D25AD1E9475}"/>
              </a:ext>
            </a:extLst>
          </p:cNvPr>
          <p:cNvGrpSpPr/>
          <p:nvPr/>
        </p:nvGrpSpPr>
        <p:grpSpPr>
          <a:xfrm>
            <a:off x="0" y="0"/>
            <a:ext cx="12192009" cy="6664853"/>
            <a:chOff x="0" y="0"/>
            <a:chExt cx="12192009" cy="6664853"/>
          </a:xfrm>
        </p:grpSpPr>
        <p:grpSp>
          <p:nvGrpSpPr>
            <p:cNvPr id="12" name="群組 11">
              <a:extLst>
                <a:ext uri="{FF2B5EF4-FFF2-40B4-BE49-F238E27FC236}">
                  <a16:creationId xmlns:a16="http://schemas.microsoft.com/office/drawing/2014/main" id="{16BFBEB9-FDCC-E686-28A4-31293DB50465}"/>
                </a:ext>
              </a:extLst>
            </p:cNvPr>
            <p:cNvGrpSpPr/>
            <p:nvPr/>
          </p:nvGrpSpPr>
          <p:grpSpPr>
            <a:xfrm>
              <a:off x="0" y="429120"/>
              <a:ext cx="12192009" cy="6235733"/>
              <a:chOff x="1904701" y="716694"/>
              <a:chExt cx="10178669" cy="4029517"/>
            </a:xfrm>
          </p:grpSpPr>
          <p:sp>
            <p:nvSpPr>
              <p:cNvPr id="14" name="平行四边形 19">
                <a:extLst>
                  <a:ext uri="{FF2B5EF4-FFF2-40B4-BE49-F238E27FC236}">
                    <a16:creationId xmlns:a16="http://schemas.microsoft.com/office/drawing/2014/main" id="{AD17BAA3-B42D-F4A3-C1F4-479F9A85AECB}"/>
                  </a:ext>
                </a:extLst>
              </p:cNvPr>
              <p:cNvSpPr/>
              <p:nvPr/>
            </p:nvSpPr>
            <p:spPr>
              <a:xfrm>
                <a:off x="9622537" y="4118469"/>
                <a:ext cx="2460833" cy="627742"/>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6" name="平行四边形 15">
                <a:extLst>
                  <a:ext uri="{FF2B5EF4-FFF2-40B4-BE49-F238E27FC236}">
                    <a16:creationId xmlns:a16="http://schemas.microsoft.com/office/drawing/2014/main" id="{8A7787EC-4703-4F27-1A23-3F2B1F60BA36}"/>
                  </a:ext>
                </a:extLst>
              </p:cNvPr>
              <p:cNvSpPr/>
              <p:nvPr/>
            </p:nvSpPr>
            <p:spPr>
              <a:xfrm>
                <a:off x="1904701" y="716694"/>
                <a:ext cx="2270422" cy="617816"/>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17">
                <a:extLst>
                  <a:ext uri="{FF2B5EF4-FFF2-40B4-BE49-F238E27FC236}">
                    <a16:creationId xmlns:a16="http://schemas.microsoft.com/office/drawing/2014/main" id="{47B1774D-B2A2-5978-31DF-38552BDC55E8}"/>
                  </a:ext>
                </a:extLst>
              </p:cNvPr>
              <p:cNvSpPr/>
              <p:nvPr/>
            </p:nvSpPr>
            <p:spPr>
              <a:xfrm>
                <a:off x="2513566" y="730416"/>
                <a:ext cx="9108693" cy="400207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3" name="图片 15" descr="图片包含 自然, 深色&#10;&#10;已生成极高可信度的说明">
              <a:extLst>
                <a:ext uri="{FF2B5EF4-FFF2-40B4-BE49-F238E27FC236}">
                  <a16:creationId xmlns:a16="http://schemas.microsoft.com/office/drawing/2014/main" id="{B41FC73A-5C11-132D-56F8-964C598C8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830" y="0"/>
              <a:ext cx="2449867" cy="2449867"/>
            </a:xfrm>
            <a:prstGeom prst="rect">
              <a:avLst/>
            </a:prstGeom>
          </p:spPr>
        </p:pic>
      </p:grpSp>
      <p:sp>
        <p:nvSpPr>
          <p:cNvPr id="8" name="文字方塊 7">
            <a:extLst>
              <a:ext uri="{FF2B5EF4-FFF2-40B4-BE49-F238E27FC236}">
                <a16:creationId xmlns:a16="http://schemas.microsoft.com/office/drawing/2014/main" id="{18BFF841-3BD3-CED5-6F01-AA70AE982663}"/>
              </a:ext>
            </a:extLst>
          </p:cNvPr>
          <p:cNvSpPr txBox="1"/>
          <p:nvPr/>
        </p:nvSpPr>
        <p:spPr>
          <a:xfrm>
            <a:off x="5234223" y="585587"/>
            <a:ext cx="1723549" cy="1015663"/>
          </a:xfrm>
          <a:prstGeom prst="rect">
            <a:avLst/>
          </a:prstGeom>
          <a:noFill/>
        </p:spPr>
        <p:txBody>
          <a:bodyPr wrap="none" rtlCol="0">
            <a:spAutoFit/>
          </a:bodyPr>
          <a:lstStyle/>
          <a:p>
            <a:r>
              <a:rPr lang="zh-TW" altLang="en-US" sz="6000" dirty="0">
                <a:solidFill>
                  <a:schemeClr val="tx2">
                    <a:lumMod val="50000"/>
                  </a:schemeClr>
                </a:solidFill>
                <a:latin typeface="Yu Mincho Demibold" panose="02020600000000000000" pitchFamily="18" charset="-128"/>
                <a:ea typeface="Yu Mincho Demibold" panose="02020600000000000000" pitchFamily="18" charset="-128"/>
              </a:rPr>
              <a:t>目前</a:t>
            </a:r>
          </a:p>
        </p:txBody>
      </p:sp>
      <p:sp>
        <p:nvSpPr>
          <p:cNvPr id="9" name="文字方塊 8">
            <a:extLst>
              <a:ext uri="{FF2B5EF4-FFF2-40B4-BE49-F238E27FC236}">
                <a16:creationId xmlns:a16="http://schemas.microsoft.com/office/drawing/2014/main" id="{2C1C2D4D-4F45-D906-1095-B49DAC4AA79A}"/>
              </a:ext>
            </a:extLst>
          </p:cNvPr>
          <p:cNvSpPr txBox="1"/>
          <p:nvPr/>
        </p:nvSpPr>
        <p:spPr>
          <a:xfrm>
            <a:off x="1002295" y="1761832"/>
            <a:ext cx="10365052" cy="4093428"/>
          </a:xfrm>
          <a:prstGeom prst="rect">
            <a:avLst/>
          </a:prstGeom>
          <a:noFill/>
        </p:spPr>
        <p:txBody>
          <a:bodyPr wrap="square" rtlCol="0">
            <a:spAutoFit/>
          </a:bodyPr>
          <a:lstStyle/>
          <a:p>
            <a:r>
              <a:rPr lang="zh-TW" altLang="en-US" sz="3200" dirty="0">
                <a:solidFill>
                  <a:schemeClr val="tx2">
                    <a:lumMod val="50000"/>
                  </a:schemeClr>
                </a:solidFill>
                <a:latin typeface="微軟正黑體" panose="020B0604030504040204" pitchFamily="34" charset="-120"/>
                <a:ea typeface="微軟正黑體" panose="020B0604030504040204" pitchFamily="34" charset="-120"/>
              </a:rPr>
              <a:t>■ </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常用熟語： 到</a:t>
            </a:r>
            <a:r>
              <a:rPr lang="zh-TW" altLang="en-US" sz="3600" b="1" dirty="0">
                <a:solidFill>
                  <a:schemeClr val="tx2">
                    <a:lumMod val="50000"/>
                  </a:schemeClr>
                </a:solidFill>
                <a:latin typeface="微軟正黑體" panose="020B0604030504040204" pitchFamily="34" charset="-120"/>
                <a:ea typeface="微軟正黑體" panose="020B0604030504040204" pitchFamily="34" charset="-120"/>
              </a:rPr>
              <a:t>目前</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為止</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endParaRPr lang="en-US" altLang="zh-TW" sz="4400" dirty="0">
              <a:solidFill>
                <a:schemeClr val="tx2">
                  <a:lumMod val="50000"/>
                </a:schemeClr>
              </a:solidFill>
              <a:latin typeface="DFWeiBei-B5" panose="03000709000000000000" pitchFamily="65" charset="-120"/>
              <a:ea typeface="DFWeiBei-B5" panose="03000709000000000000" pitchFamily="65" charset="-120"/>
            </a:endParaRPr>
          </a:p>
          <a:p>
            <a:r>
              <a:rPr lang="zh-TW" altLang="en-US" sz="3600" dirty="0">
                <a:solidFill>
                  <a:schemeClr val="tx2">
                    <a:lumMod val="50000"/>
                  </a:schemeClr>
                </a:solidFill>
                <a:latin typeface="DFWeiBei-B5" panose="03000709000000000000" pitchFamily="65" charset="-120"/>
                <a:ea typeface="DFWeiBei-B5" panose="03000709000000000000" pitchFamily="65" charset="-120"/>
              </a:rPr>
              <a:t>■ </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例句：</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endParaRPr lang="en-US" altLang="zh-TW" sz="3600" dirty="0">
              <a:solidFill>
                <a:schemeClr val="tx2">
                  <a:lumMod val="50000"/>
                </a:schemeClr>
              </a:solidFill>
              <a:latin typeface="DFWeiBei-B5" panose="03000709000000000000" pitchFamily="65" charset="-120"/>
              <a:ea typeface="DFWeiBei-B5" panose="03000709000000000000" pitchFamily="65" charset="-120"/>
            </a:endParaRPr>
          </a:p>
          <a:p>
            <a:r>
              <a:rPr lang="en-US" altLang="zh-TW" sz="3600" dirty="0">
                <a:latin typeface="微軟正黑體" panose="020B0604030504040204" pitchFamily="34" charset="-120"/>
                <a:ea typeface="微軟正黑體" panose="020B0604030504040204" pitchFamily="34" charset="-120"/>
              </a:rPr>
              <a:t>1.</a:t>
            </a:r>
            <a:r>
              <a:rPr lang="zh-TW" altLang="en-US" sz="3600" dirty="0">
                <a:latin typeface="微軟正黑體" panose="020B0604030504040204" pitchFamily="34" charset="-120"/>
                <a:ea typeface="微軟正黑體" panose="020B0604030504040204" pitchFamily="34" charset="-120"/>
              </a:rPr>
              <a:t> </a:t>
            </a:r>
            <a:r>
              <a:rPr lang="zh-TW" altLang="en-US" sz="3600" dirty="0">
                <a:solidFill>
                  <a:srgbClr val="3792AB"/>
                </a:solidFill>
                <a:latin typeface="微軟正黑體" panose="020B0604030504040204" pitchFamily="34" charset="-120"/>
                <a:ea typeface="微軟正黑體" panose="020B0604030504040204" pitchFamily="34" charset="-120"/>
              </a:rPr>
              <a:t>到目前為止</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，她還沒找到合適的工作。</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pPr marL="457200" indent="-457200">
              <a:buAutoNum type="arabicPeriod"/>
            </a:pPr>
            <a:endParaRPr lang="en-US" altLang="zh-TW" sz="3600" dirty="0">
              <a:solidFill>
                <a:schemeClr val="tx2">
                  <a:lumMod val="50000"/>
                </a:schemeClr>
              </a:solidFill>
              <a:latin typeface="DFWeiBei-B5" panose="03000709000000000000" pitchFamily="65" charset="-120"/>
              <a:ea typeface="DFWeiBei-B5" panose="03000709000000000000" pitchFamily="65" charset="-120"/>
            </a:endParaRPr>
          </a:p>
          <a:p>
            <a:r>
              <a:rPr lang="en-US" altLang="zh-TW" sz="3600" dirty="0">
                <a:solidFill>
                  <a:schemeClr val="tx2">
                    <a:lumMod val="50000"/>
                  </a:schemeClr>
                </a:solidFill>
                <a:latin typeface="微軟正黑體" panose="020B0604030504040204" pitchFamily="34" charset="-120"/>
                <a:ea typeface="微軟正黑體" panose="020B0604030504040204" pitchFamily="34" charset="-120"/>
              </a:rPr>
              <a:t>2.</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 這個計畫</a:t>
            </a:r>
            <a:r>
              <a:rPr lang="zh-TW" altLang="en-US" sz="3600" dirty="0">
                <a:solidFill>
                  <a:srgbClr val="3792AB"/>
                </a:solidFill>
                <a:latin typeface="微軟正黑體" panose="020B0604030504040204" pitchFamily="34" charset="-120"/>
                <a:ea typeface="微軟正黑體" panose="020B0604030504040204" pitchFamily="34" charset="-120"/>
              </a:rPr>
              <a:t>到目前為止</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還沒有任何進展。</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4" name="箭號: 弧形上彎 3">
            <a:hlinkClick r:id="rId4" action="ppaction://hlinksldjump"/>
            <a:extLst>
              <a:ext uri="{FF2B5EF4-FFF2-40B4-BE49-F238E27FC236}">
                <a16:creationId xmlns:a16="http://schemas.microsoft.com/office/drawing/2014/main" id="{38CAFCF4-CABB-8EA8-EF8D-21FBA7D7D552}"/>
              </a:ext>
            </a:extLst>
          </p:cNvPr>
          <p:cNvSpPr/>
          <p:nvPr/>
        </p:nvSpPr>
        <p:spPr>
          <a:xfrm flipH="1">
            <a:off x="10610262" y="5486615"/>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5" name="文字方塊 4">
            <a:hlinkClick r:id="rId4" action="ppaction://hlinksldjump"/>
            <a:extLst>
              <a:ext uri="{FF2B5EF4-FFF2-40B4-BE49-F238E27FC236}">
                <a16:creationId xmlns:a16="http://schemas.microsoft.com/office/drawing/2014/main" id="{9F9DCD98-0988-5FCE-4C71-C3212F65515D}"/>
              </a:ext>
            </a:extLst>
          </p:cNvPr>
          <p:cNvSpPr txBox="1"/>
          <p:nvPr/>
        </p:nvSpPr>
        <p:spPr>
          <a:xfrm>
            <a:off x="10568048" y="6091252"/>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Tree>
    <p:extLst>
      <p:ext uri="{BB962C8B-B14F-4D97-AF65-F5344CB8AC3E}">
        <p14:creationId xmlns:p14="http://schemas.microsoft.com/office/powerpoint/2010/main" val="19404660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a:extLst>
              <a:ext uri="{FF2B5EF4-FFF2-40B4-BE49-F238E27FC236}">
                <a16:creationId xmlns:a16="http://schemas.microsoft.com/office/drawing/2014/main" id="{6721165E-67BE-8474-03AB-8E8CB35EACE0}"/>
              </a:ext>
            </a:extLst>
          </p:cNvPr>
          <p:cNvGrpSpPr/>
          <p:nvPr/>
        </p:nvGrpSpPr>
        <p:grpSpPr>
          <a:xfrm>
            <a:off x="0" y="0"/>
            <a:ext cx="12192009" cy="6664853"/>
            <a:chOff x="0" y="0"/>
            <a:chExt cx="12192009" cy="6664853"/>
          </a:xfrm>
        </p:grpSpPr>
        <p:grpSp>
          <p:nvGrpSpPr>
            <p:cNvPr id="18" name="群組 17">
              <a:extLst>
                <a:ext uri="{FF2B5EF4-FFF2-40B4-BE49-F238E27FC236}">
                  <a16:creationId xmlns:a16="http://schemas.microsoft.com/office/drawing/2014/main" id="{923F9ABA-C9A6-1730-40BB-073BD540A45A}"/>
                </a:ext>
              </a:extLst>
            </p:cNvPr>
            <p:cNvGrpSpPr/>
            <p:nvPr/>
          </p:nvGrpSpPr>
          <p:grpSpPr>
            <a:xfrm>
              <a:off x="0" y="429120"/>
              <a:ext cx="12192009" cy="6235733"/>
              <a:chOff x="1904701" y="716694"/>
              <a:chExt cx="10178669" cy="4029517"/>
            </a:xfrm>
          </p:grpSpPr>
          <p:sp>
            <p:nvSpPr>
              <p:cNvPr id="22" name="平行四边形 19">
                <a:extLst>
                  <a:ext uri="{FF2B5EF4-FFF2-40B4-BE49-F238E27FC236}">
                    <a16:creationId xmlns:a16="http://schemas.microsoft.com/office/drawing/2014/main" id="{DF88A40C-63B7-F380-A5E5-4ED66DBE25D8}"/>
                  </a:ext>
                </a:extLst>
              </p:cNvPr>
              <p:cNvSpPr/>
              <p:nvPr/>
            </p:nvSpPr>
            <p:spPr>
              <a:xfrm>
                <a:off x="9622537" y="4118469"/>
                <a:ext cx="2460833" cy="627742"/>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3" name="平行四边形 15">
                <a:extLst>
                  <a:ext uri="{FF2B5EF4-FFF2-40B4-BE49-F238E27FC236}">
                    <a16:creationId xmlns:a16="http://schemas.microsoft.com/office/drawing/2014/main" id="{DE801EFB-726C-1B04-42F2-86C86E20E74C}"/>
                  </a:ext>
                </a:extLst>
              </p:cNvPr>
              <p:cNvSpPr/>
              <p:nvPr/>
            </p:nvSpPr>
            <p:spPr>
              <a:xfrm>
                <a:off x="1904701" y="716694"/>
                <a:ext cx="2270422" cy="617816"/>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矩形 23">
                <a:extLst>
                  <a:ext uri="{FF2B5EF4-FFF2-40B4-BE49-F238E27FC236}">
                    <a16:creationId xmlns:a16="http://schemas.microsoft.com/office/drawing/2014/main" id="{7F9811E9-6528-3E60-510C-147DB1EB6DC6}"/>
                  </a:ext>
                </a:extLst>
              </p:cNvPr>
              <p:cNvSpPr/>
              <p:nvPr/>
            </p:nvSpPr>
            <p:spPr>
              <a:xfrm>
                <a:off x="2513566" y="730416"/>
                <a:ext cx="9108693" cy="400207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0" name="图片 15" descr="图片包含 自然, 深色&#10;&#10;已生成极高可信度的说明">
              <a:extLst>
                <a:ext uri="{FF2B5EF4-FFF2-40B4-BE49-F238E27FC236}">
                  <a16:creationId xmlns:a16="http://schemas.microsoft.com/office/drawing/2014/main" id="{61B862FB-B394-B8F1-0772-16FDACFAFA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830" y="0"/>
              <a:ext cx="2449867" cy="2449867"/>
            </a:xfrm>
            <a:prstGeom prst="rect">
              <a:avLst/>
            </a:prstGeom>
          </p:spPr>
        </p:pic>
      </p:grpSp>
      <p:sp>
        <p:nvSpPr>
          <p:cNvPr id="8" name="文字方塊 7">
            <a:extLst>
              <a:ext uri="{FF2B5EF4-FFF2-40B4-BE49-F238E27FC236}">
                <a16:creationId xmlns:a16="http://schemas.microsoft.com/office/drawing/2014/main" id="{18BFF841-3BD3-CED5-6F01-AA70AE982663}"/>
              </a:ext>
            </a:extLst>
          </p:cNvPr>
          <p:cNvSpPr txBox="1"/>
          <p:nvPr/>
        </p:nvSpPr>
        <p:spPr>
          <a:xfrm>
            <a:off x="5234223" y="585587"/>
            <a:ext cx="1723549" cy="1015663"/>
          </a:xfrm>
          <a:prstGeom prst="rect">
            <a:avLst/>
          </a:prstGeom>
          <a:noFill/>
        </p:spPr>
        <p:txBody>
          <a:bodyPr wrap="none" rtlCol="0">
            <a:spAutoFit/>
          </a:bodyPr>
          <a:lstStyle/>
          <a:p>
            <a:r>
              <a:rPr lang="zh-TW" altLang="en-US" sz="6000" dirty="0">
                <a:solidFill>
                  <a:schemeClr val="tx2">
                    <a:lumMod val="50000"/>
                  </a:schemeClr>
                </a:solidFill>
                <a:latin typeface="Yu Mincho Demibold" panose="02020600000000000000" pitchFamily="18" charset="-128"/>
                <a:ea typeface="Yu Mincho Demibold" panose="02020600000000000000" pitchFamily="18" charset="-128"/>
              </a:rPr>
              <a:t>目前</a:t>
            </a:r>
          </a:p>
        </p:txBody>
      </p:sp>
      <p:sp>
        <p:nvSpPr>
          <p:cNvPr id="9" name="文字方塊 8">
            <a:extLst>
              <a:ext uri="{FF2B5EF4-FFF2-40B4-BE49-F238E27FC236}">
                <a16:creationId xmlns:a16="http://schemas.microsoft.com/office/drawing/2014/main" id="{2C1C2D4D-4F45-D906-1095-B49DAC4AA79A}"/>
              </a:ext>
            </a:extLst>
          </p:cNvPr>
          <p:cNvSpPr txBox="1"/>
          <p:nvPr/>
        </p:nvSpPr>
        <p:spPr>
          <a:xfrm>
            <a:off x="1002295" y="1761832"/>
            <a:ext cx="9906879" cy="4462760"/>
          </a:xfrm>
          <a:prstGeom prst="rect">
            <a:avLst/>
          </a:prstGeom>
          <a:noFill/>
        </p:spPr>
        <p:txBody>
          <a:bodyPr wrap="none" rtlCol="0">
            <a:spAutoFit/>
          </a:bodyPr>
          <a:lstStyle/>
          <a:p>
            <a:r>
              <a:rPr lang="zh-TW" altLang="en-US" sz="3200" dirty="0">
                <a:solidFill>
                  <a:schemeClr val="tx2">
                    <a:lumMod val="50000"/>
                  </a:schemeClr>
                </a:solidFill>
                <a:latin typeface="微軟正黑體" panose="020B0604030504040204" pitchFamily="34" charset="-120"/>
                <a:ea typeface="微軟正黑體" panose="020B0604030504040204" pitchFamily="34" charset="-120"/>
              </a:rPr>
              <a:t>■ </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常用熟語：以</a:t>
            </a:r>
            <a:r>
              <a:rPr lang="zh-TW" altLang="en-US" sz="3600" b="1" dirty="0">
                <a:solidFill>
                  <a:schemeClr val="tx2">
                    <a:lumMod val="50000"/>
                  </a:schemeClr>
                </a:solidFill>
                <a:latin typeface="微軟正黑體" panose="020B0604030504040204" pitchFamily="34" charset="-120"/>
                <a:ea typeface="微軟正黑體" panose="020B0604030504040204" pitchFamily="34" charset="-120"/>
              </a:rPr>
              <a:t>目前</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的情形</a:t>
            </a:r>
            <a:r>
              <a:rPr lang="en-US" altLang="zh-TW" sz="3600" dirty="0">
                <a:solidFill>
                  <a:schemeClr val="tx2">
                    <a:lumMod val="50000"/>
                  </a:schemeClr>
                </a:solidFill>
                <a:latin typeface="微軟正黑體" panose="020B0604030504040204" pitchFamily="34" charset="-120"/>
                <a:ea typeface="微軟正黑體" panose="020B0604030504040204" pitchFamily="34" charset="-120"/>
              </a:rPr>
              <a:t>/</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狀況來說</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endParaRPr lang="en-US" altLang="zh-TW" sz="3200" dirty="0">
              <a:solidFill>
                <a:schemeClr val="tx2">
                  <a:lumMod val="50000"/>
                </a:schemeClr>
              </a:solidFill>
              <a:latin typeface="微軟正黑體" panose="020B0604030504040204" pitchFamily="34" charset="-120"/>
              <a:ea typeface="微軟正黑體" panose="020B0604030504040204" pitchFamily="34" charset="-120"/>
            </a:endParaRPr>
          </a:p>
          <a:p>
            <a:r>
              <a:rPr lang="zh-TW" altLang="en-US" sz="3200" dirty="0">
                <a:solidFill>
                  <a:schemeClr val="tx2">
                    <a:lumMod val="50000"/>
                  </a:schemeClr>
                </a:solidFill>
                <a:latin typeface="微軟正黑體" panose="020B0604030504040204" pitchFamily="34" charset="-120"/>
                <a:ea typeface="微軟正黑體" panose="020B0604030504040204" pitchFamily="34" charset="-120"/>
              </a:rPr>
              <a:t>■ </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例句：</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endParaRPr lang="en-US" altLang="zh-TW" sz="3600" dirty="0">
              <a:solidFill>
                <a:schemeClr val="tx2">
                  <a:lumMod val="50000"/>
                </a:schemeClr>
              </a:solidFill>
              <a:latin typeface="DFWeiBei-B5" panose="03000709000000000000" pitchFamily="65" charset="-120"/>
              <a:ea typeface="DFWeiBei-B5" panose="03000709000000000000" pitchFamily="65" charset="-120"/>
            </a:endParaRPr>
          </a:p>
          <a:p>
            <a:r>
              <a:rPr lang="en-US" altLang="zh-TW" sz="3600" dirty="0">
                <a:latin typeface="微軟正黑體" panose="020B0604030504040204" pitchFamily="34" charset="-120"/>
                <a:ea typeface="微軟正黑體" panose="020B0604030504040204" pitchFamily="34" charset="-120"/>
              </a:rPr>
              <a:t>1.</a:t>
            </a:r>
            <a:r>
              <a:rPr lang="zh-TW" altLang="en-US" sz="3600" dirty="0">
                <a:latin typeface="微軟正黑體" panose="020B0604030504040204" pitchFamily="34" charset="-120"/>
                <a:ea typeface="微軟正黑體" panose="020B0604030504040204" pitchFamily="34" charset="-120"/>
              </a:rPr>
              <a:t> </a:t>
            </a:r>
            <a:r>
              <a:rPr lang="zh-TW" altLang="en-US" sz="3600" dirty="0">
                <a:solidFill>
                  <a:srgbClr val="3792AB"/>
                </a:solidFill>
                <a:latin typeface="微軟正黑體" panose="020B0604030504040204" pitchFamily="34" charset="-120"/>
                <a:ea typeface="微軟正黑體" panose="020B0604030504040204" pitchFamily="34" charset="-120"/>
              </a:rPr>
              <a:t>以目前的情形來說</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，你還是不要急著做決定。</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pPr marL="457200" indent="-457200">
              <a:buAutoNum type="arabicPeriod"/>
            </a:pP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r>
              <a:rPr lang="en-US" altLang="zh-TW" sz="3600" dirty="0">
                <a:solidFill>
                  <a:schemeClr val="tx2">
                    <a:lumMod val="50000"/>
                  </a:schemeClr>
                </a:solidFill>
                <a:latin typeface="微軟正黑體" panose="020B0604030504040204" pitchFamily="34" charset="-120"/>
                <a:ea typeface="微軟正黑體" panose="020B0604030504040204" pitchFamily="34" charset="-120"/>
              </a:rPr>
              <a:t>2.</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 那位醫生說，</a:t>
            </a:r>
            <a:r>
              <a:rPr lang="zh-TW" altLang="en-US" sz="3600" dirty="0">
                <a:solidFill>
                  <a:srgbClr val="3792AB"/>
                </a:solidFill>
                <a:latin typeface="微軟正黑體" panose="020B0604030504040204" pitchFamily="34" charset="-120"/>
                <a:ea typeface="微軟正黑體" panose="020B0604030504040204" pitchFamily="34" charset="-120"/>
              </a:rPr>
              <a:t>以</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他</a:t>
            </a:r>
            <a:r>
              <a:rPr lang="zh-TW" altLang="en-US" sz="3600" dirty="0">
                <a:solidFill>
                  <a:srgbClr val="3792AB"/>
                </a:solidFill>
                <a:latin typeface="微軟正黑體" panose="020B0604030504040204" pitchFamily="34" charset="-120"/>
                <a:ea typeface="微軟正黑體" panose="020B0604030504040204" pitchFamily="34" charset="-120"/>
              </a:rPr>
              <a:t>目前的狀況來說</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，還是</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    先住院比較好。</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4" name="箭號: 弧形上彎 3">
            <a:hlinkClick r:id="rId4" action="ppaction://hlinksldjump"/>
            <a:extLst>
              <a:ext uri="{FF2B5EF4-FFF2-40B4-BE49-F238E27FC236}">
                <a16:creationId xmlns:a16="http://schemas.microsoft.com/office/drawing/2014/main" id="{92EB0A91-1D13-296D-46AE-FBF00278E3CF}"/>
              </a:ext>
            </a:extLst>
          </p:cNvPr>
          <p:cNvSpPr/>
          <p:nvPr/>
        </p:nvSpPr>
        <p:spPr>
          <a:xfrm flipH="1">
            <a:off x="10610262" y="5486615"/>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5" name="文字方塊 4">
            <a:hlinkClick r:id="rId4" action="ppaction://hlinksldjump"/>
            <a:extLst>
              <a:ext uri="{FF2B5EF4-FFF2-40B4-BE49-F238E27FC236}">
                <a16:creationId xmlns:a16="http://schemas.microsoft.com/office/drawing/2014/main" id="{B90F3178-4268-6DCA-14B2-C1BEF6CA487A}"/>
              </a:ext>
            </a:extLst>
          </p:cNvPr>
          <p:cNvSpPr txBox="1"/>
          <p:nvPr/>
        </p:nvSpPr>
        <p:spPr>
          <a:xfrm>
            <a:off x="10568048" y="6091252"/>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Tree>
    <p:extLst>
      <p:ext uri="{BB962C8B-B14F-4D97-AF65-F5344CB8AC3E}">
        <p14:creationId xmlns:p14="http://schemas.microsoft.com/office/powerpoint/2010/main" val="4235176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a:extLst>
              <a:ext uri="{FF2B5EF4-FFF2-40B4-BE49-F238E27FC236}">
                <a16:creationId xmlns:a16="http://schemas.microsoft.com/office/drawing/2014/main" id="{EEB929D3-619F-87AF-721D-4C2BFE446C84}"/>
              </a:ext>
            </a:extLst>
          </p:cNvPr>
          <p:cNvGrpSpPr/>
          <p:nvPr/>
        </p:nvGrpSpPr>
        <p:grpSpPr>
          <a:xfrm>
            <a:off x="0" y="0"/>
            <a:ext cx="12192009" cy="6664853"/>
            <a:chOff x="0" y="0"/>
            <a:chExt cx="12192009" cy="6664853"/>
          </a:xfrm>
        </p:grpSpPr>
        <p:grpSp>
          <p:nvGrpSpPr>
            <p:cNvPr id="11" name="群組 10">
              <a:extLst>
                <a:ext uri="{FF2B5EF4-FFF2-40B4-BE49-F238E27FC236}">
                  <a16:creationId xmlns:a16="http://schemas.microsoft.com/office/drawing/2014/main" id="{0FE1C8BE-7EAE-8266-B694-73A5377F17FD}"/>
                </a:ext>
              </a:extLst>
            </p:cNvPr>
            <p:cNvGrpSpPr/>
            <p:nvPr/>
          </p:nvGrpSpPr>
          <p:grpSpPr>
            <a:xfrm>
              <a:off x="0" y="429120"/>
              <a:ext cx="12192009" cy="6235733"/>
              <a:chOff x="1904701" y="716694"/>
              <a:chExt cx="10178669" cy="4029517"/>
            </a:xfrm>
          </p:grpSpPr>
          <p:sp>
            <p:nvSpPr>
              <p:cNvPr id="12" name="平行四边形 19">
                <a:extLst>
                  <a:ext uri="{FF2B5EF4-FFF2-40B4-BE49-F238E27FC236}">
                    <a16:creationId xmlns:a16="http://schemas.microsoft.com/office/drawing/2014/main" id="{DB5F2506-B6CC-F0E5-8E89-285D6190773A}"/>
                  </a:ext>
                </a:extLst>
              </p:cNvPr>
              <p:cNvSpPr/>
              <p:nvPr/>
            </p:nvSpPr>
            <p:spPr>
              <a:xfrm>
                <a:off x="9622537" y="4118469"/>
                <a:ext cx="2460833" cy="627742"/>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3" name="平行四边形 15">
                <a:extLst>
                  <a:ext uri="{FF2B5EF4-FFF2-40B4-BE49-F238E27FC236}">
                    <a16:creationId xmlns:a16="http://schemas.microsoft.com/office/drawing/2014/main" id="{5713D24C-3E7B-0FAE-3D8D-29E21CB01D9E}"/>
                  </a:ext>
                </a:extLst>
              </p:cNvPr>
              <p:cNvSpPr/>
              <p:nvPr/>
            </p:nvSpPr>
            <p:spPr>
              <a:xfrm>
                <a:off x="1904701" y="716694"/>
                <a:ext cx="2270422" cy="617816"/>
              </a:xfrm>
              <a:prstGeom prst="parallelogram">
                <a:avLst>
                  <a:gd name="adj" fmla="val 43429"/>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C5CAB57B-269C-BAE7-AA02-56AD6A1DDCC4}"/>
                  </a:ext>
                </a:extLst>
              </p:cNvPr>
              <p:cNvSpPr/>
              <p:nvPr/>
            </p:nvSpPr>
            <p:spPr>
              <a:xfrm>
                <a:off x="2513566" y="730416"/>
                <a:ext cx="9108693" cy="4002073"/>
              </a:xfrm>
              <a:prstGeom prst="rect">
                <a:avLst/>
              </a:prstGeom>
              <a:solidFill>
                <a:schemeClr val="bg1"/>
              </a:solidFill>
              <a:ln w="101600">
                <a:solidFill>
                  <a:srgbClr val="D7AE7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6" name="图片 15" descr="图片包含 自然, 深色&#10;&#10;已生成极高可信度的说明">
              <a:extLst>
                <a:ext uri="{FF2B5EF4-FFF2-40B4-BE49-F238E27FC236}">
                  <a16:creationId xmlns:a16="http://schemas.microsoft.com/office/drawing/2014/main" id="{BB11631A-C710-E023-3B1A-9EF4EEFC2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830" y="0"/>
              <a:ext cx="2449867" cy="2449867"/>
            </a:xfrm>
            <a:prstGeom prst="rect">
              <a:avLst/>
            </a:prstGeom>
          </p:spPr>
        </p:pic>
      </p:grpSp>
      <p:sp>
        <p:nvSpPr>
          <p:cNvPr id="8" name="文字方塊 7">
            <a:extLst>
              <a:ext uri="{FF2B5EF4-FFF2-40B4-BE49-F238E27FC236}">
                <a16:creationId xmlns:a16="http://schemas.microsoft.com/office/drawing/2014/main" id="{18BFF841-3BD3-CED5-6F01-AA70AE982663}"/>
              </a:ext>
            </a:extLst>
          </p:cNvPr>
          <p:cNvSpPr txBox="1"/>
          <p:nvPr/>
        </p:nvSpPr>
        <p:spPr>
          <a:xfrm>
            <a:off x="5234223" y="585587"/>
            <a:ext cx="1723549" cy="1015663"/>
          </a:xfrm>
          <a:prstGeom prst="rect">
            <a:avLst/>
          </a:prstGeom>
          <a:noFill/>
        </p:spPr>
        <p:txBody>
          <a:bodyPr wrap="none" rtlCol="0">
            <a:spAutoFit/>
          </a:bodyPr>
          <a:lstStyle/>
          <a:p>
            <a:r>
              <a:rPr lang="zh-TW" altLang="en-US" sz="6000" dirty="0">
                <a:solidFill>
                  <a:schemeClr val="tx2">
                    <a:lumMod val="50000"/>
                  </a:schemeClr>
                </a:solidFill>
                <a:latin typeface="Yu Mincho Demibold" panose="02020600000000000000" pitchFamily="18" charset="-128"/>
                <a:ea typeface="Yu Mincho Demibold" panose="02020600000000000000" pitchFamily="18" charset="-128"/>
              </a:rPr>
              <a:t>暫時</a:t>
            </a:r>
          </a:p>
        </p:txBody>
      </p:sp>
      <p:sp>
        <p:nvSpPr>
          <p:cNvPr id="9" name="文字方塊 8">
            <a:extLst>
              <a:ext uri="{FF2B5EF4-FFF2-40B4-BE49-F238E27FC236}">
                <a16:creationId xmlns:a16="http://schemas.microsoft.com/office/drawing/2014/main" id="{2C1C2D4D-4F45-D906-1095-B49DAC4AA79A}"/>
              </a:ext>
            </a:extLst>
          </p:cNvPr>
          <p:cNvSpPr txBox="1"/>
          <p:nvPr/>
        </p:nvSpPr>
        <p:spPr>
          <a:xfrm>
            <a:off x="1002294" y="1761833"/>
            <a:ext cx="8776706" cy="4339650"/>
          </a:xfrm>
          <a:prstGeom prst="rect">
            <a:avLst/>
          </a:prstGeom>
          <a:noFill/>
        </p:spPr>
        <p:txBody>
          <a:bodyPr wrap="square" rtlCol="0">
            <a:spAutoFit/>
          </a:bodyPr>
          <a:lstStyle/>
          <a:p>
            <a:r>
              <a:rPr lang="zh-TW" altLang="en-US" sz="3200" dirty="0">
                <a:solidFill>
                  <a:schemeClr val="tx2">
                    <a:lumMod val="50000"/>
                  </a:schemeClr>
                </a:solidFill>
                <a:latin typeface="DFWeiBei-B5" panose="03000709000000000000" pitchFamily="65" charset="-120"/>
                <a:ea typeface="DFWeiBei-B5" panose="03000709000000000000" pitchFamily="65" charset="-120"/>
              </a:rPr>
              <a:t>■ </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常用搭配詞： </a:t>
            </a:r>
            <a:r>
              <a:rPr lang="zh-TW" altLang="en-US" sz="3600" b="1" dirty="0">
                <a:solidFill>
                  <a:schemeClr val="tx2">
                    <a:lumMod val="50000"/>
                  </a:schemeClr>
                </a:solidFill>
                <a:latin typeface="微軟正黑體" panose="020B0604030504040204" pitchFamily="34" charset="-120"/>
                <a:ea typeface="微軟正黑體" panose="020B0604030504040204" pitchFamily="34" charset="-120"/>
              </a:rPr>
              <a:t>暫時性</a:t>
            </a:r>
            <a:endParaRPr lang="en-US" altLang="zh-TW" sz="3600" b="1" dirty="0">
              <a:solidFill>
                <a:schemeClr val="tx2">
                  <a:lumMod val="50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endParaRPr lang="en-US" altLang="zh-TW" sz="3200" dirty="0">
              <a:solidFill>
                <a:schemeClr val="tx2">
                  <a:lumMod val="50000"/>
                </a:schemeClr>
              </a:solidFill>
              <a:latin typeface="DFWeiBei-B5" panose="03000709000000000000" pitchFamily="65" charset="-120"/>
              <a:ea typeface="DFWeiBei-B5" panose="03000709000000000000" pitchFamily="65" charset="-120"/>
            </a:endParaRPr>
          </a:p>
          <a:p>
            <a:r>
              <a:rPr lang="zh-TW" altLang="en-US" sz="3200" dirty="0">
                <a:solidFill>
                  <a:schemeClr val="tx2">
                    <a:lumMod val="50000"/>
                  </a:schemeClr>
                </a:solidFill>
                <a:latin typeface="微軟正黑體" panose="020B0604030504040204" pitchFamily="34" charset="-120"/>
                <a:ea typeface="微軟正黑體" panose="020B0604030504040204" pitchFamily="34" charset="-120"/>
              </a:rPr>
              <a:t>■ </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例句：</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endParaRPr lang="en-US" altLang="zh-TW" sz="3200" dirty="0">
              <a:solidFill>
                <a:schemeClr val="tx2">
                  <a:lumMod val="50000"/>
                </a:schemeClr>
              </a:solidFill>
              <a:latin typeface="DFWeiBei-B5" panose="03000709000000000000" pitchFamily="65" charset="-120"/>
              <a:ea typeface="DFWeiBei-B5" panose="03000709000000000000" pitchFamily="65" charset="-120"/>
            </a:endParaRPr>
          </a:p>
          <a:p>
            <a:pPr indent="-457200">
              <a:buAutoNum type="arabicPeriod"/>
            </a:pP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這種藥會造成</a:t>
            </a:r>
            <a:r>
              <a:rPr lang="zh-TW" altLang="en-US" sz="3600" dirty="0">
                <a:solidFill>
                  <a:srgbClr val="3792AB"/>
                </a:solidFill>
                <a:latin typeface="微軟正黑體" panose="020B0604030504040204" pitchFamily="34" charset="-120"/>
                <a:ea typeface="微軟正黑體" panose="020B0604030504040204" pitchFamily="34" charset="-120"/>
              </a:rPr>
              <a:t>暫時性</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的發燒。</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a:p>
            <a:pPr marL="457200" indent="-457200">
              <a:buAutoNum type="arabicPeriod"/>
            </a:pPr>
            <a:endParaRPr lang="en-US" altLang="zh-TW" sz="3200" dirty="0">
              <a:solidFill>
                <a:schemeClr val="tx2">
                  <a:lumMod val="50000"/>
                </a:schemeClr>
              </a:solidFill>
              <a:latin typeface="DFWeiBei-B5" panose="03000709000000000000" pitchFamily="65" charset="-120"/>
              <a:ea typeface="DFWeiBei-B5" panose="03000709000000000000" pitchFamily="65" charset="-120"/>
            </a:endParaRPr>
          </a:p>
          <a:p>
            <a:pPr marL="457200" indent="-457200">
              <a:buAutoNum type="arabicPeriod"/>
            </a:pP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樂觀的人把失敗當成</a:t>
            </a:r>
            <a:r>
              <a:rPr lang="zh-TW" altLang="en-US" sz="3600" dirty="0">
                <a:solidFill>
                  <a:srgbClr val="3792AB"/>
                </a:solidFill>
                <a:latin typeface="微軟正黑體" panose="020B0604030504040204" pitchFamily="34" charset="-120"/>
                <a:ea typeface="微軟正黑體" panose="020B0604030504040204" pitchFamily="34" charset="-120"/>
              </a:rPr>
              <a:t>暫時性</a:t>
            </a:r>
            <a:r>
              <a:rPr lang="zh-TW" altLang="en-US" sz="3600" dirty="0">
                <a:solidFill>
                  <a:schemeClr val="tx2">
                    <a:lumMod val="50000"/>
                  </a:schemeClr>
                </a:solidFill>
                <a:latin typeface="微軟正黑體" panose="020B0604030504040204" pitchFamily="34" charset="-120"/>
                <a:ea typeface="微軟正黑體" panose="020B0604030504040204" pitchFamily="34" charset="-120"/>
              </a:rPr>
              <a:t>的不順利；悲觀的人卻因此失去信心。</a:t>
            </a:r>
            <a:endParaRPr lang="en-US" altLang="zh-TW" sz="3600"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4" name="箭號: 弧形上彎 3">
            <a:hlinkClick r:id="rId4" action="ppaction://hlinksldjump"/>
            <a:extLst>
              <a:ext uri="{FF2B5EF4-FFF2-40B4-BE49-F238E27FC236}">
                <a16:creationId xmlns:a16="http://schemas.microsoft.com/office/drawing/2014/main" id="{2C11777F-886F-706D-FA35-5C75C6B7D2D0}"/>
              </a:ext>
            </a:extLst>
          </p:cNvPr>
          <p:cNvSpPr/>
          <p:nvPr/>
        </p:nvSpPr>
        <p:spPr>
          <a:xfrm flipH="1">
            <a:off x="10610262" y="5486615"/>
            <a:ext cx="757085" cy="530942"/>
          </a:xfrm>
          <a:prstGeom prst="curvedUpArrow">
            <a:avLst>
              <a:gd name="adj1" fmla="val 39375"/>
              <a:gd name="adj2" fmla="val 71296"/>
              <a:gd name="adj3" fmla="val 4351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solidFill>
                <a:schemeClr val="tx1"/>
              </a:solidFill>
            </a:endParaRPr>
          </a:p>
        </p:txBody>
      </p:sp>
      <p:sp>
        <p:nvSpPr>
          <p:cNvPr id="5" name="文字方塊 4">
            <a:hlinkClick r:id="rId4" action="ppaction://hlinksldjump"/>
            <a:extLst>
              <a:ext uri="{FF2B5EF4-FFF2-40B4-BE49-F238E27FC236}">
                <a16:creationId xmlns:a16="http://schemas.microsoft.com/office/drawing/2014/main" id="{DB4EEC3F-49EA-BAD6-E277-B04D2EB10D6F}"/>
              </a:ext>
            </a:extLst>
          </p:cNvPr>
          <p:cNvSpPr txBox="1"/>
          <p:nvPr/>
        </p:nvSpPr>
        <p:spPr>
          <a:xfrm>
            <a:off x="10568048" y="6091252"/>
            <a:ext cx="954107" cy="400110"/>
          </a:xfrm>
          <a:prstGeom prst="rect">
            <a:avLst/>
          </a:prstGeom>
          <a:noFill/>
        </p:spPr>
        <p:txBody>
          <a:bodyPr wrap="none" rtlCol="0">
            <a:spAutoFit/>
          </a:bodyPr>
          <a:lstStyle/>
          <a:p>
            <a:r>
              <a:rPr lang="zh-TW" altLang="en-US" sz="2000" dirty="0">
                <a:solidFill>
                  <a:srgbClr val="963331"/>
                </a:solidFill>
                <a:latin typeface="DFWeiBei-B5" panose="03000709000000000000" pitchFamily="65" charset="-120"/>
                <a:ea typeface="DFWeiBei-B5" panose="03000709000000000000" pitchFamily="65" charset="-120"/>
              </a:rPr>
              <a:t>回目錄</a:t>
            </a:r>
          </a:p>
        </p:txBody>
      </p:sp>
    </p:spTree>
    <p:extLst>
      <p:ext uri="{BB962C8B-B14F-4D97-AF65-F5344CB8AC3E}">
        <p14:creationId xmlns:p14="http://schemas.microsoft.com/office/powerpoint/2010/main" val="16317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rgbClr val="F49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文本框 5">
            <a:extLst>
              <a:ext uri="{FF2B5EF4-FFF2-40B4-BE49-F238E27FC236}">
                <a16:creationId xmlns:a16="http://schemas.microsoft.com/office/drawing/2014/main" id="{B7A866FD-897D-0D7E-BEC2-7D58ACD8C2C4}"/>
              </a:ext>
            </a:extLst>
          </p:cNvPr>
          <p:cNvSpPr txBox="1"/>
          <p:nvPr/>
        </p:nvSpPr>
        <p:spPr>
          <a:xfrm>
            <a:off x="1759522" y="1785360"/>
            <a:ext cx="8699818" cy="2646878"/>
          </a:xfrm>
          <a:prstGeom prst="rect">
            <a:avLst/>
          </a:prstGeom>
          <a:noFill/>
        </p:spPr>
        <p:txBody>
          <a:bodyPr wrap="none" rtlCol="0">
            <a:spAutoFit/>
          </a:bodyPr>
          <a:lstStyle/>
          <a:p>
            <a:pPr algn="ctr"/>
            <a:r>
              <a:rPr lang="zh-TW" altLang="en-US" sz="16600" dirty="0">
                <a:solidFill>
                  <a:schemeClr val="bg1"/>
                </a:solidFill>
                <a:latin typeface="Yu Mincho Demibold" panose="02020600000000000000" pitchFamily="18" charset="-128"/>
                <a:ea typeface="Yu Mincho Demibold" panose="02020600000000000000" pitchFamily="18" charset="-128"/>
              </a:rPr>
              <a:t>線上資源</a:t>
            </a:r>
            <a:endParaRPr lang="zh-CN" altLang="en-US" sz="16600" dirty="0">
              <a:solidFill>
                <a:schemeClr val="bg1"/>
              </a:solidFill>
              <a:latin typeface="Yu Mincho Demibold" panose="02020600000000000000" pitchFamily="18" charset="-128"/>
              <a:ea typeface="Yu Mincho Demibold" panose="02020600000000000000" pitchFamily="18" charset="-128"/>
            </a:endParaRPr>
          </a:p>
        </p:txBody>
      </p:sp>
      <p:grpSp>
        <p:nvGrpSpPr>
          <p:cNvPr id="28" name="左">
            <a:extLst>
              <a:ext uri="{FF2B5EF4-FFF2-40B4-BE49-F238E27FC236}">
                <a16:creationId xmlns:a16="http://schemas.microsoft.com/office/drawing/2014/main" id="{7E2B38FB-C387-E3D1-69FD-10DD5EB09865}"/>
              </a:ext>
            </a:extLst>
          </p:cNvPr>
          <p:cNvGrpSpPr/>
          <p:nvPr/>
        </p:nvGrpSpPr>
        <p:grpSpPr>
          <a:xfrm>
            <a:off x="1413933" y="1714288"/>
            <a:ext cx="4742795" cy="2959312"/>
            <a:chOff x="3424832" y="1678751"/>
            <a:chExt cx="2678107" cy="3429425"/>
          </a:xfrm>
        </p:grpSpPr>
        <p:cxnSp>
          <p:nvCxnSpPr>
            <p:cNvPr id="18" name="直接连接符 2">
              <a:extLst>
                <a:ext uri="{FF2B5EF4-FFF2-40B4-BE49-F238E27FC236}">
                  <a16:creationId xmlns:a16="http://schemas.microsoft.com/office/drawing/2014/main" id="{B56EFDD6-B245-EE08-3F91-2738B15F6DA1}"/>
                </a:ext>
              </a:extLst>
            </p:cNvPr>
            <p:cNvCxnSpPr>
              <a:cxnSpLocks/>
            </p:cNvCxnSpPr>
            <p:nvPr/>
          </p:nvCxnSpPr>
          <p:spPr>
            <a:xfrm>
              <a:off x="3431780" y="1678751"/>
              <a:ext cx="0" cy="3429425"/>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直接连接符 2">
              <a:extLst>
                <a:ext uri="{FF2B5EF4-FFF2-40B4-BE49-F238E27FC236}">
                  <a16:creationId xmlns:a16="http://schemas.microsoft.com/office/drawing/2014/main" id="{EEEDD03A-8146-0165-73CB-1FA6A31EA1D8}"/>
                </a:ext>
              </a:extLst>
            </p:cNvPr>
            <p:cNvCxnSpPr>
              <a:cxnSpLocks/>
            </p:cNvCxnSpPr>
            <p:nvPr/>
          </p:nvCxnSpPr>
          <p:spPr>
            <a:xfrm>
              <a:off x="3424832" y="5108176"/>
              <a:ext cx="2674550"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27" name="直接连接符 2">
              <a:extLst>
                <a:ext uri="{FF2B5EF4-FFF2-40B4-BE49-F238E27FC236}">
                  <a16:creationId xmlns:a16="http://schemas.microsoft.com/office/drawing/2014/main" id="{BA9D18A9-509B-D8EC-8469-4D03395CB550}"/>
                </a:ext>
              </a:extLst>
            </p:cNvPr>
            <p:cNvCxnSpPr>
              <a:cxnSpLocks/>
            </p:cNvCxnSpPr>
            <p:nvPr/>
          </p:nvCxnSpPr>
          <p:spPr>
            <a:xfrm>
              <a:off x="3431780" y="1678751"/>
              <a:ext cx="2671159" cy="0"/>
            </a:xfrm>
            <a:prstGeom prst="line">
              <a:avLst/>
            </a:prstGeom>
            <a:ln w="19050">
              <a:solidFill>
                <a:schemeClr val="bg1"/>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29" name="右">
            <a:extLst>
              <a:ext uri="{FF2B5EF4-FFF2-40B4-BE49-F238E27FC236}">
                <a16:creationId xmlns:a16="http://schemas.microsoft.com/office/drawing/2014/main" id="{6C5413F0-C9A9-BF7C-CB6F-1A8B8FEED64D}"/>
              </a:ext>
            </a:extLst>
          </p:cNvPr>
          <p:cNvGrpSpPr/>
          <p:nvPr/>
        </p:nvGrpSpPr>
        <p:grpSpPr>
          <a:xfrm flipH="1">
            <a:off x="6075613" y="1714288"/>
            <a:ext cx="5083375" cy="2959312"/>
            <a:chOff x="3424832" y="1678751"/>
            <a:chExt cx="2678107" cy="3429425"/>
          </a:xfrm>
        </p:grpSpPr>
        <p:cxnSp>
          <p:nvCxnSpPr>
            <p:cNvPr id="30" name="直接连接符 2">
              <a:extLst>
                <a:ext uri="{FF2B5EF4-FFF2-40B4-BE49-F238E27FC236}">
                  <a16:creationId xmlns:a16="http://schemas.microsoft.com/office/drawing/2014/main" id="{0A2AC677-590E-5FCE-AA74-62C15A3A141C}"/>
                </a:ext>
              </a:extLst>
            </p:cNvPr>
            <p:cNvCxnSpPr>
              <a:cxnSpLocks/>
            </p:cNvCxnSpPr>
            <p:nvPr/>
          </p:nvCxnSpPr>
          <p:spPr>
            <a:xfrm>
              <a:off x="3431780" y="1678751"/>
              <a:ext cx="0" cy="3429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1" name="直接连接符 2">
              <a:extLst>
                <a:ext uri="{FF2B5EF4-FFF2-40B4-BE49-F238E27FC236}">
                  <a16:creationId xmlns:a16="http://schemas.microsoft.com/office/drawing/2014/main" id="{EA0A71D6-3923-B44A-0E44-353D58FEA459}"/>
                </a:ext>
              </a:extLst>
            </p:cNvPr>
            <p:cNvCxnSpPr>
              <a:cxnSpLocks/>
            </p:cNvCxnSpPr>
            <p:nvPr/>
          </p:nvCxnSpPr>
          <p:spPr>
            <a:xfrm>
              <a:off x="3424832" y="5108176"/>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B20C50B4-3ECB-E5B0-695B-DCB5D8ABD50F}"/>
                </a:ext>
              </a:extLst>
            </p:cNvPr>
            <p:cNvCxnSpPr>
              <a:cxnSpLocks/>
            </p:cNvCxnSpPr>
            <p:nvPr/>
          </p:nvCxnSpPr>
          <p:spPr>
            <a:xfrm>
              <a:off x="3431780" y="1678751"/>
              <a:ext cx="267115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17850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平行四边形 18"/>
          <p:cNvSpPr/>
          <p:nvPr/>
        </p:nvSpPr>
        <p:spPr>
          <a:xfrm>
            <a:off x="-749117" y="2976364"/>
            <a:ext cx="3069529" cy="1674294"/>
          </a:xfrm>
          <a:prstGeom prst="parallelogram">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平行四边形 16"/>
          <p:cNvSpPr/>
          <p:nvPr/>
        </p:nvSpPr>
        <p:spPr>
          <a:xfrm>
            <a:off x="8809421" y="0"/>
            <a:ext cx="3807231" cy="6858001"/>
          </a:xfrm>
          <a:prstGeom prst="parallelogram">
            <a:avLst>
              <a:gd name="adj" fmla="val 31617"/>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3" name="圖片 12">
            <a:extLst>
              <a:ext uri="{FF2B5EF4-FFF2-40B4-BE49-F238E27FC236}">
                <a16:creationId xmlns:a16="http://schemas.microsoft.com/office/drawing/2014/main" id="{57BABA2D-9779-884F-19A3-9BEA90178209}"/>
              </a:ext>
            </a:extLst>
          </p:cNvPr>
          <p:cNvPicPr>
            <a:picLocks noChangeAspect="1"/>
          </p:cNvPicPr>
          <p:nvPr/>
        </p:nvPicPr>
        <p:blipFill rotWithShape="1">
          <a:blip r:embed="rId3"/>
          <a:srcRect b="2426"/>
          <a:stretch/>
        </p:blipFill>
        <p:spPr>
          <a:xfrm>
            <a:off x="1478963" y="1189201"/>
            <a:ext cx="9234074" cy="5208070"/>
          </a:xfrm>
          <a:prstGeom prst="rect">
            <a:avLst/>
          </a:prstGeom>
          <a:ln w="28575">
            <a:solidFill>
              <a:srgbClr val="963331"/>
            </a:solidFill>
          </a:ln>
        </p:spPr>
      </p:pic>
      <p:grpSp>
        <p:nvGrpSpPr>
          <p:cNvPr id="15" name="群組 14">
            <a:extLst>
              <a:ext uri="{FF2B5EF4-FFF2-40B4-BE49-F238E27FC236}">
                <a16:creationId xmlns:a16="http://schemas.microsoft.com/office/drawing/2014/main" id="{9905F1B5-DF5A-8108-31FB-879EAEBB7115}"/>
              </a:ext>
            </a:extLst>
          </p:cNvPr>
          <p:cNvGrpSpPr/>
          <p:nvPr/>
        </p:nvGrpSpPr>
        <p:grpSpPr>
          <a:xfrm>
            <a:off x="3746639" y="150888"/>
            <a:ext cx="4698722" cy="769441"/>
            <a:chOff x="3746639" y="209880"/>
            <a:chExt cx="4698722" cy="769441"/>
          </a:xfrm>
        </p:grpSpPr>
        <p:cxnSp>
          <p:nvCxnSpPr>
            <p:cNvPr id="21" name="直接连接符 17">
              <a:extLst>
                <a:ext uri="{FF2B5EF4-FFF2-40B4-BE49-F238E27FC236}">
                  <a16:creationId xmlns:a16="http://schemas.microsoft.com/office/drawing/2014/main" id="{02C51BE6-0E43-258A-A4A6-65909AFB8756}"/>
                </a:ext>
              </a:extLst>
            </p:cNvPr>
            <p:cNvCxnSpPr>
              <a:cxnSpLocks/>
            </p:cNvCxnSpPr>
            <p:nvPr/>
          </p:nvCxnSpPr>
          <p:spPr>
            <a:xfrm flipH="1">
              <a:off x="3898760" y="979321"/>
              <a:ext cx="4340672" cy="0"/>
            </a:xfrm>
            <a:prstGeom prst="line">
              <a:avLst/>
            </a:prstGeom>
            <a:ln w="31750" cap="rnd" cmpd="sng">
              <a:solidFill>
                <a:srgbClr val="5C3818">
                  <a:alpha val="70000"/>
                </a:srgbClr>
              </a:solidFill>
              <a:prstDash val="sysDash"/>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0F5E77B2-8063-768C-78CC-D38D5DA5D666}"/>
                </a:ext>
              </a:extLst>
            </p:cNvPr>
            <p:cNvSpPr txBox="1"/>
            <p:nvPr/>
          </p:nvSpPr>
          <p:spPr>
            <a:xfrm>
              <a:off x="3746639" y="209880"/>
              <a:ext cx="4698722" cy="769441"/>
            </a:xfrm>
            <a:prstGeom prst="rect">
              <a:avLst/>
            </a:prstGeom>
            <a:noFill/>
          </p:spPr>
          <p:txBody>
            <a:bodyPr wrap="none" rtlCol="0">
              <a:spAutoFit/>
            </a:bodyPr>
            <a:lstStyle/>
            <a:p>
              <a:r>
                <a:rPr lang="zh-TW" altLang="en-US" sz="4400" dirty="0">
                  <a:solidFill>
                    <a:srgbClr val="5C3818"/>
                  </a:solidFill>
                  <a:latin typeface="新細明體" panose="02020500000000000000" pitchFamily="18" charset="-120"/>
                  <a:ea typeface="新細明體" panose="02020500000000000000" pitchFamily="18" charset="-120"/>
                </a:rPr>
                <a:t>國教院索引典系統</a:t>
              </a:r>
            </a:p>
          </p:txBody>
        </p:sp>
      </p:grpSp>
      <p:sp>
        <p:nvSpPr>
          <p:cNvPr id="3" name="文字方塊 2">
            <a:extLst>
              <a:ext uri="{FF2B5EF4-FFF2-40B4-BE49-F238E27FC236}">
                <a16:creationId xmlns:a16="http://schemas.microsoft.com/office/drawing/2014/main" id="{8782B8B5-8A9D-A98A-5208-054CFDE31F65}"/>
              </a:ext>
            </a:extLst>
          </p:cNvPr>
          <p:cNvSpPr txBox="1"/>
          <p:nvPr/>
        </p:nvSpPr>
        <p:spPr>
          <a:xfrm>
            <a:off x="4499454" y="6488668"/>
            <a:ext cx="3193092" cy="369332"/>
          </a:xfrm>
          <a:prstGeom prst="rect">
            <a:avLst/>
          </a:prstGeom>
          <a:noFill/>
        </p:spPr>
        <p:txBody>
          <a:bodyPr wrap="square">
            <a:spAutoFit/>
          </a:bodyPr>
          <a:lstStyle/>
          <a:p>
            <a:r>
              <a:rPr lang="zh-TW" altLang="en-US" dirty="0">
                <a:solidFill>
                  <a:schemeClr val="tx2">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https://coct.naer.edu.tw/cqpweb/</a:t>
            </a:r>
            <a:r>
              <a:rPr lang="zh-TW" altLang="en-US" dirty="0">
                <a:solidFill>
                  <a:schemeClr val="tx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915731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平行四边形 18"/>
          <p:cNvSpPr/>
          <p:nvPr/>
        </p:nvSpPr>
        <p:spPr>
          <a:xfrm>
            <a:off x="-749117" y="2976364"/>
            <a:ext cx="3069529" cy="1674294"/>
          </a:xfrm>
          <a:prstGeom prst="parallelogram">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平行四边形 16"/>
          <p:cNvSpPr/>
          <p:nvPr/>
        </p:nvSpPr>
        <p:spPr>
          <a:xfrm>
            <a:off x="8809421" y="0"/>
            <a:ext cx="3807231" cy="6858001"/>
          </a:xfrm>
          <a:prstGeom prst="parallelogram">
            <a:avLst>
              <a:gd name="adj" fmla="val 31617"/>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群組 4">
            <a:extLst>
              <a:ext uri="{FF2B5EF4-FFF2-40B4-BE49-F238E27FC236}">
                <a16:creationId xmlns:a16="http://schemas.microsoft.com/office/drawing/2014/main" id="{0B327838-7BC1-7C0D-A360-E3E1F0CE091B}"/>
              </a:ext>
            </a:extLst>
          </p:cNvPr>
          <p:cNvGrpSpPr/>
          <p:nvPr/>
        </p:nvGrpSpPr>
        <p:grpSpPr>
          <a:xfrm>
            <a:off x="3746639" y="150888"/>
            <a:ext cx="4698722" cy="769441"/>
            <a:chOff x="3746639" y="209880"/>
            <a:chExt cx="4698722" cy="769441"/>
          </a:xfrm>
        </p:grpSpPr>
        <p:cxnSp>
          <p:nvCxnSpPr>
            <p:cNvPr id="14" name="直接连接符 17">
              <a:extLst>
                <a:ext uri="{FF2B5EF4-FFF2-40B4-BE49-F238E27FC236}">
                  <a16:creationId xmlns:a16="http://schemas.microsoft.com/office/drawing/2014/main" id="{57243148-063E-F64D-1B9D-798150C2F241}"/>
                </a:ext>
              </a:extLst>
            </p:cNvPr>
            <p:cNvCxnSpPr>
              <a:cxnSpLocks/>
            </p:cNvCxnSpPr>
            <p:nvPr/>
          </p:nvCxnSpPr>
          <p:spPr>
            <a:xfrm flipH="1">
              <a:off x="3898760" y="979321"/>
              <a:ext cx="4340672" cy="0"/>
            </a:xfrm>
            <a:prstGeom prst="line">
              <a:avLst/>
            </a:prstGeom>
            <a:ln w="31750" cap="rnd" cmpd="sng">
              <a:solidFill>
                <a:srgbClr val="5C3818">
                  <a:alpha val="70000"/>
                </a:srgbClr>
              </a:solidFill>
              <a:prstDash val="sysDash"/>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3EB48A80-6A45-F1BB-4307-7F1EA3FBE563}"/>
                </a:ext>
              </a:extLst>
            </p:cNvPr>
            <p:cNvSpPr txBox="1"/>
            <p:nvPr/>
          </p:nvSpPr>
          <p:spPr>
            <a:xfrm>
              <a:off x="3746639" y="209880"/>
              <a:ext cx="4698722" cy="769441"/>
            </a:xfrm>
            <a:prstGeom prst="rect">
              <a:avLst/>
            </a:prstGeom>
            <a:noFill/>
          </p:spPr>
          <p:txBody>
            <a:bodyPr wrap="none" rtlCol="0">
              <a:spAutoFit/>
            </a:bodyPr>
            <a:lstStyle/>
            <a:p>
              <a:r>
                <a:rPr lang="zh-TW" altLang="en-US" sz="4400" dirty="0">
                  <a:solidFill>
                    <a:srgbClr val="5C3818"/>
                  </a:solidFill>
                  <a:latin typeface="新細明體" panose="02020500000000000000" pitchFamily="18" charset="-120"/>
                  <a:ea typeface="新細明體" panose="02020500000000000000" pitchFamily="18" charset="-120"/>
                </a:rPr>
                <a:t>教材編輯輔助系統</a:t>
              </a:r>
            </a:p>
          </p:txBody>
        </p:sp>
      </p:grpSp>
      <p:pic>
        <p:nvPicPr>
          <p:cNvPr id="6" name="圖片 5">
            <a:extLst>
              <a:ext uri="{FF2B5EF4-FFF2-40B4-BE49-F238E27FC236}">
                <a16:creationId xmlns:a16="http://schemas.microsoft.com/office/drawing/2014/main" id="{EC446F37-7098-902F-D33F-9A06A778890C}"/>
              </a:ext>
            </a:extLst>
          </p:cNvPr>
          <p:cNvPicPr>
            <a:picLocks/>
          </p:cNvPicPr>
          <p:nvPr/>
        </p:nvPicPr>
        <p:blipFill>
          <a:blip r:embed="rId3"/>
          <a:stretch>
            <a:fillRect/>
          </a:stretch>
        </p:blipFill>
        <p:spPr>
          <a:xfrm>
            <a:off x="1478962" y="1189200"/>
            <a:ext cx="9234074" cy="5208070"/>
          </a:xfrm>
          <a:prstGeom prst="rect">
            <a:avLst/>
          </a:prstGeom>
          <a:ln w="28575">
            <a:solidFill>
              <a:srgbClr val="963331"/>
            </a:solidFill>
          </a:ln>
        </p:spPr>
      </p:pic>
      <p:sp>
        <p:nvSpPr>
          <p:cNvPr id="3" name="文字方塊 2">
            <a:extLst>
              <a:ext uri="{FF2B5EF4-FFF2-40B4-BE49-F238E27FC236}">
                <a16:creationId xmlns:a16="http://schemas.microsoft.com/office/drawing/2014/main" id="{1F472B8E-581A-32A0-32B1-DE5F6E728E59}"/>
              </a:ext>
            </a:extLst>
          </p:cNvPr>
          <p:cNvSpPr txBox="1"/>
          <p:nvPr/>
        </p:nvSpPr>
        <p:spPr>
          <a:xfrm>
            <a:off x="4388497" y="6488668"/>
            <a:ext cx="3415004" cy="369332"/>
          </a:xfrm>
          <a:prstGeom prst="rect">
            <a:avLst/>
          </a:prstGeom>
          <a:noFill/>
        </p:spPr>
        <p:txBody>
          <a:bodyPr wrap="square">
            <a:spAutoFit/>
          </a:bodyPr>
          <a:lstStyle/>
          <a:p>
            <a:r>
              <a:rPr lang="zh-TW" altLang="en-US" dirty="0">
                <a:solidFill>
                  <a:schemeClr val="tx2">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https://coct.naer.edu.tw/sentedit/</a:t>
            </a:r>
            <a:r>
              <a:rPr lang="zh-TW" altLang="en-US" dirty="0">
                <a:solidFill>
                  <a:schemeClr val="tx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455566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平行四边形 18"/>
          <p:cNvSpPr/>
          <p:nvPr/>
        </p:nvSpPr>
        <p:spPr>
          <a:xfrm>
            <a:off x="-749117" y="2976364"/>
            <a:ext cx="3069529" cy="1674294"/>
          </a:xfrm>
          <a:prstGeom prst="parallelogram">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平行四边形 16"/>
          <p:cNvSpPr/>
          <p:nvPr/>
        </p:nvSpPr>
        <p:spPr>
          <a:xfrm>
            <a:off x="8809421" y="0"/>
            <a:ext cx="3807231" cy="6858001"/>
          </a:xfrm>
          <a:prstGeom prst="parallelogram">
            <a:avLst>
              <a:gd name="adj" fmla="val 31617"/>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群組 4">
            <a:extLst>
              <a:ext uri="{FF2B5EF4-FFF2-40B4-BE49-F238E27FC236}">
                <a16:creationId xmlns:a16="http://schemas.microsoft.com/office/drawing/2014/main" id="{0B327838-7BC1-7C0D-A360-E3E1F0CE091B}"/>
              </a:ext>
            </a:extLst>
          </p:cNvPr>
          <p:cNvGrpSpPr/>
          <p:nvPr/>
        </p:nvGrpSpPr>
        <p:grpSpPr>
          <a:xfrm>
            <a:off x="2335995" y="125169"/>
            <a:ext cx="7520007" cy="769441"/>
            <a:chOff x="3746639" y="209880"/>
            <a:chExt cx="7520007" cy="769441"/>
          </a:xfrm>
        </p:grpSpPr>
        <p:cxnSp>
          <p:nvCxnSpPr>
            <p:cNvPr id="14" name="直接连接符 17">
              <a:extLst>
                <a:ext uri="{FF2B5EF4-FFF2-40B4-BE49-F238E27FC236}">
                  <a16:creationId xmlns:a16="http://schemas.microsoft.com/office/drawing/2014/main" id="{57243148-063E-F64D-1B9D-798150C2F241}"/>
                </a:ext>
              </a:extLst>
            </p:cNvPr>
            <p:cNvCxnSpPr>
              <a:cxnSpLocks/>
            </p:cNvCxnSpPr>
            <p:nvPr/>
          </p:nvCxnSpPr>
          <p:spPr>
            <a:xfrm flipH="1">
              <a:off x="3898760" y="979321"/>
              <a:ext cx="7174524" cy="0"/>
            </a:xfrm>
            <a:prstGeom prst="line">
              <a:avLst/>
            </a:prstGeom>
            <a:ln w="31750" cap="rnd" cmpd="sng">
              <a:solidFill>
                <a:srgbClr val="5C3818">
                  <a:alpha val="70000"/>
                </a:srgbClr>
              </a:solidFill>
              <a:prstDash val="sysDash"/>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3EB48A80-6A45-F1BB-4307-7F1EA3FBE563}"/>
                </a:ext>
              </a:extLst>
            </p:cNvPr>
            <p:cNvSpPr txBox="1"/>
            <p:nvPr/>
          </p:nvSpPr>
          <p:spPr>
            <a:xfrm>
              <a:off x="3746639" y="209880"/>
              <a:ext cx="7520007" cy="769441"/>
            </a:xfrm>
            <a:prstGeom prst="rect">
              <a:avLst/>
            </a:prstGeom>
            <a:noFill/>
          </p:spPr>
          <p:txBody>
            <a:bodyPr wrap="none" rtlCol="0">
              <a:spAutoFit/>
            </a:bodyPr>
            <a:lstStyle/>
            <a:p>
              <a:r>
                <a:rPr lang="zh-TW" altLang="en-US" sz="4400" dirty="0">
                  <a:solidFill>
                    <a:srgbClr val="5C3818"/>
                  </a:solidFill>
                  <a:latin typeface="新細明體" panose="02020500000000000000" pitchFamily="18" charset="-120"/>
                  <a:ea typeface="新細明體" panose="02020500000000000000" pitchFamily="18" charset="-120"/>
                </a:rPr>
                <a:t>語法點分級編輯標準輔助系統</a:t>
              </a:r>
            </a:p>
          </p:txBody>
        </p:sp>
      </p:grpSp>
      <p:pic>
        <p:nvPicPr>
          <p:cNvPr id="3" name="圖片 2">
            <a:extLst>
              <a:ext uri="{FF2B5EF4-FFF2-40B4-BE49-F238E27FC236}">
                <a16:creationId xmlns:a16="http://schemas.microsoft.com/office/drawing/2014/main" id="{6F805198-3CF7-ACB1-04E8-A9659488C2CE}"/>
              </a:ext>
            </a:extLst>
          </p:cNvPr>
          <p:cNvPicPr>
            <a:picLocks/>
          </p:cNvPicPr>
          <p:nvPr/>
        </p:nvPicPr>
        <p:blipFill>
          <a:blip r:embed="rId3"/>
          <a:stretch>
            <a:fillRect/>
          </a:stretch>
        </p:blipFill>
        <p:spPr>
          <a:xfrm>
            <a:off x="1478962" y="1189198"/>
            <a:ext cx="9234074" cy="5208065"/>
          </a:xfrm>
          <a:prstGeom prst="rect">
            <a:avLst/>
          </a:prstGeom>
          <a:ln w="28575">
            <a:solidFill>
              <a:srgbClr val="963331"/>
            </a:solidFill>
          </a:ln>
        </p:spPr>
      </p:pic>
      <p:sp>
        <p:nvSpPr>
          <p:cNvPr id="4" name="文字方塊 3">
            <a:extLst>
              <a:ext uri="{FF2B5EF4-FFF2-40B4-BE49-F238E27FC236}">
                <a16:creationId xmlns:a16="http://schemas.microsoft.com/office/drawing/2014/main" id="{8B1AA1D9-B0A3-F4CD-213D-8A60AA957A4F}"/>
              </a:ext>
            </a:extLst>
          </p:cNvPr>
          <p:cNvSpPr txBox="1"/>
          <p:nvPr/>
        </p:nvSpPr>
        <p:spPr>
          <a:xfrm>
            <a:off x="3548741" y="6488668"/>
            <a:ext cx="5094514" cy="369332"/>
          </a:xfrm>
          <a:prstGeom prst="rect">
            <a:avLst/>
          </a:prstGeom>
          <a:noFill/>
        </p:spPr>
        <p:txBody>
          <a:bodyPr wrap="square">
            <a:spAutoFit/>
          </a:bodyPr>
          <a:lstStyle/>
          <a:p>
            <a:r>
              <a:rPr lang="zh-TW" altLang="en-US" dirty="0">
                <a:solidFill>
                  <a:schemeClr val="tx2">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https://coct.naer.edu.tw/standsys/#grammar_points</a:t>
            </a:r>
            <a:r>
              <a:rPr lang="zh-TW" altLang="en-US" dirty="0">
                <a:solidFill>
                  <a:schemeClr val="tx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846129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平行四边形 18"/>
          <p:cNvSpPr/>
          <p:nvPr/>
        </p:nvSpPr>
        <p:spPr>
          <a:xfrm>
            <a:off x="-749117" y="2976364"/>
            <a:ext cx="3069529" cy="1674294"/>
          </a:xfrm>
          <a:prstGeom prst="parallelogram">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平行四边形 16"/>
          <p:cNvSpPr/>
          <p:nvPr/>
        </p:nvSpPr>
        <p:spPr>
          <a:xfrm>
            <a:off x="8809421" y="0"/>
            <a:ext cx="3807231" cy="6858001"/>
          </a:xfrm>
          <a:prstGeom prst="parallelogram">
            <a:avLst>
              <a:gd name="adj" fmla="val 31617"/>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群組 4">
            <a:extLst>
              <a:ext uri="{FF2B5EF4-FFF2-40B4-BE49-F238E27FC236}">
                <a16:creationId xmlns:a16="http://schemas.microsoft.com/office/drawing/2014/main" id="{0B327838-7BC1-7C0D-A360-E3E1F0CE091B}"/>
              </a:ext>
            </a:extLst>
          </p:cNvPr>
          <p:cNvGrpSpPr/>
          <p:nvPr/>
        </p:nvGrpSpPr>
        <p:grpSpPr>
          <a:xfrm>
            <a:off x="3182379" y="150888"/>
            <a:ext cx="5827236" cy="769441"/>
            <a:chOff x="3746639" y="209880"/>
            <a:chExt cx="5827236" cy="769441"/>
          </a:xfrm>
        </p:grpSpPr>
        <p:cxnSp>
          <p:nvCxnSpPr>
            <p:cNvPr id="14" name="直接连接符 17">
              <a:extLst>
                <a:ext uri="{FF2B5EF4-FFF2-40B4-BE49-F238E27FC236}">
                  <a16:creationId xmlns:a16="http://schemas.microsoft.com/office/drawing/2014/main" id="{57243148-063E-F64D-1B9D-798150C2F241}"/>
                </a:ext>
              </a:extLst>
            </p:cNvPr>
            <p:cNvCxnSpPr>
              <a:cxnSpLocks/>
            </p:cNvCxnSpPr>
            <p:nvPr/>
          </p:nvCxnSpPr>
          <p:spPr>
            <a:xfrm flipH="1">
              <a:off x="3898760" y="979321"/>
              <a:ext cx="5474390" cy="0"/>
            </a:xfrm>
            <a:prstGeom prst="line">
              <a:avLst/>
            </a:prstGeom>
            <a:ln w="31750" cap="rnd" cmpd="sng">
              <a:solidFill>
                <a:srgbClr val="5C3818">
                  <a:alpha val="70000"/>
                </a:srgbClr>
              </a:solidFill>
              <a:prstDash val="sysDash"/>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3EB48A80-6A45-F1BB-4307-7F1EA3FBE563}"/>
                </a:ext>
              </a:extLst>
            </p:cNvPr>
            <p:cNvSpPr txBox="1"/>
            <p:nvPr/>
          </p:nvSpPr>
          <p:spPr>
            <a:xfrm>
              <a:off x="3746639" y="209880"/>
              <a:ext cx="5827236" cy="769441"/>
            </a:xfrm>
            <a:prstGeom prst="rect">
              <a:avLst/>
            </a:prstGeom>
            <a:noFill/>
          </p:spPr>
          <p:txBody>
            <a:bodyPr wrap="none" rtlCol="0">
              <a:spAutoFit/>
            </a:bodyPr>
            <a:lstStyle/>
            <a:p>
              <a:r>
                <a:rPr lang="zh-TW" altLang="en-US" sz="4400" dirty="0">
                  <a:solidFill>
                    <a:srgbClr val="5C3818"/>
                  </a:solidFill>
                  <a:latin typeface="新細明體" panose="02020500000000000000" pitchFamily="18" charset="-120"/>
                  <a:ea typeface="新細明體" panose="02020500000000000000" pitchFamily="18" charset="-120"/>
                </a:rPr>
                <a:t>國教院三等七級詞語表</a:t>
              </a:r>
            </a:p>
          </p:txBody>
        </p:sp>
      </p:grpSp>
      <p:pic>
        <p:nvPicPr>
          <p:cNvPr id="3" name="圖片 2">
            <a:extLst>
              <a:ext uri="{FF2B5EF4-FFF2-40B4-BE49-F238E27FC236}">
                <a16:creationId xmlns:a16="http://schemas.microsoft.com/office/drawing/2014/main" id="{BC55A38D-18D4-27AD-62B3-E5B2BB09D8B6}"/>
              </a:ext>
            </a:extLst>
          </p:cNvPr>
          <p:cNvPicPr>
            <a:picLocks/>
          </p:cNvPicPr>
          <p:nvPr/>
        </p:nvPicPr>
        <p:blipFill>
          <a:blip r:embed="rId3"/>
          <a:stretch>
            <a:fillRect/>
          </a:stretch>
        </p:blipFill>
        <p:spPr>
          <a:xfrm>
            <a:off x="1478961" y="1189198"/>
            <a:ext cx="9234073" cy="5208061"/>
          </a:xfrm>
          <a:prstGeom prst="rect">
            <a:avLst/>
          </a:prstGeom>
          <a:ln w="28575">
            <a:solidFill>
              <a:srgbClr val="963331"/>
            </a:solidFill>
          </a:ln>
        </p:spPr>
      </p:pic>
      <p:sp>
        <p:nvSpPr>
          <p:cNvPr id="4" name="文字方塊 3">
            <a:extLst>
              <a:ext uri="{FF2B5EF4-FFF2-40B4-BE49-F238E27FC236}">
                <a16:creationId xmlns:a16="http://schemas.microsoft.com/office/drawing/2014/main" id="{9A05A1CE-731C-6663-05BA-54E4203C8498}"/>
              </a:ext>
            </a:extLst>
          </p:cNvPr>
          <p:cNvSpPr txBox="1"/>
          <p:nvPr/>
        </p:nvSpPr>
        <p:spPr>
          <a:xfrm>
            <a:off x="3674703" y="6488668"/>
            <a:ext cx="4842588" cy="369332"/>
          </a:xfrm>
          <a:prstGeom prst="rect">
            <a:avLst/>
          </a:prstGeom>
          <a:noFill/>
        </p:spPr>
        <p:txBody>
          <a:bodyPr wrap="square">
            <a:spAutoFit/>
          </a:bodyPr>
          <a:lstStyle/>
          <a:p>
            <a:r>
              <a:rPr lang="zh-TW" altLang="en-US" dirty="0">
                <a:solidFill>
                  <a:schemeClr val="tx2">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https://coct.naer.edu.tw/download/tech_report/</a:t>
            </a:r>
            <a:r>
              <a:rPr lang="zh-TW" altLang="en-US" dirty="0">
                <a:solidFill>
                  <a:schemeClr val="tx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497111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平行四边形 18"/>
          <p:cNvSpPr/>
          <p:nvPr/>
        </p:nvSpPr>
        <p:spPr>
          <a:xfrm>
            <a:off x="-749117" y="2976364"/>
            <a:ext cx="3069529" cy="1674294"/>
          </a:xfrm>
          <a:prstGeom prst="parallelogram">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平行四边形 16"/>
          <p:cNvSpPr/>
          <p:nvPr/>
        </p:nvSpPr>
        <p:spPr>
          <a:xfrm>
            <a:off x="8809421" y="0"/>
            <a:ext cx="3807231" cy="6858001"/>
          </a:xfrm>
          <a:prstGeom prst="parallelogram">
            <a:avLst>
              <a:gd name="adj" fmla="val 31617"/>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群組 4">
            <a:extLst>
              <a:ext uri="{FF2B5EF4-FFF2-40B4-BE49-F238E27FC236}">
                <a16:creationId xmlns:a16="http://schemas.microsoft.com/office/drawing/2014/main" id="{0B327838-7BC1-7C0D-A360-E3E1F0CE091B}"/>
              </a:ext>
            </a:extLst>
          </p:cNvPr>
          <p:cNvGrpSpPr/>
          <p:nvPr/>
        </p:nvGrpSpPr>
        <p:grpSpPr>
          <a:xfrm>
            <a:off x="3334500" y="150888"/>
            <a:ext cx="5474390" cy="769441"/>
            <a:chOff x="3898760" y="209880"/>
            <a:chExt cx="5474390" cy="769441"/>
          </a:xfrm>
        </p:grpSpPr>
        <p:cxnSp>
          <p:nvCxnSpPr>
            <p:cNvPr id="14" name="直接连接符 17">
              <a:extLst>
                <a:ext uri="{FF2B5EF4-FFF2-40B4-BE49-F238E27FC236}">
                  <a16:creationId xmlns:a16="http://schemas.microsoft.com/office/drawing/2014/main" id="{57243148-063E-F64D-1B9D-798150C2F241}"/>
                </a:ext>
              </a:extLst>
            </p:cNvPr>
            <p:cNvCxnSpPr>
              <a:cxnSpLocks/>
            </p:cNvCxnSpPr>
            <p:nvPr/>
          </p:nvCxnSpPr>
          <p:spPr>
            <a:xfrm flipH="1">
              <a:off x="3898760" y="979321"/>
              <a:ext cx="5474390" cy="0"/>
            </a:xfrm>
            <a:prstGeom prst="line">
              <a:avLst/>
            </a:prstGeom>
            <a:ln w="31750" cap="rnd" cmpd="sng">
              <a:solidFill>
                <a:srgbClr val="5C3818">
                  <a:alpha val="70000"/>
                </a:srgbClr>
              </a:solidFill>
              <a:prstDash val="sysDash"/>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3EB48A80-6A45-F1BB-4307-7F1EA3FBE563}"/>
                </a:ext>
              </a:extLst>
            </p:cNvPr>
            <p:cNvSpPr txBox="1"/>
            <p:nvPr/>
          </p:nvSpPr>
          <p:spPr>
            <a:xfrm>
              <a:off x="5607916" y="209880"/>
              <a:ext cx="2056077" cy="769441"/>
            </a:xfrm>
            <a:prstGeom prst="rect">
              <a:avLst/>
            </a:prstGeom>
            <a:noFill/>
          </p:spPr>
          <p:txBody>
            <a:bodyPr wrap="none" rtlCol="0">
              <a:spAutoFit/>
            </a:bodyPr>
            <a:lstStyle/>
            <a:p>
              <a:pPr algn="ctr"/>
              <a:r>
                <a:rPr lang="en-US" altLang="zh-TW" sz="4400" dirty="0" err="1">
                  <a:solidFill>
                    <a:srgbClr val="5C3818"/>
                  </a:solidFill>
                  <a:latin typeface="Times New Roman" panose="02020603050405020304" pitchFamily="18" charset="0"/>
                  <a:ea typeface="DFWeiBei-B5" panose="03000709000000000000" pitchFamily="65" charset="-120"/>
                  <a:cs typeface="Times New Roman" panose="02020603050405020304" pitchFamily="18" charset="0"/>
                </a:rPr>
                <a:t>ToneOZ</a:t>
              </a:r>
              <a:endParaRPr lang="zh-TW" altLang="en-US" sz="4400" dirty="0">
                <a:solidFill>
                  <a:srgbClr val="5C3818"/>
                </a:solidFill>
                <a:latin typeface="Times New Roman" panose="02020603050405020304" pitchFamily="18" charset="0"/>
                <a:ea typeface="DFWeiBei-B5" panose="03000709000000000000" pitchFamily="65" charset="-120"/>
                <a:cs typeface="Times New Roman" panose="02020603050405020304" pitchFamily="18" charset="0"/>
              </a:endParaRPr>
            </a:p>
          </p:txBody>
        </p:sp>
      </p:grpSp>
      <p:pic>
        <p:nvPicPr>
          <p:cNvPr id="6" name="圖片 5">
            <a:extLst>
              <a:ext uri="{FF2B5EF4-FFF2-40B4-BE49-F238E27FC236}">
                <a16:creationId xmlns:a16="http://schemas.microsoft.com/office/drawing/2014/main" id="{98C1FB17-45C9-07A0-4298-73265A3B4E72}"/>
              </a:ext>
            </a:extLst>
          </p:cNvPr>
          <p:cNvPicPr>
            <a:picLocks/>
          </p:cNvPicPr>
          <p:nvPr/>
        </p:nvPicPr>
        <p:blipFill rotWithShape="1">
          <a:blip r:embed="rId3"/>
          <a:srcRect t="12839" b="6092"/>
          <a:stretch/>
        </p:blipFill>
        <p:spPr>
          <a:xfrm>
            <a:off x="1479034" y="1188059"/>
            <a:ext cx="9234000" cy="5209200"/>
          </a:xfrm>
          <a:prstGeom prst="rect">
            <a:avLst/>
          </a:prstGeom>
          <a:ln w="28575">
            <a:solidFill>
              <a:srgbClr val="7E3F28"/>
            </a:solidFill>
          </a:ln>
        </p:spPr>
      </p:pic>
      <p:sp>
        <p:nvSpPr>
          <p:cNvPr id="8" name="文字方塊 7">
            <a:extLst>
              <a:ext uri="{FF2B5EF4-FFF2-40B4-BE49-F238E27FC236}">
                <a16:creationId xmlns:a16="http://schemas.microsoft.com/office/drawing/2014/main" id="{AEDCF218-EACE-4234-D934-A5A17FD2CA39}"/>
              </a:ext>
            </a:extLst>
          </p:cNvPr>
          <p:cNvSpPr txBox="1"/>
          <p:nvPr/>
        </p:nvSpPr>
        <p:spPr>
          <a:xfrm>
            <a:off x="4841118" y="6480322"/>
            <a:ext cx="2461151" cy="369332"/>
          </a:xfrm>
          <a:prstGeom prst="rect">
            <a:avLst/>
          </a:prstGeom>
          <a:noFill/>
        </p:spPr>
        <p:txBody>
          <a:bodyPr wrap="square">
            <a:spAutoFit/>
          </a:bodyPr>
          <a:lstStyle/>
          <a:p>
            <a:r>
              <a:rPr lang="zh-TW" altLang="en-US" dirty="0">
                <a:solidFill>
                  <a:schemeClr val="tx2">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https://toneoz.com/imez/</a:t>
            </a:r>
            <a:r>
              <a:rPr lang="zh-TW" altLang="en-US" dirty="0">
                <a:solidFill>
                  <a:schemeClr val="tx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204090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平行四边形 18"/>
          <p:cNvSpPr/>
          <p:nvPr/>
        </p:nvSpPr>
        <p:spPr>
          <a:xfrm>
            <a:off x="-749117" y="2976364"/>
            <a:ext cx="3069529" cy="1674294"/>
          </a:xfrm>
          <a:prstGeom prst="parallelogram">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平行四边形 16"/>
          <p:cNvSpPr/>
          <p:nvPr/>
        </p:nvSpPr>
        <p:spPr>
          <a:xfrm>
            <a:off x="8809421" y="0"/>
            <a:ext cx="3807231" cy="6858001"/>
          </a:xfrm>
          <a:prstGeom prst="parallelogram">
            <a:avLst>
              <a:gd name="adj" fmla="val 31617"/>
            </a:avLst>
          </a:prstGeom>
          <a:solidFill>
            <a:srgbClr val="F4D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群組 4">
            <a:extLst>
              <a:ext uri="{FF2B5EF4-FFF2-40B4-BE49-F238E27FC236}">
                <a16:creationId xmlns:a16="http://schemas.microsoft.com/office/drawing/2014/main" id="{0B327838-7BC1-7C0D-A360-E3E1F0CE091B}"/>
              </a:ext>
            </a:extLst>
          </p:cNvPr>
          <p:cNvGrpSpPr/>
          <p:nvPr/>
        </p:nvGrpSpPr>
        <p:grpSpPr>
          <a:xfrm>
            <a:off x="3334500" y="150888"/>
            <a:ext cx="5474390" cy="769441"/>
            <a:chOff x="3898760" y="209880"/>
            <a:chExt cx="5474390" cy="769441"/>
          </a:xfrm>
        </p:grpSpPr>
        <p:cxnSp>
          <p:nvCxnSpPr>
            <p:cNvPr id="14" name="直接连接符 17">
              <a:extLst>
                <a:ext uri="{FF2B5EF4-FFF2-40B4-BE49-F238E27FC236}">
                  <a16:creationId xmlns:a16="http://schemas.microsoft.com/office/drawing/2014/main" id="{57243148-063E-F64D-1B9D-798150C2F241}"/>
                </a:ext>
              </a:extLst>
            </p:cNvPr>
            <p:cNvCxnSpPr>
              <a:cxnSpLocks/>
            </p:cNvCxnSpPr>
            <p:nvPr/>
          </p:nvCxnSpPr>
          <p:spPr>
            <a:xfrm flipH="1">
              <a:off x="3898760" y="979321"/>
              <a:ext cx="5474390" cy="0"/>
            </a:xfrm>
            <a:prstGeom prst="line">
              <a:avLst/>
            </a:prstGeom>
            <a:ln w="31750" cap="rnd" cmpd="sng">
              <a:solidFill>
                <a:srgbClr val="5C3818">
                  <a:alpha val="70000"/>
                </a:srgbClr>
              </a:solidFill>
              <a:prstDash val="sysDash"/>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3EB48A80-6A45-F1BB-4307-7F1EA3FBE563}"/>
                </a:ext>
              </a:extLst>
            </p:cNvPr>
            <p:cNvSpPr txBox="1"/>
            <p:nvPr/>
          </p:nvSpPr>
          <p:spPr>
            <a:xfrm>
              <a:off x="4812381" y="209880"/>
              <a:ext cx="3647152" cy="769441"/>
            </a:xfrm>
            <a:prstGeom prst="rect">
              <a:avLst/>
            </a:prstGeom>
            <a:noFill/>
          </p:spPr>
          <p:txBody>
            <a:bodyPr wrap="none" rtlCol="0">
              <a:spAutoFit/>
            </a:bodyPr>
            <a:lstStyle/>
            <a:p>
              <a:pPr algn="ctr"/>
              <a:r>
                <a:rPr lang="en-US" altLang="zh-TW" sz="4400" dirty="0" err="1">
                  <a:solidFill>
                    <a:srgbClr val="5C3818"/>
                  </a:solidFill>
                  <a:latin typeface="Times New Roman" panose="02020603050405020304" pitchFamily="18" charset="0"/>
                  <a:ea typeface="DFWeiBei-B5" panose="03000709000000000000" pitchFamily="65" charset="-120"/>
                  <a:cs typeface="Times New Roman" panose="02020603050405020304" pitchFamily="18" charset="0"/>
                </a:rPr>
                <a:t>Ponddy</a:t>
              </a:r>
              <a:r>
                <a:rPr lang="en-US" altLang="zh-TW" sz="4400" dirty="0">
                  <a:solidFill>
                    <a:srgbClr val="5C3818"/>
                  </a:solidFill>
                  <a:latin typeface="Times New Roman" panose="02020603050405020304" pitchFamily="18" charset="0"/>
                  <a:ea typeface="DFWeiBei-B5" panose="03000709000000000000" pitchFamily="65" charset="-120"/>
                  <a:cs typeface="Times New Roman" panose="02020603050405020304" pitchFamily="18" charset="0"/>
                </a:rPr>
                <a:t> Reader</a:t>
              </a:r>
              <a:endParaRPr lang="zh-TW" altLang="en-US" sz="4400" dirty="0">
                <a:solidFill>
                  <a:srgbClr val="5C3818"/>
                </a:solidFill>
                <a:latin typeface="Times New Roman" panose="02020603050405020304" pitchFamily="18" charset="0"/>
                <a:ea typeface="DFWeiBei-B5" panose="03000709000000000000" pitchFamily="65" charset="-120"/>
                <a:cs typeface="Times New Roman" panose="02020603050405020304" pitchFamily="18" charset="0"/>
              </a:endParaRPr>
            </a:p>
          </p:txBody>
        </p:sp>
      </p:grpSp>
      <p:pic>
        <p:nvPicPr>
          <p:cNvPr id="12" name="圖片 11">
            <a:extLst>
              <a:ext uri="{FF2B5EF4-FFF2-40B4-BE49-F238E27FC236}">
                <a16:creationId xmlns:a16="http://schemas.microsoft.com/office/drawing/2014/main" id="{58D93574-4FC3-4232-7D2F-C17864728FD0}"/>
              </a:ext>
            </a:extLst>
          </p:cNvPr>
          <p:cNvPicPr>
            <a:picLocks/>
          </p:cNvPicPr>
          <p:nvPr/>
        </p:nvPicPr>
        <p:blipFill rotWithShape="1">
          <a:blip r:embed="rId3"/>
          <a:srcRect l="10833" t="13420" r="14917" b="5385"/>
          <a:stretch/>
        </p:blipFill>
        <p:spPr>
          <a:xfrm>
            <a:off x="1478999" y="1188057"/>
            <a:ext cx="9234000" cy="5209200"/>
          </a:xfrm>
          <a:prstGeom prst="rect">
            <a:avLst/>
          </a:prstGeom>
          <a:ln w="28575">
            <a:solidFill>
              <a:srgbClr val="7E3F28"/>
            </a:solidFill>
          </a:ln>
        </p:spPr>
      </p:pic>
      <p:sp>
        <p:nvSpPr>
          <p:cNvPr id="15" name="文字方塊 14">
            <a:extLst>
              <a:ext uri="{FF2B5EF4-FFF2-40B4-BE49-F238E27FC236}">
                <a16:creationId xmlns:a16="http://schemas.microsoft.com/office/drawing/2014/main" id="{3ACD4794-3791-C374-EB2C-DD30A2588FD3}"/>
              </a:ext>
            </a:extLst>
          </p:cNvPr>
          <p:cNvSpPr txBox="1"/>
          <p:nvPr/>
        </p:nvSpPr>
        <p:spPr>
          <a:xfrm>
            <a:off x="4311070" y="6488668"/>
            <a:ext cx="3569857" cy="369332"/>
          </a:xfrm>
          <a:prstGeom prst="rect">
            <a:avLst/>
          </a:prstGeom>
          <a:noFill/>
        </p:spPr>
        <p:txBody>
          <a:bodyPr wrap="square">
            <a:spAutoFit/>
          </a:bodyPr>
          <a:lstStyle/>
          <a:p>
            <a:r>
              <a:rPr lang="zh-TW" altLang="en-US" dirty="0">
                <a:solidFill>
                  <a:schemeClr val="tx2">
                    <a:lumMod val="50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https://ponddy-reader.netlify.app/tw/</a:t>
            </a:r>
            <a:r>
              <a:rPr lang="zh-TW" altLang="en-US" dirty="0">
                <a:solidFill>
                  <a:schemeClr val="tx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429591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4">
      <a:dk1>
        <a:sysClr val="windowText" lastClr="000000"/>
      </a:dk1>
      <a:lt1>
        <a:sysClr val="window" lastClr="FFFFFF"/>
      </a:lt1>
      <a:dk2>
        <a:srgbClr val="1F497D"/>
      </a:dk2>
      <a:lt2>
        <a:srgbClr val="F2F2F2"/>
      </a:lt2>
      <a:accent1>
        <a:srgbClr val="F2F2F2"/>
      </a:accent1>
      <a:accent2>
        <a:srgbClr val="C0504D"/>
      </a:accent2>
      <a:accent3>
        <a:srgbClr val="9BBB59"/>
      </a:accent3>
      <a:accent4>
        <a:srgbClr val="8064A2"/>
      </a:accent4>
      <a:accent5>
        <a:srgbClr val="4BACC6"/>
      </a:accent5>
      <a:accent6>
        <a:srgbClr val="BFBFBF"/>
      </a:accent6>
      <a:hlink>
        <a:srgbClr val="C00000"/>
      </a:hlink>
      <a:folHlink>
        <a:srgbClr val="C0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
    <a:dk1>
      <a:sysClr val="windowText" lastClr="000000"/>
    </a:dk1>
    <a:lt1>
      <a:sysClr val="window" lastClr="FFFFFF"/>
    </a:lt1>
    <a:dk2>
      <a:srgbClr val="1F497D"/>
    </a:dk2>
    <a:lt2>
      <a:srgbClr val="F2F2F2"/>
    </a:lt2>
    <a:accent1>
      <a:srgbClr val="F2F2F2"/>
    </a:accent1>
    <a:accent2>
      <a:srgbClr val="C0504D"/>
    </a:accent2>
    <a:accent3>
      <a:srgbClr val="9BBB59"/>
    </a:accent3>
    <a:accent4>
      <a:srgbClr val="8064A2"/>
    </a:accent4>
    <a:accent5>
      <a:srgbClr val="4BACC6"/>
    </a:accent5>
    <a:accent6>
      <a:srgbClr val="BFBFBF"/>
    </a:accent6>
    <a:hlink>
      <a:srgbClr val="C00000"/>
    </a:hlink>
    <a:folHlink>
      <a:srgbClr val="C00000"/>
    </a:folHlink>
  </a:clrScheme>
</a:themeOverride>
</file>

<file path=ppt/theme/themeOverride2.xml><?xml version="1.0" encoding="utf-8"?>
<a:themeOverride xmlns:a="http://schemas.openxmlformats.org/drawingml/2006/main">
  <a:clrScheme name="自定义 4">
    <a:dk1>
      <a:sysClr val="windowText" lastClr="000000"/>
    </a:dk1>
    <a:lt1>
      <a:sysClr val="window" lastClr="FFFFFF"/>
    </a:lt1>
    <a:dk2>
      <a:srgbClr val="1F497D"/>
    </a:dk2>
    <a:lt2>
      <a:srgbClr val="F2F2F2"/>
    </a:lt2>
    <a:accent1>
      <a:srgbClr val="F2F2F2"/>
    </a:accent1>
    <a:accent2>
      <a:srgbClr val="C0504D"/>
    </a:accent2>
    <a:accent3>
      <a:srgbClr val="9BBB59"/>
    </a:accent3>
    <a:accent4>
      <a:srgbClr val="8064A2"/>
    </a:accent4>
    <a:accent5>
      <a:srgbClr val="4BACC6"/>
    </a:accent5>
    <a:accent6>
      <a:srgbClr val="BFBFBF"/>
    </a:accent6>
    <a:hlink>
      <a:srgbClr val="C00000"/>
    </a:hlink>
    <a:folHlink>
      <a:srgbClr val="C00000"/>
    </a:folHlink>
  </a:clrScheme>
</a:themeOverride>
</file>

<file path=docProps/app.xml><?xml version="1.0" encoding="utf-8"?>
<Properties xmlns="http://schemas.openxmlformats.org/officeDocument/2006/extended-properties" xmlns:vt="http://schemas.openxmlformats.org/officeDocument/2006/docPropsVTypes">
  <Template>Integral</Template>
  <TotalTime>5073</TotalTime>
  <Words>3414</Words>
  <Application>Microsoft Office PowerPoint</Application>
  <PresentationFormat>寬螢幕</PresentationFormat>
  <Paragraphs>935</Paragraphs>
  <Slides>101</Slides>
  <Notes>88</Notes>
  <HiddenSlides>0</HiddenSlides>
  <MMClips>25</MMClips>
  <ScaleCrop>false</ScaleCrop>
  <HeadingPairs>
    <vt:vector size="6" baseType="variant">
      <vt:variant>
        <vt:lpstr>使用字型</vt:lpstr>
      </vt:variant>
      <vt:variant>
        <vt:i4>20</vt:i4>
      </vt:variant>
      <vt:variant>
        <vt:lpstr>佈景主題</vt:lpstr>
      </vt:variant>
      <vt:variant>
        <vt:i4>1</vt:i4>
      </vt:variant>
      <vt:variant>
        <vt:lpstr>投影片標題</vt:lpstr>
      </vt:variant>
      <vt:variant>
        <vt:i4>101</vt:i4>
      </vt:variant>
    </vt:vector>
  </HeadingPairs>
  <TitlesOfParts>
    <vt:vector size="122" baseType="lpstr">
      <vt:lpstr>Calibri Light</vt:lpstr>
      <vt:lpstr>DFWeiBei-B5</vt:lpstr>
      <vt:lpstr>等线 Light</vt:lpstr>
      <vt:lpstr>Microsoft YaHei</vt:lpstr>
      <vt:lpstr>DengXian</vt:lpstr>
      <vt:lpstr>DFPWeiBei-B5</vt:lpstr>
      <vt:lpstr>新細明體</vt:lpstr>
      <vt:lpstr>華康魏碑體</vt:lpstr>
      <vt:lpstr>Times New Roman</vt:lpstr>
      <vt:lpstr>LiXuKe</vt:lpstr>
      <vt:lpstr>0024</vt:lpstr>
      <vt:lpstr>標楷體</vt:lpstr>
      <vt:lpstr>Calibri</vt:lpstr>
      <vt:lpstr>微軟正黑體</vt:lpstr>
      <vt:lpstr>DFPFangSongW6-B5</vt:lpstr>
      <vt:lpstr>Tahoma</vt:lpstr>
      <vt:lpstr>Yu Mincho Demibold</vt:lpstr>
      <vt:lpstr>Arial</vt:lpstr>
      <vt:lpstr>字酷堂清楷体</vt:lpstr>
      <vt:lpstr>AaManYuShouXieTijf</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鄂貞君</cp:lastModifiedBy>
  <cp:revision>167</cp:revision>
  <dcterms:created xsi:type="dcterms:W3CDTF">2018-04-10T06:12:00Z</dcterms:created>
  <dcterms:modified xsi:type="dcterms:W3CDTF">2023-08-30T09:58:07Z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